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media/image105.jpg" ContentType="image/jpeg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55" r:id="rId2"/>
    <p:sldMasterId id="2147483788" r:id="rId3"/>
  </p:sldMasterIdLst>
  <p:notesMasterIdLst>
    <p:notesMasterId r:id="rId85"/>
  </p:notesMasterIdLst>
  <p:sldIdLst>
    <p:sldId id="256" r:id="rId4"/>
    <p:sldId id="304" r:id="rId5"/>
    <p:sldId id="375" r:id="rId6"/>
    <p:sldId id="378" r:id="rId7"/>
    <p:sldId id="377" r:id="rId8"/>
    <p:sldId id="326" r:id="rId9"/>
    <p:sldId id="294" r:id="rId10"/>
    <p:sldId id="384" r:id="rId11"/>
    <p:sldId id="327" r:id="rId12"/>
    <p:sldId id="328" r:id="rId13"/>
    <p:sldId id="362" r:id="rId14"/>
    <p:sldId id="385" r:id="rId15"/>
    <p:sldId id="386" r:id="rId16"/>
    <p:sldId id="387" r:id="rId17"/>
    <p:sldId id="329" r:id="rId18"/>
    <p:sldId id="380" r:id="rId19"/>
    <p:sldId id="381" r:id="rId20"/>
    <p:sldId id="382" r:id="rId21"/>
    <p:sldId id="383" r:id="rId22"/>
    <p:sldId id="332" r:id="rId23"/>
    <p:sldId id="333" r:id="rId24"/>
    <p:sldId id="334" r:id="rId25"/>
    <p:sldId id="260" r:id="rId26"/>
    <p:sldId id="305" r:id="rId27"/>
    <p:sldId id="309" r:id="rId28"/>
    <p:sldId id="336" r:id="rId29"/>
    <p:sldId id="337" r:id="rId30"/>
    <p:sldId id="338" r:id="rId31"/>
    <p:sldId id="284" r:id="rId32"/>
    <p:sldId id="339" r:id="rId33"/>
    <p:sldId id="335" r:id="rId34"/>
    <p:sldId id="341" r:id="rId35"/>
    <p:sldId id="342" r:id="rId36"/>
    <p:sldId id="344" r:id="rId37"/>
    <p:sldId id="315" r:id="rId38"/>
    <p:sldId id="324" r:id="rId39"/>
    <p:sldId id="325" r:id="rId40"/>
    <p:sldId id="317" r:id="rId41"/>
    <p:sldId id="318" r:id="rId42"/>
    <p:sldId id="343" r:id="rId43"/>
    <p:sldId id="340" r:id="rId44"/>
    <p:sldId id="306" r:id="rId45"/>
    <p:sldId id="351" r:id="rId46"/>
    <p:sldId id="316" r:id="rId47"/>
    <p:sldId id="280" r:id="rId48"/>
    <p:sldId id="258" r:id="rId49"/>
    <p:sldId id="307" r:id="rId50"/>
    <p:sldId id="308" r:id="rId51"/>
    <p:sldId id="259" r:id="rId52"/>
    <p:sldId id="347" r:id="rId53"/>
    <p:sldId id="285" r:id="rId54"/>
    <p:sldId id="348" r:id="rId55"/>
    <p:sldId id="349" r:id="rId56"/>
    <p:sldId id="350" r:id="rId57"/>
    <p:sldId id="257" r:id="rId58"/>
    <p:sldId id="261" r:id="rId59"/>
    <p:sldId id="276" r:id="rId60"/>
    <p:sldId id="262" r:id="rId61"/>
    <p:sldId id="264" r:id="rId62"/>
    <p:sldId id="263" r:id="rId63"/>
    <p:sldId id="346" r:id="rId64"/>
    <p:sldId id="314" r:id="rId65"/>
    <p:sldId id="311" r:id="rId66"/>
    <p:sldId id="319" r:id="rId67"/>
    <p:sldId id="267" r:id="rId68"/>
    <p:sldId id="265" r:id="rId69"/>
    <p:sldId id="266" r:id="rId70"/>
    <p:sldId id="345" r:id="rId71"/>
    <p:sldId id="273" r:id="rId72"/>
    <p:sldId id="269" r:id="rId73"/>
    <p:sldId id="275" r:id="rId74"/>
    <p:sldId id="278" r:id="rId75"/>
    <p:sldId id="281" r:id="rId76"/>
    <p:sldId id="282" r:id="rId77"/>
    <p:sldId id="268" r:id="rId78"/>
    <p:sldId id="270" r:id="rId79"/>
    <p:sldId id="274" r:id="rId80"/>
    <p:sldId id="271" r:id="rId81"/>
    <p:sldId id="272" r:id="rId82"/>
    <p:sldId id="277" r:id="rId83"/>
    <p:sldId id="279" r:id="rId84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FF00"/>
    <a:srgbClr val="FFFF99"/>
    <a:srgbClr val="99FF99"/>
    <a:srgbClr val="FFFF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831" autoAdjust="0"/>
    <p:restoredTop sz="92721" autoAdjust="0"/>
  </p:normalViewPr>
  <p:slideViewPr>
    <p:cSldViewPr>
      <p:cViewPr varScale="1">
        <p:scale>
          <a:sx n="118" d="100"/>
          <a:sy n="118" d="100"/>
        </p:scale>
        <p:origin x="2008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tableStyles" Target="tableStyle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viewProps" Target="view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45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65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65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A2BDB7AB-A274-D84C-93A2-0BA5404A32A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530981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3D28E4C2-14FE-4A43-A424-B29F0153C448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1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983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268893A0-03DF-6C4B-9D40-C79D0A5EBD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19D40C7-4EAA-B24F-9C6C-EE24F39B8327}" type="slidenum">
              <a:rPr lang="es-ES" altLang="en-US">
                <a:latin typeface="Bookman" pitchFamily="18" charset="0"/>
              </a:rPr>
              <a:pPr>
                <a:spcBef>
                  <a:spcPct val="0"/>
                </a:spcBef>
              </a:pPr>
              <a:t>12</a:t>
            </a:fld>
            <a:endParaRPr lang="es-ES" altLang="en-US">
              <a:latin typeface="Bookman" pitchFamily="18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B707D3F8-1364-3B42-A16C-830A65D4C1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ED589915-5695-6E49-B917-9AA25DD1EF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UY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DCD4D738-DE4D-8641-94BD-0B4AAC749C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51B4C9E-794D-2C4D-B900-0BB5F57A98B6}" type="slidenum">
              <a:rPr lang="es-ES" altLang="en-US">
                <a:latin typeface="Bookman" pitchFamily="18" charset="0"/>
              </a:rPr>
              <a:pPr>
                <a:spcBef>
                  <a:spcPct val="0"/>
                </a:spcBef>
              </a:pPr>
              <a:t>13</a:t>
            </a:fld>
            <a:endParaRPr lang="es-ES" altLang="en-US">
              <a:latin typeface="Bookman" pitchFamily="18" charset="0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031DE092-0137-624B-BB97-572294409C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80F868FA-C668-AF4E-9623-0A3D4463BB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UY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88FC1380-D34B-1440-8CFC-3BCC8A0BE2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2E0C3CD-9F41-1448-B13D-E775361723DE}" type="slidenum">
              <a:rPr lang="es-ES" altLang="en-US">
                <a:latin typeface="Bookman" pitchFamily="18" charset="0"/>
              </a:rPr>
              <a:pPr>
                <a:spcBef>
                  <a:spcPct val="0"/>
                </a:spcBef>
              </a:pPr>
              <a:t>14</a:t>
            </a:fld>
            <a:endParaRPr lang="es-ES" altLang="en-US">
              <a:latin typeface="Bookman" pitchFamily="18" charset="0"/>
            </a:endParaRPr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BDA38C41-EAEC-8343-A283-9E79F08212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44B3122F-BCC0-954D-8F8A-ADF60F4C0A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UY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08BA3351-0944-2942-BF72-976B978DCBA2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15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474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1C3242A5-636B-5D46-89D4-174FEAF849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E928DE6-2ECC-C64C-A740-036292F7140F}" type="slidenum">
              <a:rPr lang="es-ES" altLang="en-US">
                <a:latin typeface="Bookman" pitchFamily="18" charset="0"/>
              </a:rPr>
              <a:pPr>
                <a:spcBef>
                  <a:spcPct val="0"/>
                </a:spcBef>
              </a:pPr>
              <a:t>16</a:t>
            </a:fld>
            <a:endParaRPr lang="es-ES" altLang="en-US">
              <a:latin typeface="Bookman" pitchFamily="18" charset="0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79DE44DA-3733-884B-80AB-EC7F9EE663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81AF7203-1B83-FF4D-B33B-36D8D63305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UY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E563866A-98FD-CB4A-A136-C618523063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456D50E-2DD5-6749-AF30-419FDD37A0FC}" type="slidenum">
              <a:rPr lang="es-ES" altLang="en-US">
                <a:latin typeface="Bookman" pitchFamily="18" charset="0"/>
              </a:rPr>
              <a:pPr>
                <a:spcBef>
                  <a:spcPct val="0"/>
                </a:spcBef>
              </a:pPr>
              <a:t>17</a:t>
            </a:fld>
            <a:endParaRPr lang="es-ES" altLang="en-US">
              <a:latin typeface="Bookman" pitchFamily="18" charset="0"/>
            </a:endParaRP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AF52031B-408A-0E47-8157-327B4123A5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5D47F275-9BC1-E846-8AE3-B06CB5994B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UY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68EB7920-17EB-5547-BB2C-B7A8A46B57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74A8F8D-FA8F-4840-BCEA-E360F9648FCF}" type="slidenum">
              <a:rPr lang="es-ES" altLang="en-US">
                <a:latin typeface="Bookman" pitchFamily="18" charset="0"/>
              </a:rPr>
              <a:pPr>
                <a:spcBef>
                  <a:spcPct val="0"/>
                </a:spcBef>
              </a:pPr>
              <a:t>18</a:t>
            </a:fld>
            <a:endParaRPr lang="es-ES" altLang="en-US">
              <a:latin typeface="Bookman" pitchFamily="18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7244C393-D65E-A849-BDE6-49A32D9BF9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1FDE727F-BDE1-C444-AA83-D33B81EE7D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UY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EBD2C04C-05B9-534B-B899-E256E771B3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C075175-6CA4-1A43-AA9D-C5A9B9368CB8}" type="slidenum">
              <a:rPr lang="es-ES" altLang="en-US">
                <a:latin typeface="Bookman" pitchFamily="18" charset="0"/>
              </a:rPr>
              <a:pPr>
                <a:spcBef>
                  <a:spcPct val="0"/>
                </a:spcBef>
              </a:pPr>
              <a:t>19</a:t>
            </a:fld>
            <a:endParaRPr lang="es-ES" altLang="en-US">
              <a:latin typeface="Bookman" pitchFamily="18" charset="0"/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E8BC6119-4DBC-E146-8B48-4511F265F8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01165750-70D4-B944-83C6-43D5F685D9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UY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ED883653-503F-6941-BB8A-C49636AAEAA4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20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6941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063C49E4-748B-2548-9C83-B1D4D20B63D2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21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607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DE03B4EC-BA3D-1B4F-BE43-5C372F49738D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2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8579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C7E98543-C812-B748-A417-4EE698F84110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22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391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4E30E487-9083-E54D-9B70-8E6E23001694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23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0409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128A9442-E6CE-504F-9527-C341B616F432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24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4947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903BF1D3-64C7-6646-A3DA-CAE262457E81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25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2060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1BD3BE80-234E-EE49-9AE7-E55A1FA4A502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26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1876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F8B93978-A881-DC45-9C48-F09F68D06DA6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27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4787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505E91DD-AC63-7845-BCCE-5BAF98FE9C3F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28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0675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1B3A3A43-4E3C-CE46-B968-3F7704AFA734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29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690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0AAA5A5E-C5C6-904E-B280-A18D4972B15C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30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6088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6B42BE2F-622B-B345-B1C9-E9D5CF974FDA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31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478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48A1A62F-9A49-A541-9526-1FC0133406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6D2592E-0F3E-EA4B-9280-A0C68DE7F793}" type="slidenum">
              <a:rPr lang="es-ES" altLang="en-US">
                <a:latin typeface="Bookman" pitchFamily="18" charset="0"/>
              </a:rPr>
              <a:pPr>
                <a:spcBef>
                  <a:spcPct val="0"/>
                </a:spcBef>
              </a:pPr>
              <a:t>4</a:t>
            </a:fld>
            <a:endParaRPr lang="es-ES" altLang="en-US">
              <a:latin typeface="Bookman" pitchFamily="18" charset="0"/>
            </a:endParaRP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37EA0111-339A-3F43-8459-B5315E21CD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1DF67E43-6EA3-3F49-A86A-7ADCBDBEA2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UY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AB3A6396-2987-D04F-8224-750BFC2DEDFB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32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9759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F9706564-DAD3-524E-9102-1FD4BE36C428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33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8051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398394F7-7ED5-B342-8AC2-26749E91E39D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34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0105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8BE15DB1-E123-0047-A103-8229C25912DE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35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2696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C8935853-C7E4-934B-9946-3C796926847D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36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678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13BEB0AE-11CA-414C-BE9C-5C98262561DA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37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5650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A4D3A54A-B256-0946-9184-947E1D731766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38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70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10507370-8E15-9E4F-8C6C-8BB89BA6FE84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39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549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B63DBFB4-2276-6849-8531-CC73BFABDD98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40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7820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F50A376C-4014-114D-8545-FAF552A2ADA2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41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97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1A439264-EB1F-E04F-911D-9D4BA0F7E0B8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6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0906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19DB1CEF-2931-5F4C-8B65-E877BB6446AC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42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3394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D98E4ADA-87D2-1D4E-9EE0-72D9CD34055B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44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7563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1F7529D2-662B-DD4E-BE7A-17F0D1A3E10B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46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1853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CFCB3B75-AEE6-874F-8E78-47229244DAE8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47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458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71D35745-4098-E646-94C2-A3A75289F029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48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6378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5EBEE61D-BDB4-C344-ADEA-29F42F60B04C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49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411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BDB7AB-A274-D84C-93A2-0BA5404A32AD}" type="slidenum">
              <a:rPr lang="es-ES" altLang="en-US" smtClean="0"/>
              <a:pPr>
                <a:defRPr/>
              </a:pPr>
              <a:t>50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339670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048F53E3-FC3F-1749-81AE-B9FB0F9A8430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51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5432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BDB7AB-A274-D84C-93A2-0BA5404A32AD}" type="slidenum">
              <a:rPr lang="es-ES" altLang="en-US" smtClean="0"/>
              <a:pPr>
                <a:defRPr/>
              </a:pPr>
              <a:t>52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991989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A43E985A-072A-764D-A4A5-8F50068F0B75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55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88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293CF503-7544-BB41-92F6-998497442D75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7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9172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9A27F8EF-1642-8548-9EDF-00EAE3E69292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56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1419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85B54A2E-57AA-E245-A056-31DC78809C01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57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0740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9579BE08-1BC2-2749-87E4-F8E4909327BF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58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98319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FE596996-B8A8-AC4C-885C-2266B61DDA38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59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682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55EB7886-8DE8-4444-B34D-7ABC84085877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60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9913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79960FAE-A7BD-E14E-9FD9-8F4FAD9B5CBA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62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956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2E118429-FE71-0449-A930-2207D409A897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63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27368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65882015-5E9B-A346-8DB4-A564ECDA0C24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64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8175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F75C7209-58E3-594B-989D-D96008459B86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65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07384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507E1A9D-B8D9-DB45-8CCA-9A72E9A1546D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66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874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12DE4D82-DECF-4949-9E2A-1360D90CAE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5F51BE9-E4ED-1E4F-B913-553273EA2FD1}" type="slidenum">
              <a:rPr lang="es-ES" altLang="en-US">
                <a:latin typeface="Bookman" pitchFamily="18" charset="0"/>
              </a:rPr>
              <a:pPr>
                <a:spcBef>
                  <a:spcPct val="0"/>
                </a:spcBef>
              </a:pPr>
              <a:t>8</a:t>
            </a:fld>
            <a:endParaRPr lang="es-ES" altLang="en-US">
              <a:latin typeface="Bookman" pitchFamily="18" charset="0"/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BC002FA9-F4CB-AB4A-A6EC-EC6A9E3A85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8996DEB4-BFA8-3C4D-995B-5AFD6A63C6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UY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BC812FB3-67EA-474E-B6B6-D5EC05E5FAC2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67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23215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383C9ACC-166A-654F-8686-7DC9C1C4E727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69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54128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C4C17E1F-5CBF-7843-B547-177B36A30A28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70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89087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E8750BDE-B823-A247-8646-298CDE80C891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71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12429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52D08039-5C89-CC46-BB82-244529183772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72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53454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4F7F16C5-4250-AB44-A0F7-3DAE631B13F8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73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03236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C67BA3EE-F0C9-1B4C-9ABC-54339373CEA9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74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561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AEF03AD6-03C7-A947-834E-CD357E1627A1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75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09847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A0916F23-9CB1-944A-9AD2-9871E406864C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76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63695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3322CFA3-A796-2C44-A637-304A509AC7A2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77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719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3AAFE5F6-37C9-474D-B962-3112641BB791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9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00137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0842AF85-9462-AE46-845C-8ACDC81BB99B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78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40783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3C514ACD-3CEA-6B47-92DB-43C757B41028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79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89975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48C00999-8F94-0C46-902F-B909E70A594A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80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66663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3871DDA5-D6E3-3C41-A94A-56AE3EE38354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81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44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fld id="{74C595D6-71E4-3B4C-BFB0-514B0C998795}" type="slidenum">
              <a:rPr lang="es-ES" altLang="en-US" smtClean="0">
                <a:latin typeface="Times New Roman" charset="0"/>
              </a:rPr>
              <a:pPr eaLnBrk="1" hangingPunct="1">
                <a:defRPr/>
              </a:pPr>
              <a:t>10</a:t>
            </a:fld>
            <a:endParaRPr lang="es-ES" altLang="en-US">
              <a:latin typeface="Times New Roman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s-UY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174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8B15B76B-23FB-4B45-92E1-7DFC965C54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73CB68E-BF47-4045-9469-F8215B806B00}" type="slidenum">
              <a:rPr lang="es-ES" altLang="en-US">
                <a:latin typeface="Bookman" pitchFamily="18" charset="0"/>
              </a:rPr>
              <a:pPr>
                <a:spcBef>
                  <a:spcPct val="0"/>
                </a:spcBef>
              </a:pPr>
              <a:t>11</a:t>
            </a:fld>
            <a:endParaRPr lang="es-ES" altLang="en-US">
              <a:latin typeface="Bookman" pitchFamily="18" charset="0"/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78551DE0-F4F7-4447-8883-9E41808FC4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5E580D5B-5C5C-8A47-A58F-C7B5CB865C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UY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s-UY">
                  <a:latin typeface="Garamond" pitchFamily="18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s-UY">
                  <a:latin typeface="Garamond" pitchFamily="18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s-UY">
                  <a:latin typeface="Garamond" pitchFamily="18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s-UY">
                  <a:latin typeface="Garamond" pitchFamily="18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UY">
                <a:latin typeface="Garamond" pitchFamily="18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37 h 1906"/>
                <a:gd name="T4" fmla="*/ 5812 w 5740"/>
                <a:gd name="T5" fmla="*/ 1437 h 1906"/>
                <a:gd name="T6" fmla="*/ 581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0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s-ES" noProof="0"/>
              <a:t>Haga clic para cambiar el estilo de título	</a:t>
            </a:r>
          </a:p>
        </p:txBody>
      </p:sp>
      <p:sp>
        <p:nvSpPr>
          <p:cNvPr id="140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s-ES" noProof="0"/>
              <a:t>Haga clic para modificar el estilo de subtítulo del patrón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B5E89-4F67-674A-9945-915B9241ADB6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76991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CEC5C-370E-454A-B878-A7677B1C51A7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2944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84A53-AFE5-994A-8E9E-B3E93FECFC5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3254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7006C-0FEA-EA44-8DAE-B376BEB24CC9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3413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AC0F2-6C21-034C-B14D-3C4100E8A65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4061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F0750-8035-744A-8C5A-299E207A700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3659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028 w 6027"/>
                <a:gd name="T1" fmla="*/ 201 h 2296"/>
                <a:gd name="T2" fmla="*/ 0 w 6027"/>
                <a:gd name="T3" fmla="*/ 201 h 2296"/>
                <a:gd name="T4" fmla="*/ 0 w 6027"/>
                <a:gd name="T5" fmla="*/ 0 h 2296"/>
                <a:gd name="T6" fmla="*/ 5028 w 6027"/>
                <a:gd name="T7" fmla="*/ 0 h 2296"/>
                <a:gd name="T8" fmla="*/ 5028 w 6027"/>
                <a:gd name="T9" fmla="*/ 201 h 2296"/>
                <a:gd name="T10" fmla="*/ 5028 w 6027"/>
                <a:gd name="T11" fmla="*/ 201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UY">
                <a:latin typeface="Garamond" pitchFamily="18" charset="0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2147483646 w 5748"/>
              <a:gd name="T1" fmla="*/ 2147483646 h 246"/>
              <a:gd name="T2" fmla="*/ 0 w 5748"/>
              <a:gd name="T3" fmla="*/ 2147483646 h 246"/>
              <a:gd name="T4" fmla="*/ 0 w 5748"/>
              <a:gd name="T5" fmla="*/ 0 h 246"/>
              <a:gd name="T6" fmla="*/ 2147483646 w 5748"/>
              <a:gd name="T7" fmla="*/ 0 h 246"/>
              <a:gd name="T8" fmla="*/ 2147483646 w 5748"/>
              <a:gd name="T9" fmla="*/ 2147483646 h 246"/>
              <a:gd name="T10" fmla="*/ 2147483646 w 5748"/>
              <a:gd name="T11" fmla="*/ 2147483646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UY">
                <a:latin typeface="Garamond" pitchFamily="18" charset="0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8 h 353"/>
                  <a:gd name="T4" fmla="*/ 24 w 186"/>
                  <a:gd name="T5" fmla="*/ 48 h 353"/>
                  <a:gd name="T6" fmla="*/ 18 w 186"/>
                  <a:gd name="T7" fmla="*/ 104 h 353"/>
                  <a:gd name="T8" fmla="*/ 42 w 186"/>
                  <a:gd name="T9" fmla="*/ 179 h 353"/>
                  <a:gd name="T10" fmla="*/ 48 w 186"/>
                  <a:gd name="T11" fmla="*/ 254 h 353"/>
                  <a:gd name="T12" fmla="*/ 0 w 186"/>
                  <a:gd name="T13" fmla="*/ 554 h 353"/>
                  <a:gd name="T14" fmla="*/ 54 w 186"/>
                  <a:gd name="T15" fmla="*/ 366 h 353"/>
                  <a:gd name="T16" fmla="*/ 84 w 186"/>
                  <a:gd name="T17" fmla="*/ 339 h 353"/>
                  <a:gd name="T18" fmla="*/ 126 w 186"/>
                  <a:gd name="T19" fmla="*/ 198 h 353"/>
                  <a:gd name="T20" fmla="*/ 144 w 186"/>
                  <a:gd name="T21" fmla="*/ 188 h 353"/>
                  <a:gd name="T22" fmla="*/ 144 w 186"/>
                  <a:gd name="T23" fmla="*/ 141 h 353"/>
                  <a:gd name="T24" fmla="*/ 186 w 186"/>
                  <a:gd name="T25" fmla="*/ 104 h 353"/>
                  <a:gd name="T26" fmla="*/ 162 w 186"/>
                  <a:gd name="T27" fmla="*/ 9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0 h 66"/>
                  <a:gd name="T8" fmla="*/ 6 w 155"/>
                  <a:gd name="T9" fmla="*/ 28 h 66"/>
                  <a:gd name="T10" fmla="*/ 0 w 155"/>
                  <a:gd name="T11" fmla="*/ 38 h 66"/>
                  <a:gd name="T12" fmla="*/ 78 w 155"/>
                  <a:gd name="T13" fmla="*/ 94 h 66"/>
                  <a:gd name="T14" fmla="*/ 96 w 155"/>
                  <a:gd name="T15" fmla="*/ 66 h 66"/>
                  <a:gd name="T16" fmla="*/ 155 w 155"/>
                  <a:gd name="T17" fmla="*/ 104 h 66"/>
                  <a:gd name="T18" fmla="*/ 126 w 155"/>
                  <a:gd name="T19" fmla="*/ 3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59 h 72"/>
                  <a:gd name="T2" fmla="*/ 0 w 42"/>
                  <a:gd name="T3" fmla="*/ 29 h 72"/>
                  <a:gd name="T4" fmla="*/ 12 w 42"/>
                  <a:gd name="T5" fmla="*/ 10 h 72"/>
                  <a:gd name="T6" fmla="*/ 0 w 42"/>
                  <a:gd name="T7" fmla="*/ 10 h 72"/>
                  <a:gd name="T8" fmla="*/ 12 w 42"/>
                  <a:gd name="T9" fmla="*/ 10 h 72"/>
                  <a:gd name="T10" fmla="*/ 24 w 42"/>
                  <a:gd name="T11" fmla="*/ 10 h 72"/>
                  <a:gd name="T12" fmla="*/ 36 w 42"/>
                  <a:gd name="T13" fmla="*/ 10 h 72"/>
                  <a:gd name="T14" fmla="*/ 42 w 42"/>
                  <a:gd name="T15" fmla="*/ 0 h 72"/>
                  <a:gd name="T16" fmla="*/ 30 w 42"/>
                  <a:gd name="T17" fmla="*/ 29 h 72"/>
                  <a:gd name="T18" fmla="*/ 42 w 42"/>
                  <a:gd name="T19" fmla="*/ 78 h 72"/>
                  <a:gd name="T20" fmla="*/ 12 w 42"/>
                  <a:gd name="T21" fmla="*/ 115 h 72"/>
                  <a:gd name="T22" fmla="*/ 6 w 42"/>
                  <a:gd name="T23" fmla="*/ 59 h 72"/>
                  <a:gd name="T24" fmla="*/ 6 w 42"/>
                  <a:gd name="T25" fmla="*/ 59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UY">
                <a:latin typeface="Garamond" pitchFamily="18" charset="0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4 h 287"/>
                <a:gd name="T4" fmla="*/ 66 w 365"/>
                <a:gd name="T5" fmla="*/ 116 h 287"/>
                <a:gd name="T6" fmla="*/ 143 w 365"/>
                <a:gd name="T7" fmla="*/ 192 h 287"/>
                <a:gd name="T8" fmla="*/ 191 w 365"/>
                <a:gd name="T9" fmla="*/ 176 h 287"/>
                <a:gd name="T10" fmla="*/ 341 w 365"/>
                <a:gd name="T11" fmla="*/ 303 h 287"/>
                <a:gd name="T12" fmla="*/ 305 w 365"/>
                <a:gd name="T13" fmla="*/ 183 h 287"/>
                <a:gd name="T14" fmla="*/ 365 w 365"/>
                <a:gd name="T15" fmla="*/ 140 h 287"/>
                <a:gd name="T16" fmla="*/ 359 w 365"/>
                <a:gd name="T17" fmla="*/ 134 h 287"/>
                <a:gd name="T18" fmla="*/ 335 w 365"/>
                <a:gd name="T19" fmla="*/ 122 h 287"/>
                <a:gd name="T20" fmla="*/ 299 w 365"/>
                <a:gd name="T21" fmla="*/ 94 h 287"/>
                <a:gd name="T22" fmla="*/ 257 w 365"/>
                <a:gd name="T23" fmla="*/ 76 h 287"/>
                <a:gd name="T24" fmla="*/ 215 w 365"/>
                <a:gd name="T25" fmla="*/ 58 h 287"/>
                <a:gd name="T26" fmla="*/ 173 w 365"/>
                <a:gd name="T27" fmla="*/ 40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4 h 60"/>
                <a:gd name="T16" fmla="*/ 65 w 71"/>
                <a:gd name="T17" fmla="*/ 46 h 60"/>
                <a:gd name="T18" fmla="*/ 71 w 71"/>
                <a:gd name="T19" fmla="*/ 58 h 60"/>
                <a:gd name="T20" fmla="*/ 71 w 71"/>
                <a:gd name="T21" fmla="*/ 64 h 60"/>
                <a:gd name="T22" fmla="*/ 59 w 71"/>
                <a:gd name="T23" fmla="*/ 58 h 60"/>
                <a:gd name="T24" fmla="*/ 47 w 71"/>
                <a:gd name="T25" fmla="*/ 46 h 60"/>
                <a:gd name="T26" fmla="*/ 23 w 71"/>
                <a:gd name="T27" fmla="*/ 34 h 60"/>
                <a:gd name="T28" fmla="*/ 23 w 71"/>
                <a:gd name="T29" fmla="*/ 40 h 60"/>
                <a:gd name="T30" fmla="*/ 18 w 71"/>
                <a:gd name="T31" fmla="*/ 46 h 60"/>
                <a:gd name="T32" fmla="*/ 12 w 71"/>
                <a:gd name="T33" fmla="*/ 52 h 60"/>
                <a:gd name="T34" fmla="*/ 6 w 71"/>
                <a:gd name="T35" fmla="*/ 52 h 60"/>
                <a:gd name="T36" fmla="*/ 6 w 71"/>
                <a:gd name="T37" fmla="*/ 52 h 60"/>
                <a:gd name="T38" fmla="*/ 6 w 71"/>
                <a:gd name="T39" fmla="*/ 40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8 h 162"/>
                <a:gd name="T10" fmla="*/ 96 w 161"/>
                <a:gd name="T11" fmla="*/ 64 h 162"/>
                <a:gd name="T12" fmla="*/ 102 w 161"/>
                <a:gd name="T13" fmla="*/ 76 h 162"/>
                <a:gd name="T14" fmla="*/ 108 w 161"/>
                <a:gd name="T15" fmla="*/ 88 h 162"/>
                <a:gd name="T16" fmla="*/ 120 w 161"/>
                <a:gd name="T17" fmla="*/ 100 h 162"/>
                <a:gd name="T18" fmla="*/ 143 w 161"/>
                <a:gd name="T19" fmla="*/ 118 h 162"/>
                <a:gd name="T20" fmla="*/ 155 w 161"/>
                <a:gd name="T21" fmla="*/ 146 h 162"/>
                <a:gd name="T22" fmla="*/ 161 w 161"/>
                <a:gd name="T23" fmla="*/ 164 h 162"/>
                <a:gd name="T24" fmla="*/ 161 w 161"/>
                <a:gd name="T25" fmla="*/ 170 h 162"/>
                <a:gd name="T26" fmla="*/ 96 w 161"/>
                <a:gd name="T27" fmla="*/ 106 h 162"/>
                <a:gd name="T28" fmla="*/ 30 w 161"/>
                <a:gd name="T29" fmla="*/ 58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4 h 60"/>
                <a:gd name="T4" fmla="*/ 41 w 59"/>
                <a:gd name="T5" fmla="*/ 40 h 60"/>
                <a:gd name="T6" fmla="*/ 47 w 59"/>
                <a:gd name="T7" fmla="*/ 46 h 60"/>
                <a:gd name="T8" fmla="*/ 53 w 59"/>
                <a:gd name="T9" fmla="*/ 58 h 60"/>
                <a:gd name="T10" fmla="*/ 53 w 59"/>
                <a:gd name="T11" fmla="*/ 64 h 60"/>
                <a:gd name="T12" fmla="*/ 47 w 59"/>
                <a:gd name="T13" fmla="*/ 58 h 60"/>
                <a:gd name="T14" fmla="*/ 35 w 59"/>
                <a:gd name="T15" fmla="*/ 52 h 60"/>
                <a:gd name="T16" fmla="*/ 23 w 59"/>
                <a:gd name="T17" fmla="*/ 40 h 60"/>
                <a:gd name="T18" fmla="*/ 17 w 59"/>
                <a:gd name="T19" fmla="*/ 34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0 h 204"/>
                <a:gd name="T2" fmla="*/ 245 w 245"/>
                <a:gd name="T3" fmla="*/ 46 h 204"/>
                <a:gd name="T4" fmla="*/ 209 w 245"/>
                <a:gd name="T5" fmla="*/ 88 h 204"/>
                <a:gd name="T6" fmla="*/ 143 w 245"/>
                <a:gd name="T7" fmla="*/ 140 h 204"/>
                <a:gd name="T8" fmla="*/ 167 w 245"/>
                <a:gd name="T9" fmla="*/ 164 h 204"/>
                <a:gd name="T10" fmla="*/ 179 w 245"/>
                <a:gd name="T11" fmla="*/ 216 h 204"/>
                <a:gd name="T12" fmla="*/ 77 w 245"/>
                <a:gd name="T13" fmla="*/ 140 h 204"/>
                <a:gd name="T14" fmla="*/ 47 w 245"/>
                <a:gd name="T15" fmla="*/ 88 h 204"/>
                <a:gd name="T16" fmla="*/ 89 w 245"/>
                <a:gd name="T17" fmla="*/ 70 h 204"/>
                <a:gd name="T18" fmla="*/ 59 w 245"/>
                <a:gd name="T19" fmla="*/ 40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0 h 204"/>
                <a:gd name="T50" fmla="*/ 233 w 245"/>
                <a:gd name="T51" fmla="*/ 40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0726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s-ES" noProof="0"/>
              <a:t>Haga clic para cambiar el estilo de título	</a:t>
            </a:r>
          </a:p>
        </p:txBody>
      </p:sp>
      <p:sp>
        <p:nvSpPr>
          <p:cNvPr id="200727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s-ES" noProof="0"/>
              <a:t>Haga clic para modificar el estilo de subtítulo del patrón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C98FB-CCBF-F24C-A593-0E1FE2B890D8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6723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00116-1FD6-3E4D-A9A3-12DA9950BEE2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35048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1F306-B925-6140-BDA6-C8E29341DE48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36281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922BF-A286-6A4B-9884-D936505523A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92654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72478-DC20-4848-A55C-11C3DBE9BD8A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18431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B41AA-F1E3-1A4F-9858-018BE4B4C782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636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C9DCA-75B5-1C4A-8326-E18B600CC59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43434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EDC93-2BF1-3647-B8E2-74EA60F05C28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31438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7D5A7-BBE8-1E44-AA16-E8C74563083E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787029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UY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71292-93B3-574A-9857-496DC3DD315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960910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E352D-884E-7544-819F-6B53D7FE8F3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64225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0CC45-54D7-7146-9155-3FBFB0269EA7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42636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55415" y="3339704"/>
            <a:ext cx="8233618" cy="446"/>
          </a:xfrm>
          <a:custGeom>
            <a:avLst/>
            <a:gdLst/>
            <a:ahLst/>
            <a:cxnLst/>
            <a:rect l="l" t="t" r="r" b="b"/>
            <a:pathLst>
              <a:path w="11710035" h="635">
                <a:moveTo>
                  <a:pt x="0" y="0"/>
                </a:moveTo>
                <a:lnTo>
                  <a:pt x="11709420" y="127"/>
                </a:lnTo>
              </a:path>
            </a:pathLst>
          </a:custGeom>
          <a:ln w="12700">
            <a:solidFill>
              <a:srgbClr val="9A9A9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28625" y="2661047"/>
            <a:ext cx="8286750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8753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8625" y="250031"/>
            <a:ext cx="8286750" cy="454420"/>
          </a:xfrm>
        </p:spPr>
        <p:txBody>
          <a:bodyPr lIns="0" tIns="0" rIns="0" bIns="0"/>
          <a:lstStyle>
            <a:lvl1pPr>
              <a:defRPr sz="2953" b="0" i="0">
                <a:solidFill>
                  <a:schemeClr val="tx1"/>
                </a:solidFill>
                <a:latin typeface="HelveticaNeue-Light"/>
                <a:cs typeface="HelveticaNeue-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28625" y="1082277"/>
            <a:ext cx="5861447" cy="281295"/>
          </a:xfrm>
        </p:spPr>
        <p:txBody>
          <a:bodyPr lIns="0" tIns="0" rIns="0" bIns="0"/>
          <a:lstStyle>
            <a:lvl1pPr>
              <a:defRPr sz="1828" b="0" i="0">
                <a:solidFill>
                  <a:srgbClr val="444444"/>
                </a:solidFill>
                <a:latin typeface="HelveticaNeue-Light"/>
                <a:cs typeface="HelveticaNeue-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47148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8625" y="250031"/>
            <a:ext cx="8286750" cy="454420"/>
          </a:xfrm>
        </p:spPr>
        <p:txBody>
          <a:bodyPr lIns="0" tIns="0" rIns="0" bIns="0"/>
          <a:lstStyle>
            <a:lvl1pPr>
              <a:defRPr sz="2953" b="0" i="0">
                <a:solidFill>
                  <a:schemeClr val="tx1"/>
                </a:solidFill>
                <a:latin typeface="HelveticaNeue-Light"/>
                <a:cs typeface="HelveticaNeue-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01836" y="1500187"/>
            <a:ext cx="3489722" cy="2812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28" b="0" i="0">
                <a:solidFill>
                  <a:srgbClr val="444444"/>
                </a:solidFill>
                <a:latin typeface="HelveticaNeue-Light"/>
                <a:cs typeface="HelveticaNeue-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98244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8625" y="250031"/>
            <a:ext cx="8286750" cy="454420"/>
          </a:xfrm>
        </p:spPr>
        <p:txBody>
          <a:bodyPr lIns="0" tIns="0" rIns="0" bIns="0"/>
          <a:lstStyle>
            <a:lvl1pPr>
              <a:defRPr sz="2953" b="0" i="0">
                <a:solidFill>
                  <a:schemeClr val="tx1"/>
                </a:solidFill>
                <a:latin typeface="HelveticaNeue-Light"/>
                <a:cs typeface="HelveticaNeue-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4679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ABEA6-8742-4E4F-9290-6CA0510DAF3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60199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9840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DC55A-B073-6B47-9CB6-9D69A4BC253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607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B5486-8B68-6C4F-A9A5-2D27D50C8C56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5587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82C83-1CAA-9C44-8A3A-EE013CD0E542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5839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D9D6C-F9FB-EE4F-8018-4D8365D2375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997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DA9BD-1CA7-7146-97EF-D2BE3CB630B3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5336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UY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E8328-CBE5-B04A-9C5B-BBCEA95504A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24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EBBE24A1-56EA-D34A-B00E-8E8983DB0C4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39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s-UY">
                  <a:latin typeface="Garamond" pitchFamily="18" charset="0"/>
                </a:endParaRPr>
              </a:p>
            </p:txBody>
          </p:sp>
          <p:sp>
            <p:nvSpPr>
              <p:cNvPr id="139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s-UY">
                  <a:latin typeface="Garamond" pitchFamily="18" charset="0"/>
                </a:endParaRPr>
              </a:p>
            </p:txBody>
          </p:sp>
          <p:sp>
            <p:nvSpPr>
              <p:cNvPr id="139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s-UY">
                  <a:latin typeface="Garamond" pitchFamily="18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s-UY">
                  <a:latin typeface="Garamond" pitchFamily="18" charset="0"/>
                </a:endParaRPr>
              </a:p>
            </p:txBody>
          </p:sp>
        </p:grpSp>
        <p:sp>
          <p:nvSpPr>
            <p:cNvPr id="139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UY">
                <a:latin typeface="Garamond" pitchFamily="18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37 h 1906"/>
                <a:gd name="T4" fmla="*/ 5812 w 5740"/>
                <a:gd name="T5" fmla="*/ 1437 h 1906"/>
                <a:gd name="T6" fmla="*/ 581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9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39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9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6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640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028 w 6027"/>
                <a:gd name="T1" fmla="*/ 201 h 2296"/>
                <a:gd name="T2" fmla="*/ 0 w 6027"/>
                <a:gd name="T3" fmla="*/ 201 h 2296"/>
                <a:gd name="T4" fmla="*/ 0 w 6027"/>
                <a:gd name="T5" fmla="*/ 0 h 2296"/>
                <a:gd name="T6" fmla="*/ 5028 w 6027"/>
                <a:gd name="T7" fmla="*/ 0 h 2296"/>
                <a:gd name="T8" fmla="*/ 5028 w 6027"/>
                <a:gd name="T9" fmla="*/ 201 h 2296"/>
                <a:gd name="T10" fmla="*/ 5028 w 6027"/>
                <a:gd name="T11" fmla="*/ 201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9684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UY">
                <a:latin typeface="Garamond" pitchFamily="18" charset="0"/>
              </a:endParaRPr>
            </a:p>
          </p:txBody>
        </p:sp>
      </p:grpSp>
      <p:sp>
        <p:nvSpPr>
          <p:cNvPr id="16387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2147483646 w 5748"/>
              <a:gd name="T1" fmla="*/ 2147483646 h 246"/>
              <a:gd name="T2" fmla="*/ 0 w 5748"/>
              <a:gd name="T3" fmla="*/ 2147483646 h 246"/>
              <a:gd name="T4" fmla="*/ 0 w 5748"/>
              <a:gd name="T5" fmla="*/ 0 h 246"/>
              <a:gd name="T6" fmla="*/ 2147483646 w 5748"/>
              <a:gd name="T7" fmla="*/ 0 h 246"/>
              <a:gd name="T8" fmla="*/ 2147483646 w 5748"/>
              <a:gd name="T9" fmla="*/ 2147483646 h 246"/>
              <a:gd name="T10" fmla="*/ 2147483646 w 5748"/>
              <a:gd name="T11" fmla="*/ 2147483646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388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199687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UY">
                <a:latin typeface="Garamond" pitchFamily="18" charset="0"/>
              </a:endParaRPr>
            </a:p>
          </p:txBody>
        </p:sp>
        <p:grpSp>
          <p:nvGrpSpPr>
            <p:cNvPr id="1640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6404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5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8 h 353"/>
                  <a:gd name="T4" fmla="*/ 24 w 186"/>
                  <a:gd name="T5" fmla="*/ 48 h 353"/>
                  <a:gd name="T6" fmla="*/ 18 w 186"/>
                  <a:gd name="T7" fmla="*/ 104 h 353"/>
                  <a:gd name="T8" fmla="*/ 42 w 186"/>
                  <a:gd name="T9" fmla="*/ 179 h 353"/>
                  <a:gd name="T10" fmla="*/ 48 w 186"/>
                  <a:gd name="T11" fmla="*/ 254 h 353"/>
                  <a:gd name="T12" fmla="*/ 0 w 186"/>
                  <a:gd name="T13" fmla="*/ 554 h 353"/>
                  <a:gd name="T14" fmla="*/ 54 w 186"/>
                  <a:gd name="T15" fmla="*/ 366 h 353"/>
                  <a:gd name="T16" fmla="*/ 84 w 186"/>
                  <a:gd name="T17" fmla="*/ 339 h 353"/>
                  <a:gd name="T18" fmla="*/ 126 w 186"/>
                  <a:gd name="T19" fmla="*/ 198 h 353"/>
                  <a:gd name="T20" fmla="*/ 144 w 186"/>
                  <a:gd name="T21" fmla="*/ 188 h 353"/>
                  <a:gd name="T22" fmla="*/ 144 w 186"/>
                  <a:gd name="T23" fmla="*/ 141 h 353"/>
                  <a:gd name="T24" fmla="*/ 186 w 186"/>
                  <a:gd name="T25" fmla="*/ 104 h 353"/>
                  <a:gd name="T26" fmla="*/ 162 w 186"/>
                  <a:gd name="T27" fmla="*/ 9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6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7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0 h 66"/>
                  <a:gd name="T8" fmla="*/ 6 w 155"/>
                  <a:gd name="T9" fmla="*/ 28 h 66"/>
                  <a:gd name="T10" fmla="*/ 0 w 155"/>
                  <a:gd name="T11" fmla="*/ 38 h 66"/>
                  <a:gd name="T12" fmla="*/ 78 w 155"/>
                  <a:gd name="T13" fmla="*/ 94 h 66"/>
                  <a:gd name="T14" fmla="*/ 96 w 155"/>
                  <a:gd name="T15" fmla="*/ 66 h 66"/>
                  <a:gd name="T16" fmla="*/ 155 w 155"/>
                  <a:gd name="T17" fmla="*/ 104 h 66"/>
                  <a:gd name="T18" fmla="*/ 126 w 155"/>
                  <a:gd name="T19" fmla="*/ 3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8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59 h 72"/>
                  <a:gd name="T2" fmla="*/ 0 w 42"/>
                  <a:gd name="T3" fmla="*/ 29 h 72"/>
                  <a:gd name="T4" fmla="*/ 12 w 42"/>
                  <a:gd name="T5" fmla="*/ 10 h 72"/>
                  <a:gd name="T6" fmla="*/ 0 w 42"/>
                  <a:gd name="T7" fmla="*/ 10 h 72"/>
                  <a:gd name="T8" fmla="*/ 12 w 42"/>
                  <a:gd name="T9" fmla="*/ 10 h 72"/>
                  <a:gd name="T10" fmla="*/ 24 w 42"/>
                  <a:gd name="T11" fmla="*/ 10 h 72"/>
                  <a:gd name="T12" fmla="*/ 36 w 42"/>
                  <a:gd name="T13" fmla="*/ 10 h 72"/>
                  <a:gd name="T14" fmla="*/ 42 w 42"/>
                  <a:gd name="T15" fmla="*/ 0 h 72"/>
                  <a:gd name="T16" fmla="*/ 30 w 42"/>
                  <a:gd name="T17" fmla="*/ 29 h 72"/>
                  <a:gd name="T18" fmla="*/ 42 w 42"/>
                  <a:gd name="T19" fmla="*/ 78 h 72"/>
                  <a:gd name="T20" fmla="*/ 12 w 42"/>
                  <a:gd name="T21" fmla="*/ 115 h 72"/>
                  <a:gd name="T22" fmla="*/ 6 w 42"/>
                  <a:gd name="T23" fmla="*/ 59 h 72"/>
                  <a:gd name="T24" fmla="*/ 6 w 42"/>
                  <a:gd name="T25" fmla="*/ 59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9694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UY">
                <a:latin typeface="Garamond" pitchFamily="18" charset="0"/>
              </a:endParaRPr>
            </a:p>
          </p:txBody>
        </p:sp>
      </p:grpSp>
      <p:grpSp>
        <p:nvGrpSpPr>
          <p:cNvPr id="1638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6395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4 h 287"/>
                <a:gd name="T4" fmla="*/ 66 w 365"/>
                <a:gd name="T5" fmla="*/ 116 h 287"/>
                <a:gd name="T6" fmla="*/ 143 w 365"/>
                <a:gd name="T7" fmla="*/ 192 h 287"/>
                <a:gd name="T8" fmla="*/ 191 w 365"/>
                <a:gd name="T9" fmla="*/ 176 h 287"/>
                <a:gd name="T10" fmla="*/ 341 w 365"/>
                <a:gd name="T11" fmla="*/ 303 h 287"/>
                <a:gd name="T12" fmla="*/ 305 w 365"/>
                <a:gd name="T13" fmla="*/ 183 h 287"/>
                <a:gd name="T14" fmla="*/ 365 w 365"/>
                <a:gd name="T15" fmla="*/ 140 h 287"/>
                <a:gd name="T16" fmla="*/ 359 w 365"/>
                <a:gd name="T17" fmla="*/ 134 h 287"/>
                <a:gd name="T18" fmla="*/ 335 w 365"/>
                <a:gd name="T19" fmla="*/ 122 h 287"/>
                <a:gd name="T20" fmla="*/ 299 w 365"/>
                <a:gd name="T21" fmla="*/ 94 h 287"/>
                <a:gd name="T22" fmla="*/ 257 w 365"/>
                <a:gd name="T23" fmla="*/ 76 h 287"/>
                <a:gd name="T24" fmla="*/ 215 w 365"/>
                <a:gd name="T25" fmla="*/ 58 h 287"/>
                <a:gd name="T26" fmla="*/ 173 w 365"/>
                <a:gd name="T27" fmla="*/ 40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6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7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4 h 60"/>
                <a:gd name="T16" fmla="*/ 65 w 71"/>
                <a:gd name="T17" fmla="*/ 46 h 60"/>
                <a:gd name="T18" fmla="*/ 71 w 71"/>
                <a:gd name="T19" fmla="*/ 58 h 60"/>
                <a:gd name="T20" fmla="*/ 71 w 71"/>
                <a:gd name="T21" fmla="*/ 64 h 60"/>
                <a:gd name="T22" fmla="*/ 59 w 71"/>
                <a:gd name="T23" fmla="*/ 58 h 60"/>
                <a:gd name="T24" fmla="*/ 47 w 71"/>
                <a:gd name="T25" fmla="*/ 46 h 60"/>
                <a:gd name="T26" fmla="*/ 23 w 71"/>
                <a:gd name="T27" fmla="*/ 34 h 60"/>
                <a:gd name="T28" fmla="*/ 23 w 71"/>
                <a:gd name="T29" fmla="*/ 40 h 60"/>
                <a:gd name="T30" fmla="*/ 18 w 71"/>
                <a:gd name="T31" fmla="*/ 46 h 60"/>
                <a:gd name="T32" fmla="*/ 12 w 71"/>
                <a:gd name="T33" fmla="*/ 52 h 60"/>
                <a:gd name="T34" fmla="*/ 6 w 71"/>
                <a:gd name="T35" fmla="*/ 52 h 60"/>
                <a:gd name="T36" fmla="*/ 6 w 71"/>
                <a:gd name="T37" fmla="*/ 52 h 60"/>
                <a:gd name="T38" fmla="*/ 6 w 71"/>
                <a:gd name="T39" fmla="*/ 40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8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8 h 162"/>
                <a:gd name="T10" fmla="*/ 96 w 161"/>
                <a:gd name="T11" fmla="*/ 64 h 162"/>
                <a:gd name="T12" fmla="*/ 102 w 161"/>
                <a:gd name="T13" fmla="*/ 76 h 162"/>
                <a:gd name="T14" fmla="*/ 108 w 161"/>
                <a:gd name="T15" fmla="*/ 88 h 162"/>
                <a:gd name="T16" fmla="*/ 120 w 161"/>
                <a:gd name="T17" fmla="*/ 100 h 162"/>
                <a:gd name="T18" fmla="*/ 143 w 161"/>
                <a:gd name="T19" fmla="*/ 118 h 162"/>
                <a:gd name="T20" fmla="*/ 155 w 161"/>
                <a:gd name="T21" fmla="*/ 146 h 162"/>
                <a:gd name="T22" fmla="*/ 161 w 161"/>
                <a:gd name="T23" fmla="*/ 164 h 162"/>
                <a:gd name="T24" fmla="*/ 161 w 161"/>
                <a:gd name="T25" fmla="*/ 170 h 162"/>
                <a:gd name="T26" fmla="*/ 96 w 161"/>
                <a:gd name="T27" fmla="*/ 106 h 162"/>
                <a:gd name="T28" fmla="*/ 30 w 161"/>
                <a:gd name="T29" fmla="*/ 58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9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4 h 60"/>
                <a:gd name="T4" fmla="*/ 41 w 59"/>
                <a:gd name="T5" fmla="*/ 40 h 60"/>
                <a:gd name="T6" fmla="*/ 47 w 59"/>
                <a:gd name="T7" fmla="*/ 46 h 60"/>
                <a:gd name="T8" fmla="*/ 53 w 59"/>
                <a:gd name="T9" fmla="*/ 58 h 60"/>
                <a:gd name="T10" fmla="*/ 53 w 59"/>
                <a:gd name="T11" fmla="*/ 64 h 60"/>
                <a:gd name="T12" fmla="*/ 47 w 59"/>
                <a:gd name="T13" fmla="*/ 58 h 60"/>
                <a:gd name="T14" fmla="*/ 35 w 59"/>
                <a:gd name="T15" fmla="*/ 52 h 60"/>
                <a:gd name="T16" fmla="*/ 23 w 59"/>
                <a:gd name="T17" fmla="*/ 40 h 60"/>
                <a:gd name="T18" fmla="*/ 17 w 59"/>
                <a:gd name="T19" fmla="*/ 34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0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0 h 204"/>
                <a:gd name="T2" fmla="*/ 245 w 245"/>
                <a:gd name="T3" fmla="*/ 46 h 204"/>
                <a:gd name="T4" fmla="*/ 209 w 245"/>
                <a:gd name="T5" fmla="*/ 88 h 204"/>
                <a:gd name="T6" fmla="*/ 143 w 245"/>
                <a:gd name="T7" fmla="*/ 140 h 204"/>
                <a:gd name="T8" fmla="*/ 167 w 245"/>
                <a:gd name="T9" fmla="*/ 164 h 204"/>
                <a:gd name="T10" fmla="*/ 179 w 245"/>
                <a:gd name="T11" fmla="*/ 216 h 204"/>
                <a:gd name="T12" fmla="*/ 77 w 245"/>
                <a:gd name="T13" fmla="*/ 140 h 204"/>
                <a:gd name="T14" fmla="*/ 47 w 245"/>
                <a:gd name="T15" fmla="*/ 88 h 204"/>
                <a:gd name="T16" fmla="*/ 89 w 245"/>
                <a:gd name="T17" fmla="*/ 70 h 204"/>
                <a:gd name="T18" fmla="*/ 59 w 245"/>
                <a:gd name="T19" fmla="*/ 40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0 h 204"/>
                <a:gd name="T50" fmla="*/ 233 w 245"/>
                <a:gd name="T51" fmla="*/ 40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9702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2055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99704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970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9706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8EB7C3F-4929-3C41-B22A-3FC52226B1C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7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01836" y="955477"/>
            <a:ext cx="8233172" cy="446"/>
          </a:xfrm>
          <a:custGeom>
            <a:avLst/>
            <a:gdLst/>
            <a:ahLst/>
            <a:cxnLst/>
            <a:rect l="l" t="t" r="r" b="b"/>
            <a:pathLst>
              <a:path w="11709400" h="634">
                <a:moveTo>
                  <a:pt x="0" y="0"/>
                </a:moveTo>
                <a:lnTo>
                  <a:pt x="11709400" y="127"/>
                </a:lnTo>
              </a:path>
            </a:pathLst>
          </a:custGeom>
          <a:ln w="12700">
            <a:solidFill>
              <a:srgbClr val="9A9A9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8625" y="250031"/>
            <a:ext cx="8286750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0" i="0">
                <a:solidFill>
                  <a:schemeClr val="tx1"/>
                </a:solidFill>
                <a:latin typeface="HelveticaNeue-Light"/>
                <a:cs typeface="HelveticaNeue-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28625" y="1082277"/>
            <a:ext cx="5861447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rgbClr val="444444"/>
                </a:solidFill>
                <a:latin typeface="HelveticaNeue-Light"/>
                <a:cs typeface="HelveticaNeue-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956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21457">
        <a:defRPr>
          <a:latin typeface="+mn-lt"/>
          <a:ea typeface="+mn-ea"/>
          <a:cs typeface="+mn-cs"/>
        </a:defRPr>
      </a:lvl2pPr>
      <a:lvl3pPr marL="642915">
        <a:defRPr>
          <a:latin typeface="+mn-lt"/>
          <a:ea typeface="+mn-ea"/>
          <a:cs typeface="+mn-cs"/>
        </a:defRPr>
      </a:lvl3pPr>
      <a:lvl4pPr marL="964372">
        <a:defRPr>
          <a:latin typeface="+mn-lt"/>
          <a:ea typeface="+mn-ea"/>
          <a:cs typeface="+mn-cs"/>
        </a:defRPr>
      </a:lvl4pPr>
      <a:lvl5pPr marL="1285829">
        <a:defRPr>
          <a:latin typeface="+mn-lt"/>
          <a:ea typeface="+mn-ea"/>
          <a:cs typeface="+mn-cs"/>
        </a:defRPr>
      </a:lvl5pPr>
      <a:lvl6pPr marL="1607287">
        <a:defRPr>
          <a:latin typeface="+mn-lt"/>
          <a:ea typeface="+mn-ea"/>
          <a:cs typeface="+mn-cs"/>
        </a:defRPr>
      </a:lvl6pPr>
      <a:lvl7pPr marL="1928744">
        <a:defRPr>
          <a:latin typeface="+mn-lt"/>
          <a:ea typeface="+mn-ea"/>
          <a:cs typeface="+mn-cs"/>
        </a:defRPr>
      </a:lvl7pPr>
      <a:lvl8pPr marL="2250201">
        <a:defRPr>
          <a:latin typeface="+mn-lt"/>
          <a:ea typeface="+mn-ea"/>
          <a:cs typeface="+mn-cs"/>
        </a:defRPr>
      </a:lvl8pPr>
      <a:lvl9pPr marL="257165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21457">
        <a:defRPr>
          <a:latin typeface="+mn-lt"/>
          <a:ea typeface="+mn-ea"/>
          <a:cs typeface="+mn-cs"/>
        </a:defRPr>
      </a:lvl2pPr>
      <a:lvl3pPr marL="642915">
        <a:defRPr>
          <a:latin typeface="+mn-lt"/>
          <a:ea typeface="+mn-ea"/>
          <a:cs typeface="+mn-cs"/>
        </a:defRPr>
      </a:lvl3pPr>
      <a:lvl4pPr marL="964372">
        <a:defRPr>
          <a:latin typeface="+mn-lt"/>
          <a:ea typeface="+mn-ea"/>
          <a:cs typeface="+mn-cs"/>
        </a:defRPr>
      </a:lvl4pPr>
      <a:lvl5pPr marL="1285829">
        <a:defRPr>
          <a:latin typeface="+mn-lt"/>
          <a:ea typeface="+mn-ea"/>
          <a:cs typeface="+mn-cs"/>
        </a:defRPr>
      </a:lvl5pPr>
      <a:lvl6pPr marL="1607287">
        <a:defRPr>
          <a:latin typeface="+mn-lt"/>
          <a:ea typeface="+mn-ea"/>
          <a:cs typeface="+mn-cs"/>
        </a:defRPr>
      </a:lvl6pPr>
      <a:lvl7pPr marL="1928744">
        <a:defRPr>
          <a:latin typeface="+mn-lt"/>
          <a:ea typeface="+mn-ea"/>
          <a:cs typeface="+mn-cs"/>
        </a:defRPr>
      </a:lvl7pPr>
      <a:lvl8pPr marL="2250201">
        <a:defRPr>
          <a:latin typeface="+mn-lt"/>
          <a:ea typeface="+mn-ea"/>
          <a:cs typeface="+mn-cs"/>
        </a:defRPr>
      </a:lvl8pPr>
      <a:lvl9pPr marL="257165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4.emf"/><Relationship Id="rId4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9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0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1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34.wmf"/><Relationship Id="rId5" Type="http://schemas.openxmlformats.org/officeDocument/2006/relationships/image" Target="../media/image31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33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39.wmf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6.wmf"/><Relationship Id="rId12" Type="http://schemas.openxmlformats.org/officeDocument/2006/relationships/oleObject" Target="../embeddings/oleObject2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38.wmf"/><Relationship Id="rId5" Type="http://schemas.openxmlformats.org/officeDocument/2006/relationships/image" Target="../media/image35.w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37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44.wmf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1.wmf"/><Relationship Id="rId12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43.wmf"/><Relationship Id="rId5" Type="http://schemas.openxmlformats.org/officeDocument/2006/relationships/image" Target="../media/image40.w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42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48.wmf"/><Relationship Id="rId4" Type="http://schemas.openxmlformats.org/officeDocument/2006/relationships/oleObject" Target="../embeddings/oleObject29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image" Target="../media/image85.jpg"/><Relationship Id="rId7" Type="http://schemas.openxmlformats.org/officeDocument/2006/relationships/image" Target="../media/image89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Relationship Id="rId9" Type="http://schemas.openxmlformats.org/officeDocument/2006/relationships/image" Target="../media/image91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3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9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gi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9.gif"/><Relationship Id="rId4" Type="http://schemas.openxmlformats.org/officeDocument/2006/relationships/image" Target="../media/image11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gi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3.gif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9.emf"/><Relationship Id="rId4" Type="http://schemas.openxmlformats.org/officeDocument/2006/relationships/oleObject" Target="../embeddings/oleObject3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png"/><Relationship Id="rId4" Type="http://schemas.openxmlformats.org/officeDocument/2006/relationships/image" Target="../media/image133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7" descr="fon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27813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UY">
                <a:solidFill>
                  <a:srgbClr val="FFFF66"/>
                </a:solidFill>
              </a:rPr>
              <a:t>La radiación electromagnética en su pasaje por la atmósfera</a:t>
            </a:r>
            <a:endParaRPr lang="es-ES">
              <a:solidFill>
                <a:srgbClr val="FFFF66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plcrv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54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>
            <a:extLst>
              <a:ext uri="{FF2B5EF4-FFF2-40B4-BE49-F238E27FC236}">
                <a16:creationId xmlns:a16="http://schemas.microsoft.com/office/drawing/2014/main" id="{C72F90CF-D2A1-1144-A9E8-773223FC5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1832" y="1538288"/>
            <a:ext cx="167401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altLang="en-US" sz="3000">
                <a:sym typeface="Symbol" charset="2"/>
              </a:rPr>
              <a:t> = c / </a:t>
            </a:r>
          </a:p>
        </p:txBody>
      </p:sp>
      <p:graphicFrame>
        <p:nvGraphicFramePr>
          <p:cNvPr id="41986" name="Object 5">
            <a:extLst>
              <a:ext uri="{FF2B5EF4-FFF2-40B4-BE49-F238E27FC236}">
                <a16:creationId xmlns:a16="http://schemas.microsoft.com/office/drawing/2014/main" id="{38252614-883F-BB4E-8E4B-C57AA5BF17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053266"/>
              </p:ext>
            </p:extLst>
          </p:nvPr>
        </p:nvGraphicFramePr>
        <p:xfrm>
          <a:off x="899592" y="1083638"/>
          <a:ext cx="7128792" cy="4894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23" name="Ecuación" r:id="rId4" imgW="46812200" imgH="34518600" progId="Equation.3">
                  <p:embed/>
                </p:oleObj>
              </mc:Choice>
              <mc:Fallback>
                <p:oleObj name="Ecuación" r:id="rId4" imgW="46812200" imgH="34518600" progId="Equation.3">
                  <p:embed/>
                  <p:pic>
                    <p:nvPicPr>
                      <p:cNvPr id="41986" name="Object 5">
                        <a:extLst>
                          <a:ext uri="{FF2B5EF4-FFF2-40B4-BE49-F238E27FC236}">
                            <a16:creationId xmlns:a16="http://schemas.microsoft.com/office/drawing/2014/main" id="{38252614-883F-BB4E-8E4B-C57AA5BF17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1083638"/>
                        <a:ext cx="7128792" cy="489463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Text Box 6">
            <a:extLst>
              <a:ext uri="{FF2B5EF4-FFF2-40B4-BE49-F238E27FC236}">
                <a16:creationId xmlns:a16="http://schemas.microsoft.com/office/drawing/2014/main" id="{B6923F46-699D-C349-A377-FADB86D07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960" y="1268760"/>
            <a:ext cx="362977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altLang="en-US" sz="2100" dirty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l </a:t>
            </a:r>
            <a:r>
              <a:rPr lang="es-ES" altLang="en-US" sz="2100" dirty="0">
                <a:solidFill>
                  <a:schemeClr val="bg1"/>
                </a:solidFill>
                <a:sym typeface="Symbol" charset="2"/>
              </a:rPr>
              <a:t>- </a:t>
            </a:r>
            <a:r>
              <a:rPr lang="es-ES" altLang="en-US" sz="2100" dirty="0">
                <a:solidFill>
                  <a:schemeClr val="bg1"/>
                </a:solidFill>
                <a:latin typeface="Bookman" charset="0"/>
                <a:sym typeface="Symbol" charset="2"/>
              </a:rPr>
              <a:t>longitud de onda [m]</a:t>
            </a:r>
          </a:p>
          <a:p>
            <a:pPr eaLnBrk="1" hangingPunct="1">
              <a:defRPr/>
            </a:pPr>
            <a:r>
              <a:rPr lang="es-ES" altLang="en-US" sz="2100" dirty="0">
                <a:solidFill>
                  <a:schemeClr val="bg1"/>
                </a:solidFill>
                <a:latin typeface="Bookman" charset="0"/>
                <a:sym typeface="Symbol" charset="2"/>
              </a:rPr>
              <a:t>c – velocidad de luz (3x10</a:t>
            </a:r>
            <a:r>
              <a:rPr lang="es-ES" altLang="en-US" sz="2100" baseline="30000" dirty="0">
                <a:solidFill>
                  <a:schemeClr val="bg1"/>
                </a:solidFill>
                <a:latin typeface="Bookman" charset="0"/>
                <a:sym typeface="Symbol" charset="2"/>
              </a:rPr>
              <a:t>8</a:t>
            </a:r>
            <a:r>
              <a:rPr lang="es-ES" altLang="en-US" sz="2100" dirty="0">
                <a:solidFill>
                  <a:schemeClr val="bg1"/>
                </a:solidFill>
                <a:latin typeface="Bookman" charset="0"/>
                <a:sym typeface="Symbol" charset="2"/>
              </a:rPr>
              <a:t> m/s)</a:t>
            </a:r>
            <a:endParaRPr lang="es-ES" altLang="en-US" sz="2100" dirty="0">
              <a:solidFill>
                <a:schemeClr val="bg1"/>
              </a:solidFill>
              <a:sym typeface="Symbol" charset="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>
            <a:extLst>
              <a:ext uri="{FF2B5EF4-FFF2-40B4-BE49-F238E27FC236}">
                <a16:creationId xmlns:a16="http://schemas.microsoft.com/office/drawing/2014/main" id="{EE023D62-B1AC-6F46-AFF5-06AAF2761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32" y="2204864"/>
            <a:ext cx="831692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dirty="0">
                <a:latin typeface="Bookman" charset="0"/>
              </a:rPr>
              <a:t>Si </a:t>
            </a:r>
            <a:r>
              <a:rPr lang="en-US" altLang="en-US" sz="2400" dirty="0" err="1">
                <a:latin typeface="Bookman" charset="0"/>
              </a:rPr>
              <a:t>integramos</a:t>
            </a:r>
            <a:r>
              <a:rPr lang="en-US" altLang="en-US" sz="2400" dirty="0">
                <a:latin typeface="Bookman" charset="0"/>
              </a:rPr>
              <a:t> la </a:t>
            </a:r>
            <a:r>
              <a:rPr lang="en-US" altLang="en-US" sz="2400" dirty="0" err="1">
                <a:latin typeface="Bookman" charset="0"/>
              </a:rPr>
              <a:t>intensidad</a:t>
            </a:r>
            <a:r>
              <a:rPr lang="en-US" altLang="en-US" sz="2400" dirty="0">
                <a:latin typeface="Bookman" charset="0"/>
              </a:rPr>
              <a:t> </a:t>
            </a:r>
            <a:r>
              <a:rPr lang="en-US" altLang="en-US" sz="2400" dirty="0" err="1">
                <a:latin typeface="Bookman" charset="0"/>
              </a:rPr>
              <a:t>en</a:t>
            </a:r>
            <a:r>
              <a:rPr lang="en-US" altLang="en-US" sz="2400" dirty="0">
                <a:latin typeface="Bookman" charset="0"/>
              </a:rPr>
              <a:t> </a:t>
            </a:r>
            <a:r>
              <a:rPr lang="en-US" altLang="en-US" sz="2400" dirty="0" err="1">
                <a:latin typeface="Bookman" charset="0"/>
              </a:rPr>
              <a:t>todas</a:t>
            </a:r>
            <a:r>
              <a:rPr lang="en-US" altLang="en-US" sz="2400" dirty="0">
                <a:latin typeface="Bookman" charset="0"/>
              </a:rPr>
              <a:t> las </a:t>
            </a:r>
            <a:r>
              <a:rPr lang="en-US" altLang="en-US" sz="2400" dirty="0" err="1">
                <a:latin typeface="Bookman" charset="0"/>
              </a:rPr>
              <a:t>direcciones</a:t>
            </a:r>
            <a:r>
              <a:rPr lang="en-US" altLang="en-US" sz="2400" dirty="0">
                <a:latin typeface="Bookman" charset="0"/>
              </a:rPr>
              <a:t> y </a:t>
            </a:r>
            <a:r>
              <a:rPr lang="en-US" altLang="en-US" sz="2400" dirty="0" err="1">
                <a:latin typeface="Bookman" charset="0"/>
              </a:rPr>
              <a:t>en</a:t>
            </a:r>
            <a:r>
              <a:rPr lang="en-US" altLang="en-US" sz="2400" dirty="0">
                <a:latin typeface="Bookman" charset="0"/>
              </a:rPr>
              <a:t> </a:t>
            </a:r>
            <a:r>
              <a:rPr lang="en-US" altLang="en-US" sz="2400" dirty="0" err="1">
                <a:latin typeface="Bookman" charset="0"/>
              </a:rPr>
              <a:t>todas</a:t>
            </a:r>
            <a:r>
              <a:rPr lang="en-US" altLang="en-US" sz="2400" dirty="0">
                <a:latin typeface="Bookman" charset="0"/>
              </a:rPr>
              <a:t> las </a:t>
            </a:r>
            <a:r>
              <a:rPr lang="en-US" altLang="en-US" sz="2400" dirty="0" err="1">
                <a:latin typeface="Bookman" charset="0"/>
              </a:rPr>
              <a:t>frecuencias</a:t>
            </a:r>
            <a:r>
              <a:rPr lang="en-US" altLang="en-US" sz="2400" dirty="0">
                <a:latin typeface="Bookman" charset="0"/>
              </a:rPr>
              <a:t> </a:t>
            </a:r>
            <a:r>
              <a:rPr lang="en-US" altLang="en-US" sz="2400" dirty="0" err="1">
                <a:latin typeface="Bookman" charset="0"/>
              </a:rPr>
              <a:t>obtenemos</a:t>
            </a:r>
            <a:r>
              <a:rPr lang="en-US" altLang="en-US" sz="2400" dirty="0">
                <a:latin typeface="Bookman" charset="0"/>
              </a:rPr>
              <a:t> el </a:t>
            </a:r>
            <a:r>
              <a:rPr lang="en-US" altLang="en-US" sz="2400" b="1" u="sng" dirty="0" err="1">
                <a:latin typeface="Bookman" charset="0"/>
              </a:rPr>
              <a:t>Flujo</a:t>
            </a:r>
            <a:r>
              <a:rPr lang="en-US" altLang="en-US" sz="2400" b="1" u="sng" dirty="0">
                <a:latin typeface="Bookman" charset="0"/>
              </a:rPr>
              <a:t> de </a:t>
            </a:r>
            <a:r>
              <a:rPr lang="en-US" altLang="en-US" sz="2400" b="1" u="sng" dirty="0" err="1">
                <a:latin typeface="Bookman" charset="0"/>
              </a:rPr>
              <a:t>energía</a:t>
            </a:r>
            <a:r>
              <a:rPr lang="en-US" altLang="en-US" sz="2400" b="1" u="sng" dirty="0">
                <a:latin typeface="Bookman" charset="0"/>
              </a:rPr>
              <a:t> </a:t>
            </a:r>
            <a:r>
              <a:rPr lang="en-US" altLang="en-US" sz="2400" dirty="0">
                <a:latin typeface="Bookman" charset="0"/>
              </a:rPr>
              <a:t>o </a:t>
            </a:r>
            <a:r>
              <a:rPr lang="en-US" altLang="en-US" sz="2400" dirty="0" err="1">
                <a:latin typeface="Bookman" charset="0"/>
              </a:rPr>
              <a:t>energía</a:t>
            </a:r>
            <a:r>
              <a:rPr lang="en-US" altLang="en-US" sz="2400" dirty="0">
                <a:latin typeface="Bookman" charset="0"/>
              </a:rPr>
              <a:t> </a:t>
            </a:r>
            <a:r>
              <a:rPr lang="en-US" altLang="en-US" sz="2400" dirty="0" err="1">
                <a:latin typeface="Bookman" charset="0"/>
              </a:rPr>
              <a:t>emitida</a:t>
            </a:r>
            <a:r>
              <a:rPr lang="en-US" altLang="en-US" sz="2400" dirty="0">
                <a:latin typeface="Bookman" charset="0"/>
              </a:rPr>
              <a:t> </a:t>
            </a:r>
            <a:r>
              <a:rPr lang="en-US" altLang="en-US" sz="2400" dirty="0" err="1">
                <a:latin typeface="Bookman" charset="0"/>
              </a:rPr>
              <a:t>por</a:t>
            </a:r>
            <a:r>
              <a:rPr lang="en-US" altLang="en-US" sz="2400" dirty="0">
                <a:latin typeface="Bookman" charset="0"/>
              </a:rPr>
              <a:t> </a:t>
            </a:r>
            <a:r>
              <a:rPr lang="en-US" altLang="en-US" sz="2400" dirty="0" err="1">
                <a:latin typeface="Bookman" charset="0"/>
              </a:rPr>
              <a:t>unidad</a:t>
            </a:r>
            <a:r>
              <a:rPr lang="en-US" altLang="en-US" sz="2400" dirty="0">
                <a:latin typeface="Bookman" charset="0"/>
              </a:rPr>
              <a:t> de </a:t>
            </a:r>
            <a:r>
              <a:rPr lang="en-US" altLang="en-US" sz="2400" dirty="0" err="1">
                <a:latin typeface="Bookman" charset="0"/>
              </a:rPr>
              <a:t>área</a:t>
            </a:r>
            <a:r>
              <a:rPr lang="en-US" altLang="en-US" sz="2400" dirty="0">
                <a:latin typeface="Bookman" charset="0"/>
              </a:rPr>
              <a:t> y de </a:t>
            </a:r>
            <a:r>
              <a:rPr lang="en-US" altLang="en-US" sz="2400" dirty="0" err="1">
                <a:latin typeface="Bookman" charset="0"/>
              </a:rPr>
              <a:t>tiempo</a:t>
            </a:r>
            <a:r>
              <a:rPr lang="en-US" altLang="en-US" sz="2400" dirty="0">
                <a:latin typeface="Bookman" charset="0"/>
              </a:rPr>
              <a:t> </a:t>
            </a:r>
            <a:r>
              <a:rPr lang="en-US" altLang="en-US" sz="2400" dirty="0" err="1">
                <a:latin typeface="Bookman" charset="0"/>
              </a:rPr>
              <a:t>en</a:t>
            </a:r>
            <a:r>
              <a:rPr lang="en-US" altLang="en-US" sz="2400" dirty="0">
                <a:latin typeface="Bookman" charset="0"/>
              </a:rPr>
              <a:t> la </a:t>
            </a:r>
            <a:r>
              <a:rPr lang="en-US" altLang="en-US" sz="2400" dirty="0" err="1">
                <a:latin typeface="Bookman" charset="0"/>
              </a:rPr>
              <a:t>superficie</a:t>
            </a:r>
            <a:r>
              <a:rPr lang="en-US" altLang="en-US" sz="2400" dirty="0">
                <a:latin typeface="Bookman" charset="0"/>
              </a:rPr>
              <a:t> del </a:t>
            </a:r>
            <a:r>
              <a:rPr lang="en-US" altLang="en-US" sz="2400" dirty="0" err="1">
                <a:latin typeface="Bookman" charset="0"/>
              </a:rPr>
              <a:t>cuerpo</a:t>
            </a:r>
            <a:r>
              <a:rPr lang="en-US" altLang="en-US" sz="2400" dirty="0">
                <a:latin typeface="Bookman" charset="0"/>
              </a:rPr>
              <a:t> </a:t>
            </a:r>
            <a:r>
              <a:rPr lang="en-US" altLang="en-US" sz="2400" dirty="0" err="1">
                <a:latin typeface="Bookman" charset="0"/>
              </a:rPr>
              <a:t>emisor</a:t>
            </a:r>
            <a:r>
              <a:rPr lang="en-US" altLang="en-US" sz="2400" dirty="0">
                <a:latin typeface="Bookman" charset="0"/>
              </a:rPr>
              <a:t>:</a:t>
            </a:r>
            <a:endParaRPr lang="es-ES" altLang="en-US" sz="2400" dirty="0">
              <a:latin typeface="Bookman" charset="0"/>
            </a:endParaRPr>
          </a:p>
        </p:txBody>
      </p:sp>
      <p:graphicFrame>
        <p:nvGraphicFramePr>
          <p:cNvPr id="44034" name="Object 4">
            <a:extLst>
              <a:ext uri="{FF2B5EF4-FFF2-40B4-BE49-F238E27FC236}">
                <a16:creationId xmlns:a16="http://schemas.microsoft.com/office/drawing/2014/main" id="{354215D7-5B41-BA49-BE01-8CA8E35BBF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12047" y="3837164"/>
          <a:ext cx="2090056" cy="75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3" name="Ecuación" r:id="rId4" imgW="12877800" imgH="4686300" progId="Equation.3">
                  <p:embed/>
                </p:oleObj>
              </mc:Choice>
              <mc:Fallback>
                <p:oleObj name="Ecuación" r:id="rId4" imgW="12877800" imgH="4686300" progId="Equation.3">
                  <p:embed/>
                  <p:pic>
                    <p:nvPicPr>
                      <p:cNvPr id="44034" name="Object 4">
                        <a:extLst>
                          <a:ext uri="{FF2B5EF4-FFF2-40B4-BE49-F238E27FC236}">
                            <a16:creationId xmlns:a16="http://schemas.microsoft.com/office/drawing/2014/main" id="{354215D7-5B41-BA49-BE01-8CA8E35BBF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2047" y="3837164"/>
                        <a:ext cx="2090056" cy="75938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Text Box 5">
            <a:extLst>
              <a:ext uri="{FF2B5EF4-FFF2-40B4-BE49-F238E27FC236}">
                <a16:creationId xmlns:a16="http://schemas.microsoft.com/office/drawing/2014/main" id="{242B65A8-180D-ED4C-9101-36F3D9B43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5768307"/>
            <a:ext cx="83169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400" dirty="0">
                <a:latin typeface="Bookman" charset="0"/>
              </a:rPr>
              <a:t>La Ley de Wien y la Ley de Stefan se </a:t>
            </a:r>
            <a:r>
              <a:rPr lang="en-US" altLang="en-US" sz="2400" dirty="0" err="1">
                <a:latin typeface="Bookman" charset="0"/>
              </a:rPr>
              <a:t>deducen</a:t>
            </a:r>
            <a:r>
              <a:rPr lang="en-US" altLang="en-US" sz="2400" dirty="0">
                <a:latin typeface="Bookman" charset="0"/>
              </a:rPr>
              <a:t> de la Ley de Planck</a:t>
            </a:r>
            <a:endParaRPr lang="es-ES" altLang="en-US" sz="2400" dirty="0">
              <a:latin typeface="Bookman" charset="0"/>
            </a:endParaRPr>
          </a:p>
        </p:txBody>
      </p:sp>
      <p:graphicFrame>
        <p:nvGraphicFramePr>
          <p:cNvPr id="44036" name="Object 7">
            <a:extLst>
              <a:ext uri="{FF2B5EF4-FFF2-40B4-BE49-F238E27FC236}">
                <a16:creationId xmlns:a16="http://schemas.microsoft.com/office/drawing/2014/main" id="{84CB301C-0A9C-EC41-A3D6-404F19F67B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1686990"/>
              </p:ext>
            </p:extLst>
          </p:nvPr>
        </p:nvGraphicFramePr>
        <p:xfrm>
          <a:off x="1371600" y="770254"/>
          <a:ext cx="4866235" cy="1193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4" name="Ecuación" r:id="rId6" imgW="43002200" imgH="11404600" progId="Equation.3">
                  <p:embed/>
                </p:oleObj>
              </mc:Choice>
              <mc:Fallback>
                <p:oleObj name="Ecuación" r:id="rId6" imgW="43002200" imgH="11404600" progId="Equation.3">
                  <p:embed/>
                  <p:pic>
                    <p:nvPicPr>
                      <p:cNvPr id="44036" name="Object 7">
                        <a:extLst>
                          <a:ext uri="{FF2B5EF4-FFF2-40B4-BE49-F238E27FC236}">
                            <a16:creationId xmlns:a16="http://schemas.microsoft.com/office/drawing/2014/main" id="{84CB301C-0A9C-EC41-A3D6-404F19F67B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770254"/>
                        <a:ext cx="4866235" cy="119330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4" name="Text Box 8">
            <a:extLst>
              <a:ext uri="{FF2B5EF4-FFF2-40B4-BE49-F238E27FC236}">
                <a16:creationId xmlns:a16="http://schemas.microsoft.com/office/drawing/2014/main" id="{56CA5641-5FE7-414B-B256-D85E91CDC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115" y="3983686"/>
            <a:ext cx="19623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s-ES_tradnl" altLang="en-US" sz="2400" dirty="0">
                <a:latin typeface="Bookman" charset="0"/>
              </a:rPr>
              <a:t>Ley de Stefan</a:t>
            </a:r>
            <a:endParaRPr lang="es-UY" altLang="en-US" sz="2400" dirty="0">
              <a:latin typeface="Bookman" charset="0"/>
            </a:endParaRPr>
          </a:p>
        </p:txBody>
      </p:sp>
      <p:sp>
        <p:nvSpPr>
          <p:cNvPr id="17415" name="Text Box 9">
            <a:extLst>
              <a:ext uri="{FF2B5EF4-FFF2-40B4-BE49-F238E27FC236}">
                <a16:creationId xmlns:a16="http://schemas.microsoft.com/office/drawing/2014/main" id="{EDF32B7D-0333-F441-BF32-A4AD6BEE6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0111" y="1128599"/>
            <a:ext cx="15780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s-ES_tradnl" altLang="en-US" sz="2000" dirty="0">
                <a:latin typeface="Bookman" charset="0"/>
              </a:rPr>
              <a:t>Ley de </a:t>
            </a:r>
            <a:r>
              <a:rPr lang="es-ES_tradnl" altLang="en-US" sz="2000" dirty="0" err="1">
                <a:latin typeface="Bookman" charset="0"/>
              </a:rPr>
              <a:t>Wien</a:t>
            </a:r>
            <a:endParaRPr lang="es-UY" altLang="en-US" sz="2000" dirty="0">
              <a:latin typeface="Bookman" charset="0"/>
            </a:endParaRPr>
          </a:p>
        </p:txBody>
      </p:sp>
      <p:sp>
        <p:nvSpPr>
          <p:cNvPr id="17416" name="Rectangle 10">
            <a:extLst>
              <a:ext uri="{FF2B5EF4-FFF2-40B4-BE49-F238E27FC236}">
                <a16:creationId xmlns:a16="http://schemas.microsoft.com/office/drawing/2014/main" id="{B2A1D31B-AF9E-9342-8D52-505B8FD84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770254"/>
            <a:ext cx="6728792" cy="11933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UY" altLang="en-US"/>
          </a:p>
        </p:txBody>
      </p:sp>
      <p:sp>
        <p:nvSpPr>
          <p:cNvPr id="17417" name="Rectangle 11">
            <a:extLst>
              <a:ext uri="{FF2B5EF4-FFF2-40B4-BE49-F238E27FC236}">
                <a16:creationId xmlns:a16="http://schemas.microsoft.com/office/drawing/2014/main" id="{BE760F1E-C5A0-344E-9C47-A42802C0A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532" y="2197997"/>
            <a:ext cx="8604955" cy="32472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UY" altLang="en-US"/>
          </a:p>
        </p:txBody>
      </p:sp>
      <p:sp>
        <p:nvSpPr>
          <p:cNvPr id="17418" name="Text Box 12">
            <a:extLst>
              <a:ext uri="{FF2B5EF4-FFF2-40B4-BE49-F238E27FC236}">
                <a16:creationId xmlns:a16="http://schemas.microsoft.com/office/drawing/2014/main" id="{8671779E-636D-844D-B269-B77237D3B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747" y="4692315"/>
            <a:ext cx="4930517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n-US" sz="2100" dirty="0">
              <a:latin typeface="Symbol" pitchFamily="2" charset="2"/>
              <a:ea typeface="Symbol" pitchFamily="2" charset="2"/>
              <a:cs typeface="Symbol" pitchFamily="2" charset="2"/>
              <a:sym typeface="Symbol" pitchFamily="2" charset="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2400" dirty="0">
                <a:latin typeface="Symbol" pitchFamily="2" charset="2"/>
                <a:ea typeface="Symbol" pitchFamily="2" charset="2"/>
                <a:cs typeface="Symbol" pitchFamily="2" charset="2"/>
                <a:sym typeface="Symbol" pitchFamily="2" charset="2"/>
              </a:rPr>
              <a:t>s </a:t>
            </a:r>
            <a:r>
              <a:rPr lang="es-ES" altLang="en-US" sz="2400" dirty="0">
                <a:sym typeface="Symbol" pitchFamily="2" charset="2"/>
              </a:rPr>
              <a:t>- </a:t>
            </a:r>
            <a:r>
              <a:rPr lang="es-ES" altLang="en-US" sz="2400" dirty="0">
                <a:latin typeface="Bookman" pitchFamily="18" charset="0"/>
                <a:sym typeface="Symbol" pitchFamily="2" charset="2"/>
              </a:rPr>
              <a:t>constante de Stefan </a:t>
            </a:r>
            <a:r>
              <a:rPr lang="es-ES" altLang="en-US" sz="1600" dirty="0">
                <a:latin typeface="Bookman" pitchFamily="18" charset="0"/>
                <a:sym typeface="Symbol" pitchFamily="2" charset="2"/>
              </a:rPr>
              <a:t>(= 5.67x10</a:t>
            </a:r>
            <a:r>
              <a:rPr lang="es-ES" altLang="en-US" sz="1600" baseline="30000" dirty="0">
                <a:latin typeface="Bookman" pitchFamily="18" charset="0"/>
                <a:sym typeface="Symbol" pitchFamily="2" charset="2"/>
              </a:rPr>
              <a:t>-8</a:t>
            </a:r>
            <a:r>
              <a:rPr lang="es-ES" altLang="en-US" sz="1600" dirty="0">
                <a:latin typeface="Bookman" pitchFamily="18" charset="0"/>
                <a:sym typeface="Symbol" pitchFamily="2" charset="2"/>
              </a:rPr>
              <a:t> Wm</a:t>
            </a:r>
            <a:r>
              <a:rPr lang="es-ES" altLang="en-US" sz="1600" baseline="30000" dirty="0">
                <a:latin typeface="Bookman" pitchFamily="18" charset="0"/>
                <a:sym typeface="Symbol" pitchFamily="2" charset="2"/>
              </a:rPr>
              <a:t>-2</a:t>
            </a:r>
            <a:r>
              <a:rPr lang="es-ES" altLang="en-US" sz="1600" dirty="0">
                <a:latin typeface="Bookman" pitchFamily="18" charset="0"/>
                <a:sym typeface="Symbol" pitchFamily="2" charset="2"/>
              </a:rPr>
              <a:t>K</a:t>
            </a:r>
            <a:r>
              <a:rPr lang="es-ES" altLang="en-US" sz="1600" baseline="30000" dirty="0">
                <a:latin typeface="Bookman" pitchFamily="18" charset="0"/>
                <a:sym typeface="Symbol" pitchFamily="2" charset="2"/>
              </a:rPr>
              <a:t>-4</a:t>
            </a:r>
            <a:r>
              <a:rPr lang="es-ES" altLang="en-US" sz="1600" dirty="0">
                <a:latin typeface="Bookman" pitchFamily="18" charset="0"/>
                <a:sym typeface="Symbol" pitchFamily="2" charset="2"/>
              </a:rPr>
              <a:t>)</a:t>
            </a:r>
            <a:endParaRPr lang="es-ES" altLang="en-US" sz="1600" dirty="0">
              <a:sym typeface="Symbol" pitchFamily="2" charset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4D8B82-0612-754C-ACC1-2F4047C752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991" y="3771670"/>
            <a:ext cx="3769961" cy="881466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C8422B4B-02E2-6A4F-A6AA-F1909FE76201}"/>
              </a:ext>
            </a:extLst>
          </p:cNvPr>
          <p:cNvSpPr/>
          <p:nvPr/>
        </p:nvSpPr>
        <p:spPr>
          <a:xfrm>
            <a:off x="4229100" y="4088036"/>
            <a:ext cx="558924" cy="2262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Y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>
            <a:extLst>
              <a:ext uri="{FF2B5EF4-FFF2-40B4-BE49-F238E27FC236}">
                <a16:creationId xmlns:a16="http://schemas.microsoft.com/office/drawing/2014/main" id="{B4260CCA-8B79-B949-A6A1-31C2481BB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967085"/>
            <a:ext cx="847894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s-ES" altLang="en-US" sz="2400" dirty="0">
                <a:latin typeface="Bookman" charset="0"/>
              </a:rPr>
              <a:t>La observación y la teoría concuerdan en que las estrellas a grosso modo están formadas por </a:t>
            </a:r>
            <a:r>
              <a:rPr lang="es-ES" altLang="en-US" sz="2400" u="sng" dirty="0">
                <a:latin typeface="Bookman" charset="0"/>
              </a:rPr>
              <a:t>capas gaseosas</a:t>
            </a:r>
            <a:r>
              <a:rPr lang="en-US" altLang="en-US" sz="2400" u="sng" dirty="0">
                <a:latin typeface="Bookman" charset="0"/>
              </a:rPr>
              <a:t> </a:t>
            </a:r>
            <a:r>
              <a:rPr lang="es-ES" altLang="en-US" sz="2400" u="sng" dirty="0">
                <a:latin typeface="Bookman" charset="0"/>
              </a:rPr>
              <a:t>concéntricas en equilibrio térmico</a:t>
            </a:r>
            <a:r>
              <a:rPr lang="es-ES" altLang="en-US" sz="2400" dirty="0">
                <a:latin typeface="Bookman" charset="0"/>
              </a:rPr>
              <a:t>. La intensidad de la emisión resultante de un medio como éste es la función</a:t>
            </a:r>
            <a:r>
              <a:rPr lang="en-US" altLang="en-US" sz="2400" dirty="0">
                <a:latin typeface="Bookman" charset="0"/>
              </a:rPr>
              <a:t> </a:t>
            </a:r>
            <a:r>
              <a:rPr lang="es-ES" altLang="en-US" sz="2400" dirty="0">
                <a:latin typeface="Bookman" charset="0"/>
              </a:rPr>
              <a:t>de Planck la cual es independiente de las propiedades del medio, solo depende de su temperatura (aunque T</a:t>
            </a:r>
            <a:r>
              <a:rPr lang="en-US" altLang="en-US" sz="2400" dirty="0">
                <a:latin typeface="Bookman" charset="0"/>
              </a:rPr>
              <a:t> </a:t>
            </a:r>
            <a:r>
              <a:rPr lang="es-ES" altLang="en-US" sz="2400" dirty="0">
                <a:latin typeface="Bookman" charset="0"/>
              </a:rPr>
              <a:t>dependerá de las propiedades del medio)</a:t>
            </a:r>
            <a:r>
              <a:rPr lang="en-US" altLang="en-US" sz="2400" dirty="0">
                <a:latin typeface="Bookman" charset="0"/>
              </a:rPr>
              <a:t>.</a:t>
            </a:r>
            <a:endParaRPr lang="es-ES" altLang="en-US" sz="2400" dirty="0">
              <a:latin typeface="Bookman" charset="0"/>
            </a:endParaRPr>
          </a:p>
        </p:txBody>
      </p:sp>
      <p:graphicFrame>
        <p:nvGraphicFramePr>
          <p:cNvPr id="46082" name="Object 8">
            <a:extLst>
              <a:ext uri="{FF2B5EF4-FFF2-40B4-BE49-F238E27FC236}">
                <a16:creationId xmlns:a16="http://schemas.microsoft.com/office/drawing/2014/main" id="{FE4192F0-406D-2B4E-9630-6740BF3AF8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8339782"/>
              </p:ext>
            </p:extLst>
          </p:nvPr>
        </p:nvGraphicFramePr>
        <p:xfrm>
          <a:off x="1560026" y="4005064"/>
          <a:ext cx="6023948" cy="1358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71" name="Ecuación" r:id="rId4" imgW="45351700" imgH="10236200" progId="Equation.3">
                  <p:embed/>
                </p:oleObj>
              </mc:Choice>
              <mc:Fallback>
                <p:oleObj name="Ecuación" r:id="rId4" imgW="45351700" imgH="10236200" progId="Equation.3">
                  <p:embed/>
                  <p:pic>
                    <p:nvPicPr>
                      <p:cNvPr id="46082" name="Object 8">
                        <a:extLst>
                          <a:ext uri="{FF2B5EF4-FFF2-40B4-BE49-F238E27FC236}">
                            <a16:creationId xmlns:a16="http://schemas.microsoft.com/office/drawing/2014/main" id="{FE4192F0-406D-2B4E-9630-6740BF3AF8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0026" y="4005064"/>
                        <a:ext cx="6023948" cy="135857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A8629D02-3F97-5045-B92B-1DEC4397F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541" y="3998047"/>
            <a:ext cx="826291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s-ES" altLang="en-US" sz="2400" dirty="0">
                <a:latin typeface="Bookman" charset="0"/>
              </a:rPr>
              <a:t>La temperatura deducida a través de esta expresión se conoce como</a:t>
            </a:r>
            <a:r>
              <a:rPr lang="en-US" altLang="en-US" sz="2400" dirty="0">
                <a:latin typeface="Bookman" charset="0"/>
              </a:rPr>
              <a:t> </a:t>
            </a:r>
            <a:r>
              <a:rPr lang="es-ES" altLang="en-US" sz="2400" b="1" u="sng" dirty="0">
                <a:latin typeface="Bookman" charset="0"/>
              </a:rPr>
              <a:t>Temperatura Efectiva</a:t>
            </a:r>
            <a:r>
              <a:rPr lang="es-ES" altLang="en-US" sz="2400" dirty="0">
                <a:latin typeface="Bookman" charset="0"/>
              </a:rPr>
              <a:t> de la estrella y</a:t>
            </a:r>
            <a:r>
              <a:rPr lang="en-US" altLang="en-US" sz="2400" dirty="0">
                <a:latin typeface="Bookman" charset="0"/>
              </a:rPr>
              <a:t> </a:t>
            </a:r>
            <a:r>
              <a:rPr lang="es-ES" altLang="en-US" sz="2400" dirty="0">
                <a:latin typeface="Bookman" charset="0"/>
              </a:rPr>
              <a:t>se requiere conocer el radio y la luminosidad de la estrella. La radiación que recibimos es la suma</a:t>
            </a:r>
            <a:r>
              <a:rPr lang="en-US" altLang="en-US" sz="2400" dirty="0">
                <a:latin typeface="Bookman" charset="0"/>
              </a:rPr>
              <a:t> </a:t>
            </a:r>
            <a:r>
              <a:rPr lang="es-ES" altLang="en-US" sz="2400" dirty="0">
                <a:latin typeface="Bookman" charset="0"/>
              </a:rPr>
              <a:t>de emisiones de diferentes capas superficiales a diferentes</a:t>
            </a:r>
            <a:r>
              <a:rPr lang="en-US" altLang="en-US" sz="2400" dirty="0">
                <a:latin typeface="Bookman" charset="0"/>
              </a:rPr>
              <a:t> </a:t>
            </a:r>
            <a:r>
              <a:rPr lang="es-ES" altLang="en-US" sz="2400" dirty="0">
                <a:latin typeface="Bookman" charset="0"/>
              </a:rPr>
              <a:t>temperaturas, pero el efecto total es equivalente al de</a:t>
            </a:r>
            <a:r>
              <a:rPr lang="en-US" altLang="en-US" sz="2400" dirty="0">
                <a:latin typeface="Bookman" charset="0"/>
              </a:rPr>
              <a:t> </a:t>
            </a:r>
            <a:r>
              <a:rPr lang="es-ES" altLang="en-US" sz="2400" dirty="0">
                <a:latin typeface="Bookman" charset="0"/>
              </a:rPr>
              <a:t>una capa de temperatura </a:t>
            </a:r>
            <a:r>
              <a:rPr lang="es-ES" altLang="en-US" sz="2400" dirty="0" err="1">
                <a:latin typeface="Bookman" charset="0"/>
              </a:rPr>
              <a:t>T</a:t>
            </a:r>
            <a:r>
              <a:rPr lang="es-ES" altLang="en-US" sz="2400" baseline="-25000" dirty="0" err="1">
                <a:latin typeface="Bookman" charset="0"/>
              </a:rPr>
              <a:t>ef</a:t>
            </a:r>
            <a:r>
              <a:rPr lang="es-ES" altLang="en-US" sz="2400" dirty="0">
                <a:latin typeface="Bookman" charset="0"/>
              </a:rPr>
              <a:t> .</a:t>
            </a:r>
          </a:p>
        </p:txBody>
      </p:sp>
      <p:graphicFrame>
        <p:nvGraphicFramePr>
          <p:cNvPr id="48130" name="Object 3">
            <a:extLst>
              <a:ext uri="{FF2B5EF4-FFF2-40B4-BE49-F238E27FC236}">
                <a16:creationId xmlns:a16="http://schemas.microsoft.com/office/drawing/2014/main" id="{16FC8498-8BC9-244A-A528-7C06A78536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681662"/>
              </p:ext>
            </p:extLst>
          </p:nvPr>
        </p:nvGraphicFramePr>
        <p:xfrm>
          <a:off x="1835696" y="2316050"/>
          <a:ext cx="4990231" cy="830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95" name="Ecuación" r:id="rId4" imgW="28092400" imgH="4686300" progId="Equation.3">
                  <p:embed/>
                </p:oleObj>
              </mc:Choice>
              <mc:Fallback>
                <p:oleObj name="Ecuación" r:id="rId4" imgW="28092400" imgH="4686300" progId="Equation.3">
                  <p:embed/>
                  <p:pic>
                    <p:nvPicPr>
                      <p:cNvPr id="48130" name="Object 3">
                        <a:extLst>
                          <a:ext uri="{FF2B5EF4-FFF2-40B4-BE49-F238E27FC236}">
                            <a16:creationId xmlns:a16="http://schemas.microsoft.com/office/drawing/2014/main" id="{16FC8498-8BC9-244A-A528-7C06A78536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2316050"/>
                        <a:ext cx="4990231" cy="83099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Text Box 4">
            <a:extLst>
              <a:ext uri="{FF2B5EF4-FFF2-40B4-BE49-F238E27FC236}">
                <a16:creationId xmlns:a16="http://schemas.microsoft.com/office/drawing/2014/main" id="{FE4DA7F5-B095-8E43-AA52-49611FADE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541" y="1030415"/>
            <a:ext cx="74528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u="sng" dirty="0" err="1">
                <a:latin typeface="Bookman" charset="0"/>
              </a:rPr>
              <a:t>Luminosidad</a:t>
            </a:r>
            <a:r>
              <a:rPr lang="en-US" altLang="en-US" sz="2400" dirty="0">
                <a:latin typeface="Bookman" charset="0"/>
              </a:rPr>
              <a:t>: </a:t>
            </a:r>
            <a:r>
              <a:rPr lang="en-US" altLang="en-US" sz="2400" dirty="0" err="1">
                <a:latin typeface="Bookman" charset="0"/>
              </a:rPr>
              <a:t>energía</a:t>
            </a:r>
            <a:r>
              <a:rPr lang="en-US" altLang="en-US" sz="2400" dirty="0">
                <a:latin typeface="Bookman" charset="0"/>
              </a:rPr>
              <a:t> total </a:t>
            </a:r>
            <a:r>
              <a:rPr lang="en-US" altLang="en-US" sz="2400" dirty="0" err="1">
                <a:latin typeface="Bookman" charset="0"/>
              </a:rPr>
              <a:t>emitida</a:t>
            </a:r>
            <a:r>
              <a:rPr lang="en-US" altLang="en-US" sz="2400" dirty="0">
                <a:latin typeface="Bookman" charset="0"/>
              </a:rPr>
              <a:t> por </a:t>
            </a:r>
            <a:r>
              <a:rPr lang="en-US" altLang="en-US" sz="2400" dirty="0" err="1">
                <a:latin typeface="Bookman" charset="0"/>
              </a:rPr>
              <a:t>unidad</a:t>
            </a:r>
            <a:r>
              <a:rPr lang="en-US" altLang="en-US" sz="2400" dirty="0">
                <a:latin typeface="Bookman" charset="0"/>
              </a:rPr>
              <a:t> de </a:t>
            </a:r>
            <a:r>
              <a:rPr lang="en-US" altLang="en-US" sz="2400" dirty="0" err="1">
                <a:latin typeface="Bookman" charset="0"/>
              </a:rPr>
              <a:t>tiempo</a:t>
            </a:r>
            <a:r>
              <a:rPr lang="en-US" altLang="en-US" sz="2400" dirty="0">
                <a:latin typeface="Bookman" charset="0"/>
              </a:rPr>
              <a:t>. Para el </a:t>
            </a:r>
            <a:r>
              <a:rPr lang="en-US" altLang="en-US" sz="2400" dirty="0" err="1">
                <a:latin typeface="Bookman" charset="0"/>
              </a:rPr>
              <a:t>caso</a:t>
            </a:r>
            <a:r>
              <a:rPr lang="en-US" altLang="en-US" sz="2400" dirty="0">
                <a:latin typeface="Bookman" charset="0"/>
              </a:rPr>
              <a:t> de una ESTRELLA ESFERICA:</a:t>
            </a:r>
            <a:endParaRPr lang="es-ES" altLang="en-US" sz="2400" dirty="0">
              <a:latin typeface="Bookman" charset="0"/>
            </a:endParaRPr>
          </a:p>
        </p:txBody>
      </p:sp>
      <p:sp>
        <p:nvSpPr>
          <p:cNvPr id="19461" name="Text Box 5">
            <a:extLst>
              <a:ext uri="{FF2B5EF4-FFF2-40B4-BE49-F238E27FC236}">
                <a16:creationId xmlns:a16="http://schemas.microsoft.com/office/drawing/2014/main" id="{C92BA887-5A1F-494D-BB89-94EB82132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703" y="3294291"/>
            <a:ext cx="68036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dirty="0" err="1">
                <a:latin typeface="Bookman" charset="0"/>
              </a:rPr>
              <a:t>Condición</a:t>
            </a:r>
            <a:r>
              <a:rPr lang="en-US" altLang="en-US" sz="2400" dirty="0">
                <a:latin typeface="Bookman" charset="0"/>
              </a:rPr>
              <a:t>: </a:t>
            </a:r>
            <a:r>
              <a:rPr lang="en-US" altLang="en-US" sz="2400" dirty="0" err="1">
                <a:latin typeface="Bookman" charset="0"/>
              </a:rPr>
              <a:t>emisión</a:t>
            </a:r>
            <a:r>
              <a:rPr lang="en-US" altLang="en-US" sz="2400" dirty="0">
                <a:latin typeface="Bookman" charset="0"/>
              </a:rPr>
              <a:t> </a:t>
            </a:r>
            <a:r>
              <a:rPr lang="en-US" altLang="en-US" sz="2400" dirty="0" err="1">
                <a:latin typeface="Bookman" charset="0"/>
              </a:rPr>
              <a:t>planckiana</a:t>
            </a:r>
            <a:r>
              <a:rPr lang="en-US" altLang="en-US" sz="2400" dirty="0">
                <a:latin typeface="Bookman" charset="0"/>
              </a:rPr>
              <a:t> (</a:t>
            </a:r>
            <a:r>
              <a:rPr lang="en-US" altLang="en-US" sz="2400" dirty="0" err="1">
                <a:latin typeface="Bookman" charset="0"/>
              </a:rPr>
              <a:t>equilibrio</a:t>
            </a:r>
            <a:r>
              <a:rPr lang="en-US" altLang="en-US" sz="2400" dirty="0">
                <a:latin typeface="Bookman" charset="0"/>
              </a:rPr>
              <a:t> </a:t>
            </a:r>
            <a:r>
              <a:rPr lang="en-US" altLang="en-US" sz="2400" dirty="0" err="1">
                <a:latin typeface="Bookman" charset="0"/>
              </a:rPr>
              <a:t>térmico</a:t>
            </a:r>
            <a:r>
              <a:rPr lang="en-US" altLang="en-US" sz="2400" dirty="0">
                <a:latin typeface="Bookman" charset="0"/>
              </a:rPr>
              <a:t>)</a:t>
            </a:r>
            <a:endParaRPr lang="es-ES" altLang="en-US" sz="2400" dirty="0">
              <a:latin typeface="Bookman" charset="0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874838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5400">
                <a:latin typeface="Bookman" pitchFamily="18" charset="0"/>
              </a:rPr>
              <a:t>Generación de líneas:</a:t>
            </a:r>
            <a:br>
              <a:rPr lang="es-ES_tradnl" sz="5400">
                <a:latin typeface="Bookman" pitchFamily="18" charset="0"/>
              </a:rPr>
            </a:br>
            <a:r>
              <a:rPr lang="es-ES_tradnl" sz="5400">
                <a:latin typeface="Bookman" pitchFamily="18" charset="0"/>
              </a:rPr>
              <a:t>Leyes de Kirchhoff</a:t>
            </a:r>
            <a:endParaRPr lang="es-UY" sz="5400">
              <a:latin typeface="Bookman" pitchFamily="18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52B03ED-6CC2-4B45-8F1A-B49C9240D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44" y="687281"/>
            <a:ext cx="8904256" cy="555003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absorptnb">
            <a:extLst>
              <a:ext uri="{FF2B5EF4-FFF2-40B4-BE49-F238E27FC236}">
                <a16:creationId xmlns:a16="http://schemas.microsoft.com/office/drawing/2014/main" id="{DDE5BD6A-1D72-5F49-AF9F-760802C4E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723" y="1613222"/>
            <a:ext cx="5959277" cy="524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C0A5121-F1A4-8E49-A70A-B8E73589101A}"/>
                  </a:ext>
                </a:extLst>
              </p:cNvPr>
              <p:cNvSpPr txBox="1"/>
              <p:nvPr/>
            </p:nvSpPr>
            <p:spPr>
              <a:xfrm>
                <a:off x="4229100" y="3088071"/>
                <a:ext cx="20117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en-UY" i="1" smtClean="0"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UY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C0A5121-F1A4-8E49-A70A-B8E735891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100" y="3088071"/>
                <a:ext cx="2011769" cy="276999"/>
              </a:xfrm>
              <a:prstGeom prst="rect">
                <a:avLst/>
              </a:prstGeom>
              <a:blipFill>
                <a:blip r:embed="rId4"/>
                <a:stretch>
                  <a:fillRect l="-3774" t="-9091" r="-1887" b="-40909"/>
                </a:stretch>
              </a:blipFill>
            </p:spPr>
            <p:txBody>
              <a:bodyPr/>
              <a:lstStyle/>
              <a:p>
                <a:r>
                  <a:rPr lang="en-UY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C755AED-163A-D543-A279-2A9FA1997085}"/>
                  </a:ext>
                </a:extLst>
              </p:cNvPr>
              <p:cNvSpPr txBox="1"/>
              <p:nvPr/>
            </p:nvSpPr>
            <p:spPr>
              <a:xfrm>
                <a:off x="222450" y="764704"/>
                <a:ext cx="3390095" cy="632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Y" sz="24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C755AED-163A-D543-A279-2A9FA19970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50" y="764704"/>
                <a:ext cx="3390095" cy="632353"/>
              </a:xfrm>
              <a:prstGeom prst="rect">
                <a:avLst/>
              </a:prstGeom>
              <a:blipFill>
                <a:blip r:embed="rId5"/>
                <a:stretch>
                  <a:fillRect l="-1493" r="-1493" b="-18000"/>
                </a:stretch>
              </a:blipFill>
            </p:spPr>
            <p:txBody>
              <a:bodyPr/>
              <a:lstStyle/>
              <a:p>
                <a:r>
                  <a:rPr lang="en-U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9E4C6FA-3FA5-B34B-A524-3980F0AEDEA4}"/>
              </a:ext>
            </a:extLst>
          </p:cNvPr>
          <p:cNvSpPr txBox="1"/>
          <p:nvPr/>
        </p:nvSpPr>
        <p:spPr>
          <a:xfrm>
            <a:off x="222450" y="1613222"/>
            <a:ext cx="296747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Y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Y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Y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,E</a:t>
            </a:r>
            <a:r>
              <a:rPr lang="en-UY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Y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Y" sz="2000" dirty="0">
                <a:latin typeface="+mj-lt"/>
                <a:cs typeface="Times New Roman" panose="02020603050405020304" pitchFamily="18" charset="0"/>
              </a:rPr>
              <a:t>– Estados energéticos</a:t>
            </a:r>
          </a:p>
          <a:p>
            <a:r>
              <a:rPr lang="en-UY" sz="2000" dirty="0">
                <a:latin typeface="+mj-lt"/>
                <a:cs typeface="Times New Roman" panose="02020603050405020304" pitchFamily="18" charset="0"/>
              </a:rPr>
              <a:t>Δ</a:t>
            </a:r>
            <a:r>
              <a:rPr lang="en-UY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Y" sz="2000" dirty="0">
                <a:latin typeface="+mj-lt"/>
                <a:cs typeface="Times New Roman" panose="02020603050405020304" pitchFamily="18" charset="0"/>
              </a:rPr>
              <a:t> – Diferencia de energía</a:t>
            </a:r>
          </a:p>
          <a:p>
            <a:r>
              <a:rPr lang="en-UY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Y" sz="2000" dirty="0">
                <a:latin typeface="+mj-lt"/>
                <a:cs typeface="Times New Roman" panose="02020603050405020304" pitchFamily="18" charset="0"/>
              </a:rPr>
              <a:t> – Constante de Planck</a:t>
            </a:r>
          </a:p>
          <a:p>
            <a:r>
              <a:rPr lang="en-UY" sz="2000" i="1" dirty="0">
                <a:latin typeface="+mj-lt"/>
                <a:cs typeface="Times New Roman" panose="02020603050405020304" pitchFamily="18" charset="0"/>
              </a:rPr>
              <a:t>𝜈 </a:t>
            </a:r>
            <a:r>
              <a:rPr lang="en-UY" sz="2000" dirty="0">
                <a:latin typeface="+mj-lt"/>
                <a:cs typeface="Times New Roman" panose="02020603050405020304" pitchFamily="18" charset="0"/>
              </a:rPr>
              <a:t>– frecuencia</a:t>
            </a:r>
          </a:p>
          <a:p>
            <a:r>
              <a:rPr lang="en-UY" sz="2000" i="1" dirty="0">
                <a:latin typeface="+mj-lt"/>
                <a:cs typeface="Times New Roman" panose="02020603050405020304" pitchFamily="18" charset="0"/>
              </a:rPr>
              <a:t>𝜆</a:t>
            </a:r>
            <a:r>
              <a:rPr lang="en-UY" sz="2000" dirty="0">
                <a:latin typeface="+mj-lt"/>
                <a:cs typeface="Times New Roman" panose="02020603050405020304" pitchFamily="18" charset="0"/>
              </a:rPr>
              <a:t> – longitud de onda</a:t>
            </a:r>
          </a:p>
          <a:p>
            <a:r>
              <a:rPr lang="en-UY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Y" sz="2000" dirty="0">
                <a:latin typeface="+mj-lt"/>
                <a:cs typeface="Times New Roman" panose="02020603050405020304" pitchFamily="18" charset="0"/>
              </a:rPr>
              <a:t> – velocidad de la luz</a:t>
            </a:r>
            <a:endParaRPr lang="en-UY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73D2210-CC1A-2948-879E-BEFA55715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4" y="1253683"/>
            <a:ext cx="2586271" cy="4350634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71414B68-FA1F-1C49-811C-E976FD12A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773" y="1347555"/>
            <a:ext cx="6457210" cy="416289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11 Grupo">
            <a:extLst>
              <a:ext uri="{FF2B5EF4-FFF2-40B4-BE49-F238E27FC236}">
                <a16:creationId xmlns:a16="http://schemas.microsoft.com/office/drawing/2014/main" id="{A27C61DE-A556-994A-896B-D7DEE3637EA9}"/>
              </a:ext>
            </a:extLst>
          </p:cNvPr>
          <p:cNvGrpSpPr>
            <a:grpSpLocks/>
          </p:cNvGrpSpPr>
          <p:nvPr/>
        </p:nvGrpSpPr>
        <p:grpSpPr bwMode="auto">
          <a:xfrm>
            <a:off x="323528" y="890726"/>
            <a:ext cx="8643658" cy="1601305"/>
            <a:chOff x="-1093134" y="1204193"/>
            <a:chExt cx="10240330" cy="1469954"/>
          </a:xfrm>
        </p:grpSpPr>
        <p:sp>
          <p:nvSpPr>
            <p:cNvPr id="29715" name="4 Rectángulo">
              <a:extLst>
                <a:ext uri="{FF2B5EF4-FFF2-40B4-BE49-F238E27FC236}">
                  <a16:creationId xmlns:a16="http://schemas.microsoft.com/office/drawing/2014/main" id="{4B60C1E9-8BB2-F144-83A9-41313C81C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93134" y="1488601"/>
              <a:ext cx="4777329" cy="593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n-UY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JOSEPH VON FRAUNHOFER (1814)  </a:t>
              </a:r>
            </a:p>
            <a:p>
              <a:pPr eaLnBrk="1" hangingPunct="1"/>
              <a:r>
                <a:rPr lang="es-ES" altLang="en-UY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LINEAS ESPECTRALES DEL SOL</a:t>
              </a:r>
            </a:p>
          </p:txBody>
        </p:sp>
        <p:pic>
          <p:nvPicPr>
            <p:cNvPr id="29716" name="Picture 2">
              <a:extLst>
                <a:ext uri="{FF2B5EF4-FFF2-40B4-BE49-F238E27FC236}">
                  <a16:creationId xmlns:a16="http://schemas.microsoft.com/office/drawing/2014/main" id="{0E5AB9EE-F8CD-564A-B109-4C6C7B1852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8258" y="1204193"/>
              <a:ext cx="5278938" cy="1469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6 Rectángulo">
            <a:extLst>
              <a:ext uri="{FF2B5EF4-FFF2-40B4-BE49-F238E27FC236}">
                <a16:creationId xmlns:a16="http://schemas.microsoft.com/office/drawing/2014/main" id="{B4A4D765-F789-714A-B340-75B12FDEA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603" y="2600851"/>
            <a:ext cx="43190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Y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GUSTAV ROBERT KIRCHHOFF (1859) </a:t>
            </a:r>
          </a:p>
        </p:txBody>
      </p:sp>
      <p:grpSp>
        <p:nvGrpSpPr>
          <p:cNvPr id="7" name="21 Grupo">
            <a:extLst>
              <a:ext uri="{FF2B5EF4-FFF2-40B4-BE49-F238E27FC236}">
                <a16:creationId xmlns:a16="http://schemas.microsoft.com/office/drawing/2014/main" id="{D9494578-C153-6945-B71D-CBC5F96A5B69}"/>
              </a:ext>
            </a:extLst>
          </p:cNvPr>
          <p:cNvGrpSpPr>
            <a:grpSpLocks/>
          </p:cNvGrpSpPr>
          <p:nvPr/>
        </p:nvGrpSpPr>
        <p:grpSpPr bwMode="auto">
          <a:xfrm>
            <a:off x="207321" y="3992661"/>
            <a:ext cx="8692332" cy="1477328"/>
            <a:chOff x="-1260565" y="4316903"/>
            <a:chExt cx="10404565" cy="1967462"/>
          </a:xfrm>
        </p:grpSpPr>
        <p:sp>
          <p:nvSpPr>
            <p:cNvPr id="29711" name="8 Rectángulo">
              <a:extLst>
                <a:ext uri="{FF2B5EF4-FFF2-40B4-BE49-F238E27FC236}">
                  <a16:creationId xmlns:a16="http://schemas.microsoft.com/office/drawing/2014/main" id="{43F6DAFB-9F6A-5C44-9472-83F5FEF18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60565" y="4316903"/>
              <a:ext cx="5868061" cy="1967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n-UY" b="1" dirty="0"/>
                <a:t>Segunda ley:</a:t>
              </a:r>
              <a:r>
                <a:rPr lang="es-ES" altLang="en-UY" dirty="0"/>
                <a:t> Un gas enrarecido al ser excitado por calor o una corriente eléctrica emite un espectro discreto de líneas características de cada sustancia química.</a:t>
              </a:r>
            </a:p>
          </p:txBody>
        </p:sp>
        <p:grpSp>
          <p:nvGrpSpPr>
            <p:cNvPr id="29712" name="20 Grupo">
              <a:extLst>
                <a:ext uri="{FF2B5EF4-FFF2-40B4-BE49-F238E27FC236}">
                  <a16:creationId xmlns:a16="http://schemas.microsoft.com/office/drawing/2014/main" id="{B5D935AD-CF50-914D-B86A-88A8C3BBC8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0214" y="4423944"/>
              <a:ext cx="4673786" cy="805256"/>
              <a:chOff x="4470214" y="4423944"/>
              <a:chExt cx="4673786" cy="805256"/>
            </a:xfrm>
          </p:grpSpPr>
          <p:pic>
            <p:nvPicPr>
              <p:cNvPr id="29713" name="Picture 10" descr="http://2.bp.blogspot.com/-oQ7mCfa8tYw/Ue872hBMorI/AAAAAAAAAb4/OEH-3g6mauM/s640/espectros+de+emision.gif">
                <a:extLst>
                  <a:ext uri="{FF2B5EF4-FFF2-40B4-BE49-F238E27FC236}">
                    <a16:creationId xmlns:a16="http://schemas.microsoft.com/office/drawing/2014/main" id="{61ADC3C0-25A7-2746-882D-5CC418F513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3021"/>
              <a:stretch>
                <a:fillRect/>
              </a:stretch>
            </p:blipFill>
            <p:spPr bwMode="auto">
              <a:xfrm>
                <a:off x="4470214" y="4423944"/>
                <a:ext cx="4673786" cy="805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16 Rectángulo">
                <a:extLst>
                  <a:ext uri="{FF2B5EF4-FFF2-40B4-BE49-F238E27FC236}">
                    <a16:creationId xmlns:a16="http://schemas.microsoft.com/office/drawing/2014/main" id="{5BFD7BCC-73F3-4047-AD88-F24FFEAA5E04}"/>
                  </a:ext>
                </a:extLst>
              </p:cNvPr>
              <p:cNvSpPr/>
              <p:nvPr/>
            </p:nvSpPr>
            <p:spPr>
              <a:xfrm>
                <a:off x="4500282" y="4510350"/>
                <a:ext cx="206739" cy="2347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ES"/>
              </a:p>
            </p:txBody>
          </p:sp>
        </p:grpSp>
      </p:grpSp>
      <p:grpSp>
        <p:nvGrpSpPr>
          <p:cNvPr id="12" name="19 Grupo">
            <a:extLst>
              <a:ext uri="{FF2B5EF4-FFF2-40B4-BE49-F238E27FC236}">
                <a16:creationId xmlns:a16="http://schemas.microsoft.com/office/drawing/2014/main" id="{C567CCD5-5139-F647-8A00-37ED2ECB32FD}"/>
              </a:ext>
            </a:extLst>
          </p:cNvPr>
          <p:cNvGrpSpPr>
            <a:grpSpLocks/>
          </p:cNvGrpSpPr>
          <p:nvPr/>
        </p:nvGrpSpPr>
        <p:grpSpPr bwMode="auto">
          <a:xfrm>
            <a:off x="230452" y="3006757"/>
            <a:ext cx="8679063" cy="923330"/>
            <a:chOff x="-1235064" y="3351612"/>
            <a:chExt cx="10424434" cy="1230421"/>
          </a:xfrm>
        </p:grpSpPr>
        <p:grpSp>
          <p:nvGrpSpPr>
            <p:cNvPr id="29707" name="13 Grupo">
              <a:extLst>
                <a:ext uri="{FF2B5EF4-FFF2-40B4-BE49-F238E27FC236}">
                  <a16:creationId xmlns:a16="http://schemas.microsoft.com/office/drawing/2014/main" id="{CAC7E3EB-DDD3-A043-A80B-2FD9B50040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235064" y="3351612"/>
              <a:ext cx="10424434" cy="1230421"/>
              <a:chOff x="-1235064" y="3351612"/>
              <a:chExt cx="10424434" cy="1230421"/>
            </a:xfrm>
          </p:grpSpPr>
          <p:sp>
            <p:nvSpPr>
              <p:cNvPr id="29709" name="7 Rectángulo">
                <a:extLst>
                  <a:ext uri="{FF2B5EF4-FFF2-40B4-BE49-F238E27FC236}">
                    <a16:creationId xmlns:a16="http://schemas.microsoft.com/office/drawing/2014/main" id="{6D5252EB-83EF-6047-8289-38CA797FBE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235064" y="3351612"/>
                <a:ext cx="5833265" cy="12304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s-ES" altLang="en-UY" b="1" dirty="0"/>
                  <a:t>Primera ley:</a:t>
                </a:r>
                <a:r>
                  <a:rPr lang="es-ES" altLang="en-UY" dirty="0"/>
                  <a:t> Un sólido, un líquido o gas, denso y opaco, incandescente, emiten un espectro continuo.</a:t>
                </a:r>
              </a:p>
            </p:txBody>
          </p:sp>
          <p:pic>
            <p:nvPicPr>
              <p:cNvPr id="29710" name="Picture 6" descr="http://2.bp.blogspot.com/-oQ7mCfa8tYw/Ue872hBMorI/AAAAAAAAAb4/OEH-3g6mauM/s640/espectros+de+emision.gif">
                <a:extLst>
                  <a:ext uri="{FF2B5EF4-FFF2-40B4-BE49-F238E27FC236}">
                    <a16:creationId xmlns:a16="http://schemas.microsoft.com/office/drawing/2014/main" id="{1344246D-2E0A-AF44-B96A-5FC31E98C3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9289"/>
              <a:stretch>
                <a:fillRect/>
              </a:stretch>
            </p:blipFill>
            <p:spPr bwMode="auto">
              <a:xfrm>
                <a:off x="4499992" y="3429000"/>
                <a:ext cx="4689378" cy="79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" name="17 Rectángulo">
              <a:extLst>
                <a:ext uri="{FF2B5EF4-FFF2-40B4-BE49-F238E27FC236}">
                  <a16:creationId xmlns:a16="http://schemas.microsoft.com/office/drawing/2014/main" id="{40737964-52ED-5243-B4B0-8E5D7C94A89B}"/>
                </a:ext>
              </a:extLst>
            </p:cNvPr>
            <p:cNvSpPr/>
            <p:nvPr/>
          </p:nvSpPr>
          <p:spPr>
            <a:xfrm>
              <a:off x="4580875" y="3500397"/>
              <a:ext cx="152723" cy="20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/>
            </a:p>
          </p:txBody>
        </p:sp>
      </p:grpSp>
      <p:grpSp>
        <p:nvGrpSpPr>
          <p:cNvPr id="17" name="23 Grupo">
            <a:extLst>
              <a:ext uri="{FF2B5EF4-FFF2-40B4-BE49-F238E27FC236}">
                <a16:creationId xmlns:a16="http://schemas.microsoft.com/office/drawing/2014/main" id="{12CD2842-CB29-834F-8F91-28140E1E144A}"/>
              </a:ext>
            </a:extLst>
          </p:cNvPr>
          <p:cNvGrpSpPr>
            <a:grpSpLocks/>
          </p:cNvGrpSpPr>
          <p:nvPr/>
        </p:nvGrpSpPr>
        <p:grpSpPr bwMode="auto">
          <a:xfrm>
            <a:off x="217183" y="5228610"/>
            <a:ext cx="8692332" cy="1477328"/>
            <a:chOff x="-1332065" y="5541039"/>
            <a:chExt cx="10441585" cy="1931736"/>
          </a:xfrm>
        </p:grpSpPr>
        <p:sp>
          <p:nvSpPr>
            <p:cNvPr id="29703" name="9 Rectángulo">
              <a:extLst>
                <a:ext uri="{FF2B5EF4-FFF2-40B4-BE49-F238E27FC236}">
                  <a16:creationId xmlns:a16="http://schemas.microsoft.com/office/drawing/2014/main" id="{3A12CF67-BD95-E546-B5C0-414B3CB02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32065" y="5541039"/>
              <a:ext cx="5939562" cy="1931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n-UY" b="1" dirty="0"/>
                <a:t>Tercera ley:</a:t>
              </a:r>
              <a:r>
                <a:rPr lang="es-ES" altLang="en-UY" dirty="0"/>
                <a:t> Un gas a menor T interpuesto entre una fuente continua y un observador absorberá del espectro continuo radiación de la longitud de onda que emite al ser excitado.</a:t>
              </a:r>
            </a:p>
          </p:txBody>
        </p:sp>
        <p:grpSp>
          <p:nvGrpSpPr>
            <p:cNvPr id="29704" name="22 Grupo">
              <a:extLst>
                <a:ext uri="{FF2B5EF4-FFF2-40B4-BE49-F238E27FC236}">
                  <a16:creationId xmlns:a16="http://schemas.microsoft.com/office/drawing/2014/main" id="{9B22E501-B47D-0948-A5BC-08566E0573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9992" y="5726164"/>
              <a:ext cx="4609528" cy="871188"/>
              <a:chOff x="4499992" y="5726164"/>
              <a:chExt cx="4609528" cy="871188"/>
            </a:xfrm>
          </p:grpSpPr>
          <p:pic>
            <p:nvPicPr>
              <p:cNvPr id="29705" name="Picture 8" descr="http://2.bp.blogspot.com/-oQ7mCfa8tYw/Ue872hBMorI/AAAAAAAAAb4/OEH-3g6mauM/s640/espectros+de+emision.gif">
                <a:extLst>
                  <a:ext uri="{FF2B5EF4-FFF2-40B4-BE49-F238E27FC236}">
                    <a16:creationId xmlns:a16="http://schemas.microsoft.com/office/drawing/2014/main" id="{33B20473-E582-D94F-8597-3D2F141E6B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363" b="31274"/>
              <a:stretch>
                <a:fillRect/>
              </a:stretch>
            </p:blipFill>
            <p:spPr bwMode="auto">
              <a:xfrm>
                <a:off x="4499992" y="5726164"/>
                <a:ext cx="4609528" cy="871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18 Rectángulo">
                <a:extLst>
                  <a:ext uri="{FF2B5EF4-FFF2-40B4-BE49-F238E27FC236}">
                    <a16:creationId xmlns:a16="http://schemas.microsoft.com/office/drawing/2014/main" id="{A865A786-7711-7646-A38D-7C2C4E9B01EE}"/>
                  </a:ext>
                </a:extLst>
              </p:cNvPr>
              <p:cNvSpPr/>
              <p:nvPr/>
            </p:nvSpPr>
            <p:spPr>
              <a:xfrm>
                <a:off x="4570922" y="5774426"/>
                <a:ext cx="217607" cy="3051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ES"/>
              </a:p>
            </p:txBody>
          </p:sp>
        </p:grpSp>
      </p:grpSp>
      <p:sp>
        <p:nvSpPr>
          <p:cNvPr id="29702" name="Rectangle 1">
            <a:extLst>
              <a:ext uri="{FF2B5EF4-FFF2-40B4-BE49-F238E27FC236}">
                <a16:creationId xmlns:a16="http://schemas.microsoft.com/office/drawing/2014/main" id="{938D4273-FB2E-E74B-986C-9B42BC70C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137" y="166065"/>
            <a:ext cx="32222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en-UY" sz="3200" dirty="0">
                <a:latin typeface="Bookman" pitchFamily="18" charset="0"/>
              </a:rPr>
              <a:t>Leyes de Kirchhoff</a:t>
            </a:r>
            <a:endParaRPr lang="en-US" altLang="en-UY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4213" y="32131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_tradnl">
                <a:latin typeface="Bookman" pitchFamily="18" charset="0"/>
              </a:rPr>
              <a:t>OBJETIVO</a:t>
            </a:r>
            <a:endParaRPr lang="es-UY">
              <a:latin typeface="Bookman" pitchFamily="18" charset="0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11188" y="4538663"/>
            <a:ext cx="7924800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s-ES_tradnl" altLang="en-US" sz="3200">
                <a:latin typeface="Bookman" charset="0"/>
              </a:rPr>
              <a:t>Analizar los fenómenos y procesos que afectan el pasaje de la radiación electromagnética a través de la atmósfera.</a:t>
            </a:r>
            <a:endParaRPr lang="es-ES" altLang="en-US" sz="3200">
              <a:latin typeface="Bookman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755650" y="765175"/>
            <a:ext cx="7704138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r>
              <a:rPr lang="es-ES" altLang="en-US" sz="3200" b="1">
                <a:solidFill>
                  <a:srgbClr val="FF3300"/>
                </a:solidFill>
                <a:latin typeface="Bookman" charset="0"/>
              </a:rPr>
              <a:t>La radiación electromagnética es la principal (y casi única) fuente de información que disponemos de los objetos de estudio en la Astronomía.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z="4000"/>
              <a:t>Transiciones atómicas y moleculares</a:t>
            </a:r>
          </a:p>
        </p:txBody>
      </p:sp>
      <p:graphicFrame>
        <p:nvGraphicFramePr>
          <p:cNvPr id="259075" name="Group 3"/>
          <p:cNvGraphicFramePr>
            <a:graphicFrameLocks noGrp="1"/>
          </p:cNvGraphicFramePr>
          <p:nvPr/>
        </p:nvGraphicFramePr>
        <p:xfrm>
          <a:off x="250825" y="1484313"/>
          <a:ext cx="8713788" cy="4340232"/>
        </p:xfrm>
        <a:graphic>
          <a:graphicData uri="http://schemas.openxmlformats.org/drawingml/2006/table">
            <a:tbl>
              <a:tblPr/>
              <a:tblGrid>
                <a:gridCol w="2520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6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8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8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07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Transición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Energía (eV)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Región espectral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Ejemplo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6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Estructura hiperfina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10</a:t>
                      </a:r>
                      <a:r>
                        <a:rPr kumimoji="0" lang="es-ES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-5</a:t>
                      </a:r>
                      <a:endParaRPr kumimoji="0" lang="es-E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Radio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21 cm H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72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Acoplamiento spin-órbita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10</a:t>
                      </a:r>
                      <a:r>
                        <a:rPr kumimoji="0" lang="es-ES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-5</a:t>
                      </a:r>
                      <a:endParaRPr kumimoji="0" lang="es-E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Radio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18cm OH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1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Rotación molecular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99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10</a:t>
                      </a:r>
                      <a:r>
                        <a:rPr kumimoji="0" lang="es-ES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99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-2</a:t>
                      </a:r>
                      <a:r>
                        <a:rPr kumimoji="0" lang="es-E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99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 – 10</a:t>
                      </a:r>
                      <a:r>
                        <a:rPr kumimoji="0" lang="es-ES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99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-4</a:t>
                      </a:r>
                      <a:endParaRPr kumimoji="0" lang="es-E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99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99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Milimétrica - IR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99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2.6mm J1-0 CO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7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Rotación-vibración molecular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1 – 10</a:t>
                      </a:r>
                      <a:r>
                        <a:rPr kumimoji="0" lang="es-ES" alt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99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-1</a:t>
                      </a:r>
                      <a:endParaRPr kumimoji="0" lang="es-E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99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99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IR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2</a:t>
                      </a:r>
                      <a:r>
                        <a:rPr kumimoji="0" lang="es-E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Symbol" charset="2"/>
                          <a:ea typeface="Symbol" charset="2"/>
                          <a:cs typeface="Symbol" charset="2"/>
                          <a:sym typeface="Symbol" charset="2"/>
                        </a:rPr>
                        <a:t>m</a:t>
                      </a:r>
                      <a:r>
                        <a:rPr kumimoji="0" lang="es-E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  <a:sym typeface="Symbol" charset="2"/>
                        </a:rPr>
                        <a:t>m H</a:t>
                      </a:r>
                      <a:r>
                        <a:rPr kumimoji="0" lang="es-ES" altLang="en-US" sz="20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99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  <a:sym typeface="Symbol" charset="2"/>
                        </a:rPr>
                        <a:t>2</a:t>
                      </a:r>
                      <a:endParaRPr kumimoji="0" lang="es-E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99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charset="0"/>
                        <a:sym typeface="Symbol" charset="2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3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Estructura atómica fina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99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1 – 10</a:t>
                      </a:r>
                      <a:r>
                        <a:rPr kumimoji="0" lang="es-ES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99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-3</a:t>
                      </a:r>
                      <a:endParaRPr kumimoji="0" lang="es-E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99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99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IR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12.8</a:t>
                      </a:r>
                      <a:r>
                        <a:rPr kumimoji="0" lang="es-E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Symbol" charset="2"/>
                          <a:ea typeface="Symbol" charset="2"/>
                          <a:cs typeface="Symbol" charset="2"/>
                          <a:sym typeface="Symbol" charset="2"/>
                        </a:rPr>
                        <a:t>m</a:t>
                      </a:r>
                      <a:r>
                        <a:rPr kumimoji="0" lang="es-E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  <a:sym typeface="Symbol" charset="2"/>
                        </a:rPr>
                        <a:t>m  </a:t>
                      </a:r>
                      <a:r>
                        <a:rPr kumimoji="0" lang="es-E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9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NeII</a:t>
                      </a:r>
                      <a:endParaRPr kumimoji="0" lang="es-E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99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99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Transiciones electrónicas de átomos y moléculas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99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10</a:t>
                      </a:r>
                      <a:r>
                        <a:rPr kumimoji="0" lang="es-ES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99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-2</a:t>
                      </a:r>
                      <a:r>
                        <a:rPr kumimoji="0" lang="es-E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99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 – 10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99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UV, visible, IR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Series H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23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Transiciones nucleares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&gt; 10</a:t>
                      </a:r>
                      <a:r>
                        <a:rPr kumimoji="0" lang="es-ES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4</a:t>
                      </a:r>
                      <a:endParaRPr kumimoji="0" lang="es-E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Gamma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15MeV de </a:t>
                      </a:r>
                      <a:r>
                        <a:rPr kumimoji="0" lang="es-ES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12</a:t>
                      </a:r>
                      <a:r>
                        <a:rPr kumimoji="0" lang="es-E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C</a:t>
                      </a:r>
                      <a:endParaRPr kumimoji="0" lang="es-ES" altLang="en-US" sz="20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015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Aniquilaciones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&gt; 10</a:t>
                      </a:r>
                      <a:r>
                        <a:rPr kumimoji="0" lang="es-ES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4</a:t>
                      </a:r>
                      <a:endParaRPr kumimoji="0" lang="es-E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Gamma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s-E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511keV de </a:t>
                      </a:r>
                      <a:r>
                        <a:rPr kumimoji="0" lang="es-E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charset="0"/>
                        </a:rPr>
                        <a:t>positronium</a:t>
                      </a:r>
                      <a:endParaRPr kumimoji="0" lang="es-E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Solar_irradiance_spectrum_19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28775"/>
            <a:ext cx="8207375" cy="801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Rot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n-US" sz="2800" b="1"/>
              <a:t>ESPECTRO SOLAR RECIBIDA EN EL TOPE DE LA ATMOSFERA</a:t>
            </a:r>
            <a:endParaRPr lang="es-ES" altLang="en-US" sz="2800" b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Low_Resolution_Solar_Spec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28625"/>
            <a:ext cx="9109075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0825" y="274638"/>
            <a:ext cx="86423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" sz="4000"/>
              <a:t>El pasaje de la radiación desde el techo de la atmósfera hasta nuestro ojo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9212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s-ES">
                <a:solidFill>
                  <a:srgbClr val="FFFF66"/>
                </a:solidFill>
              </a:rPr>
              <a:t>Suma de efectos: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s-ES"/>
              <a:t>Absorción, Emisión y 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s-ES"/>
              <a:t>Dispersión en la atmósfera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s-ES" b="1">
                <a:solidFill>
                  <a:srgbClr val="FFFF66"/>
                </a:solidFill>
              </a:rPr>
              <a:t>+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s-ES"/>
              <a:t>Refracción en la atmósfera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s-ES"/>
              <a:t>turbulenta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s-ES" b="1">
                <a:solidFill>
                  <a:srgbClr val="FFFF66"/>
                </a:solidFill>
              </a:rPr>
              <a:t>+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s-ES"/>
              <a:t>Pasaje por el sistema óptico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s-ES" sz="2400"/>
              <a:t>(reflexión y/o refracción, difracción)</a:t>
            </a:r>
          </a:p>
        </p:txBody>
      </p:sp>
      <p:sp>
        <p:nvSpPr>
          <p:cNvPr id="16388" name="Oval 4"/>
          <p:cNvSpPr>
            <a:spLocks noChangeArrowheads="1"/>
          </p:cNvSpPr>
          <p:nvPr/>
        </p:nvSpPr>
        <p:spPr bwMode="auto">
          <a:xfrm>
            <a:off x="1042988" y="2349500"/>
            <a:ext cx="1008062" cy="1008063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algn="ctr" eaLnBrk="1" hangingPunct="1">
              <a:defRPr/>
            </a:pPr>
            <a:r>
              <a:rPr lang="es-ES" altLang="en-US" sz="4400"/>
              <a:t>1</a:t>
            </a:r>
          </a:p>
        </p:txBody>
      </p:sp>
      <p:sp>
        <p:nvSpPr>
          <p:cNvPr id="16389" name="Oval 6"/>
          <p:cNvSpPr>
            <a:spLocks noChangeArrowheads="1"/>
          </p:cNvSpPr>
          <p:nvPr/>
        </p:nvSpPr>
        <p:spPr bwMode="auto">
          <a:xfrm>
            <a:off x="1042988" y="3789363"/>
            <a:ext cx="1008062" cy="1008062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algn="ctr" eaLnBrk="1" hangingPunct="1">
              <a:defRPr/>
            </a:pPr>
            <a:r>
              <a:rPr lang="es-ES" altLang="en-US" sz="4400"/>
              <a:t>3</a:t>
            </a:r>
          </a:p>
        </p:txBody>
      </p:sp>
      <p:sp>
        <p:nvSpPr>
          <p:cNvPr id="16390" name="Oval 7"/>
          <p:cNvSpPr>
            <a:spLocks noChangeArrowheads="1"/>
          </p:cNvSpPr>
          <p:nvPr/>
        </p:nvSpPr>
        <p:spPr bwMode="auto">
          <a:xfrm>
            <a:off x="971550" y="5229225"/>
            <a:ext cx="1008063" cy="1008063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algn="ctr" eaLnBrk="1" hangingPunct="1">
              <a:defRPr/>
            </a:pPr>
            <a:r>
              <a:rPr lang="es-ES" altLang="en-US" sz="4400"/>
              <a:t>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z="4000"/>
              <a:t>Pasaje de la radiación a través </a:t>
            </a:r>
            <a:br>
              <a:rPr lang="es-ES" sz="4000"/>
            </a:br>
            <a:r>
              <a:rPr lang="es-ES" sz="4000"/>
              <a:t>de un medio denso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9138"/>
            <a:ext cx="8229600" cy="45259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s-ES">
                <a:solidFill>
                  <a:schemeClr val="folHlink"/>
                </a:solidFill>
              </a:rPr>
              <a:t>Atmósfera como capas plano-paralelas no turbulentas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s-ES"/>
              <a:t>Absorción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s-ES"/>
              <a:t>Emisión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s-ES"/>
              <a:t>Dispersión (Scattering)</a:t>
            </a:r>
          </a:p>
        </p:txBody>
      </p:sp>
      <p:grpSp>
        <p:nvGrpSpPr>
          <p:cNvPr id="54275" name="Group 6"/>
          <p:cNvGrpSpPr>
            <a:grpSpLocks/>
          </p:cNvGrpSpPr>
          <p:nvPr/>
        </p:nvGrpSpPr>
        <p:grpSpPr bwMode="auto">
          <a:xfrm>
            <a:off x="2987675" y="3068638"/>
            <a:ext cx="3097213" cy="1081087"/>
            <a:chOff x="1882" y="1071"/>
            <a:chExt cx="1951" cy="681"/>
          </a:xfrm>
        </p:grpSpPr>
        <p:sp>
          <p:nvSpPr>
            <p:cNvPr id="17414" name="AutoShape 4"/>
            <p:cNvSpPr>
              <a:spLocks/>
            </p:cNvSpPr>
            <p:nvPr/>
          </p:nvSpPr>
          <p:spPr bwMode="auto">
            <a:xfrm>
              <a:off x="1882" y="1117"/>
              <a:ext cx="182" cy="635"/>
            </a:xfrm>
            <a:prstGeom prst="rightBrace">
              <a:avLst>
                <a:gd name="adj1" fmla="val 29075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defRPr/>
              </a:pPr>
              <a:endParaRPr lang="es-UY" altLang="en-US"/>
            </a:p>
          </p:txBody>
        </p:sp>
        <p:sp>
          <p:nvSpPr>
            <p:cNvPr id="17415" name="Text Box 5"/>
            <p:cNvSpPr txBox="1">
              <a:spLocks noChangeArrowheads="1"/>
            </p:cNvSpPr>
            <p:nvPr/>
          </p:nvSpPr>
          <p:spPr bwMode="auto">
            <a:xfrm>
              <a:off x="2245" y="1071"/>
              <a:ext cx="1588" cy="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defRPr/>
              </a:pPr>
              <a:r>
                <a:rPr lang="es-ES" altLang="en-US" sz="3200"/>
                <a:t>Transferencia Radiativa</a:t>
              </a:r>
            </a:p>
          </p:txBody>
        </p:sp>
      </p:grpSp>
      <p:sp>
        <p:nvSpPr>
          <p:cNvPr id="17413" name="Oval 7"/>
          <p:cNvSpPr>
            <a:spLocks noChangeArrowheads="1"/>
          </p:cNvSpPr>
          <p:nvPr/>
        </p:nvSpPr>
        <p:spPr bwMode="auto">
          <a:xfrm>
            <a:off x="250825" y="188913"/>
            <a:ext cx="1008063" cy="1008062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algn="ctr" eaLnBrk="1" hangingPunct="1">
              <a:defRPr/>
            </a:pPr>
            <a:r>
              <a:rPr lang="es-ES" altLang="en-US" sz="4400"/>
              <a:t>1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z="4000"/>
              <a:t>Transferencia Radiativa</a:t>
            </a: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s-ES"/>
              <a:t>Propagación de la radiación en un medio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"/>
          </a:p>
          <a:p>
            <a:pPr eaLnBrk="1" hangingPunct="1">
              <a:buFont typeface="Wingdings" pitchFamily="2" charset="2"/>
              <a:buNone/>
              <a:defRPr/>
            </a:pPr>
            <a:endParaRPr lang="es-ES"/>
          </a:p>
          <a:p>
            <a:pPr eaLnBrk="1" hangingPunct="1">
              <a:buFont typeface="Wingdings" pitchFamily="2" charset="2"/>
              <a:buNone/>
              <a:defRPr/>
            </a:pPr>
            <a:endParaRPr lang="es-ES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S"/>
              <a:t>Energía puede: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r>
              <a:rPr lang="es-ES"/>
              <a:t>Adicionarse – Emisión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r>
              <a:rPr lang="es-ES"/>
              <a:t>Substraerse – Absorción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endParaRPr lang="es-ES"/>
          </a:p>
        </p:txBody>
      </p:sp>
      <p:grpSp>
        <p:nvGrpSpPr>
          <p:cNvPr id="58371" name="Group 14"/>
          <p:cNvGrpSpPr>
            <a:grpSpLocks/>
          </p:cNvGrpSpPr>
          <p:nvPr/>
        </p:nvGrpSpPr>
        <p:grpSpPr bwMode="auto">
          <a:xfrm>
            <a:off x="4716463" y="2205038"/>
            <a:ext cx="3754437" cy="1366837"/>
            <a:chOff x="1338" y="2478"/>
            <a:chExt cx="2365" cy="861"/>
          </a:xfrm>
        </p:grpSpPr>
        <p:sp>
          <p:nvSpPr>
            <p:cNvPr id="19463" name="Line 6"/>
            <p:cNvSpPr>
              <a:spLocks noChangeShapeType="1"/>
            </p:cNvSpPr>
            <p:nvPr/>
          </p:nvSpPr>
          <p:spPr bwMode="auto">
            <a:xfrm>
              <a:off x="1565" y="2840"/>
              <a:ext cx="145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9464" name="Line 7"/>
            <p:cNvSpPr>
              <a:spLocks noChangeShapeType="1"/>
            </p:cNvSpPr>
            <p:nvPr/>
          </p:nvSpPr>
          <p:spPr bwMode="auto">
            <a:xfrm>
              <a:off x="1565" y="3339"/>
              <a:ext cx="145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9465" name="Oval 8"/>
            <p:cNvSpPr>
              <a:spLocks noChangeArrowheads="1"/>
            </p:cNvSpPr>
            <p:nvPr/>
          </p:nvSpPr>
          <p:spPr bwMode="auto">
            <a:xfrm>
              <a:off x="2835" y="2840"/>
              <a:ext cx="408" cy="49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defRPr/>
              </a:pPr>
              <a:endParaRPr lang="es-UY" altLang="en-US"/>
            </a:p>
          </p:txBody>
        </p:sp>
        <p:sp>
          <p:nvSpPr>
            <p:cNvPr id="58377" name="Arc 10"/>
            <p:cNvSpPr>
              <a:spLocks/>
            </p:cNvSpPr>
            <p:nvPr/>
          </p:nvSpPr>
          <p:spPr bwMode="auto">
            <a:xfrm flipH="1">
              <a:off x="1338" y="2840"/>
              <a:ext cx="250" cy="498"/>
            </a:xfrm>
            <a:custGeom>
              <a:avLst/>
              <a:gdLst>
                <a:gd name="T0" fmla="*/ 0 w 21600"/>
                <a:gd name="T1" fmla="*/ 0 h 43150"/>
                <a:gd name="T2" fmla="*/ 0 w 21600"/>
                <a:gd name="T3" fmla="*/ 0 h 43150"/>
                <a:gd name="T4" fmla="*/ 0 w 21600"/>
                <a:gd name="T5" fmla="*/ 0 h 431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4315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2956"/>
                    <a:pt x="12805" y="42374"/>
                    <a:pt x="1474" y="43149"/>
                  </a:cubicBezTo>
                </a:path>
                <a:path w="21600" h="4315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2956"/>
                    <a:pt x="12805" y="42374"/>
                    <a:pt x="1474" y="43149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7" name="Text Box 11"/>
            <p:cNvSpPr txBox="1">
              <a:spLocks noChangeArrowheads="1"/>
            </p:cNvSpPr>
            <p:nvPr/>
          </p:nvSpPr>
          <p:spPr bwMode="auto">
            <a:xfrm>
              <a:off x="2245" y="2478"/>
              <a:ext cx="29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defRPr/>
              </a:pPr>
              <a:r>
                <a:rPr lang="es-ES" altLang="en-US" sz="3200" i="1"/>
                <a:t>ds</a:t>
              </a:r>
            </a:p>
          </p:txBody>
        </p:sp>
        <p:sp>
          <p:nvSpPr>
            <p:cNvPr id="19468" name="Text Box 12"/>
            <p:cNvSpPr txBox="1">
              <a:spLocks noChangeArrowheads="1"/>
            </p:cNvSpPr>
            <p:nvPr/>
          </p:nvSpPr>
          <p:spPr bwMode="auto">
            <a:xfrm>
              <a:off x="3288" y="2886"/>
              <a:ext cx="41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defRPr/>
              </a:pPr>
              <a:r>
                <a:rPr lang="es-ES" altLang="en-US" sz="3200" i="1"/>
                <a:t>dA</a:t>
              </a:r>
            </a:p>
          </p:txBody>
        </p:sp>
      </p:grpSp>
      <p:graphicFrame>
        <p:nvGraphicFramePr>
          <p:cNvPr id="58372" name="Object 13"/>
          <p:cNvGraphicFramePr>
            <a:graphicFrameLocks noChangeAspect="1"/>
          </p:cNvGraphicFramePr>
          <p:nvPr/>
        </p:nvGraphicFramePr>
        <p:xfrm>
          <a:off x="5148263" y="4724400"/>
          <a:ext cx="3671887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17" name="Ecuación" r:id="rId4" imgW="1130300" imgH="228600" progId="Equation.3">
                  <p:embed/>
                </p:oleObj>
              </mc:Choice>
              <mc:Fallback>
                <p:oleObj name="Ecuación" r:id="rId4" imgW="1130300" imgH="2286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724400"/>
                        <a:ext cx="3671887" cy="7429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3" name="Object 15"/>
          <p:cNvGraphicFramePr>
            <a:graphicFrameLocks noChangeAspect="1"/>
          </p:cNvGraphicFramePr>
          <p:nvPr/>
        </p:nvGraphicFramePr>
        <p:xfrm>
          <a:off x="3105150" y="5843588"/>
          <a:ext cx="3621088" cy="60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18" name="Ecuación" r:id="rId6" imgW="1358900" imgH="228600" progId="Equation.3">
                  <p:embed/>
                </p:oleObj>
              </mc:Choice>
              <mc:Fallback>
                <p:oleObj name="Ecuación" r:id="rId6" imgW="1358900" imgH="2286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5150" y="5843588"/>
                        <a:ext cx="3621088" cy="60801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3"/>
          <p:cNvSpPr txBox="1">
            <a:spLocks noChangeArrowheads="1"/>
          </p:cNvSpPr>
          <p:nvPr/>
        </p:nvSpPr>
        <p:spPr bwMode="auto">
          <a:xfrm>
            <a:off x="468313" y="5157788"/>
            <a:ext cx="8588375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r>
              <a:rPr lang="es-ES" altLang="en-US" sz="2400" dirty="0">
                <a:sym typeface="Symbol" charset="2"/>
              </a:rPr>
              <a:t>Definimos 	</a:t>
            </a:r>
            <a:r>
              <a:rPr lang="es-ES" altLang="en-US" sz="2400" dirty="0">
                <a:latin typeface="Symbol" charset="2"/>
                <a:ea typeface="Symbol" charset="2"/>
                <a:cs typeface="Symbol" charset="2"/>
                <a:sym typeface="Symbol" charset="2"/>
              </a:rPr>
              <a:t>a</a:t>
            </a:r>
            <a:r>
              <a:rPr lang="es-ES" altLang="en-US" sz="2400" dirty="0">
                <a:sym typeface="Symbol" charset="2"/>
              </a:rPr>
              <a:t> - coeficiente de absorción [m</a:t>
            </a:r>
            <a:r>
              <a:rPr lang="es-ES" altLang="en-US" sz="2400" baseline="30000" dirty="0">
                <a:sym typeface="Symbol" charset="2"/>
              </a:rPr>
              <a:t>-1</a:t>
            </a:r>
            <a:r>
              <a:rPr lang="es-ES" altLang="en-US" sz="2400" dirty="0">
                <a:sym typeface="Symbol" charset="2"/>
              </a:rPr>
              <a:t>]</a:t>
            </a:r>
          </a:p>
          <a:p>
            <a:pPr eaLnBrk="1" hangingPunct="1">
              <a:defRPr/>
            </a:pPr>
            <a:r>
              <a:rPr lang="es-ES" altLang="en-US" sz="2400" dirty="0">
                <a:sym typeface="Symbol" charset="2"/>
              </a:rPr>
              <a:t>		</a:t>
            </a:r>
          </a:p>
          <a:p>
            <a:pPr eaLnBrk="1" hangingPunct="1">
              <a:defRPr/>
            </a:pPr>
            <a:r>
              <a:rPr lang="es-ES" altLang="en-US" sz="2400" dirty="0">
                <a:sym typeface="Symbol" charset="2"/>
              </a:rPr>
              <a:t>		</a:t>
            </a:r>
            <a:r>
              <a:rPr lang="es-ES" altLang="en-US" sz="2400" dirty="0">
                <a:latin typeface="Symbol" charset="2"/>
                <a:ea typeface="Symbol" charset="2"/>
                <a:cs typeface="Symbol" charset="2"/>
                <a:sym typeface="Symbol" charset="2"/>
              </a:rPr>
              <a:t>k </a:t>
            </a:r>
            <a:r>
              <a:rPr lang="es-ES" altLang="en-US" sz="2400" dirty="0">
                <a:sym typeface="Symbol" charset="2"/>
              </a:rPr>
              <a:t>- coeficiente de absorción masivo u opacidad [m</a:t>
            </a:r>
            <a:r>
              <a:rPr lang="es-ES" altLang="en-US" sz="2400" baseline="30000" dirty="0">
                <a:sym typeface="Symbol" charset="2"/>
              </a:rPr>
              <a:t>2</a:t>
            </a:r>
            <a:r>
              <a:rPr lang="es-ES" altLang="en-US" sz="2400" dirty="0">
                <a:sym typeface="Symbol" charset="2"/>
              </a:rPr>
              <a:t>kg</a:t>
            </a:r>
            <a:r>
              <a:rPr lang="es-ES" altLang="en-US" sz="2400" baseline="30000" dirty="0">
                <a:sym typeface="Symbol" charset="2"/>
              </a:rPr>
              <a:t>-1</a:t>
            </a:r>
            <a:r>
              <a:rPr lang="es-ES" altLang="en-US" sz="2400" dirty="0">
                <a:sym typeface="Symbol" charset="2"/>
              </a:rPr>
              <a:t>]</a:t>
            </a:r>
          </a:p>
          <a:p>
            <a:pPr eaLnBrk="1" hangingPunct="1">
              <a:defRPr/>
            </a:pPr>
            <a:r>
              <a:rPr lang="es-ES" altLang="en-US" sz="2400" dirty="0">
                <a:sym typeface="Symbol" charset="2"/>
              </a:rPr>
              <a:t>				donde </a:t>
            </a:r>
            <a:r>
              <a:rPr lang="es-ES" altLang="en-US" sz="2400" dirty="0">
                <a:latin typeface="Symbol" charset="2"/>
                <a:ea typeface="Symbol" charset="2"/>
                <a:cs typeface="Symbol" charset="2"/>
                <a:sym typeface="Symbol" charset="2"/>
              </a:rPr>
              <a:t>r </a:t>
            </a:r>
            <a:r>
              <a:rPr lang="es-ES" altLang="en-US" sz="2400" dirty="0">
                <a:sym typeface="Symbol" charset="2"/>
              </a:rPr>
              <a:t>- densidad</a:t>
            </a:r>
          </a:p>
          <a:p>
            <a:pPr eaLnBrk="1" hangingPunct="1">
              <a:defRPr/>
            </a:pPr>
            <a:r>
              <a:rPr lang="es-ES" altLang="en-US" sz="2400" dirty="0">
                <a:sym typeface="Symbol" charset="2"/>
              </a:rPr>
              <a:t>			</a:t>
            </a:r>
            <a:endParaRPr lang="es-ES" altLang="en-US" sz="2400" i="1" dirty="0">
              <a:sym typeface="Symbol" charset="2"/>
            </a:endParaRPr>
          </a:p>
          <a:p>
            <a:pPr eaLnBrk="1" hangingPunct="1">
              <a:defRPr/>
            </a:pPr>
            <a:endParaRPr lang="es-ES" altLang="en-US" sz="2400" dirty="0"/>
          </a:p>
        </p:txBody>
      </p:sp>
      <p:sp>
        <p:nvSpPr>
          <p:cNvPr id="267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pPr algn="l" eaLnBrk="1" hangingPunct="1">
              <a:defRPr/>
            </a:pPr>
            <a:r>
              <a:rPr lang="es-ES"/>
              <a:t>Emisión</a:t>
            </a:r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692150"/>
            <a:ext cx="8229600" cy="11525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s-ES" sz="2400" dirty="0"/>
              <a:t>Coeficiente de emisión espontanea </a:t>
            </a:r>
            <a:r>
              <a:rPr lang="es-ES" sz="2400" i="1" dirty="0" err="1"/>
              <a:t>j</a:t>
            </a:r>
            <a:r>
              <a:rPr lang="es-ES" sz="2400" i="1" baseline="-25000" dirty="0" err="1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s-ES" sz="2400" i="1" dirty="0"/>
              <a:t> </a:t>
            </a:r>
            <a:r>
              <a:rPr lang="es-ES" sz="2400" dirty="0">
                <a:sym typeface="Symbol" pitchFamily="18" charset="2"/>
              </a:rPr>
              <a:t>- energía emitida por unidad de tiempo, de ángulo sólido y de volumen (</a:t>
            </a:r>
            <a:r>
              <a:rPr lang="es-ES" sz="2400" i="1" dirty="0" err="1">
                <a:sym typeface="Symbol" pitchFamily="18" charset="2"/>
              </a:rPr>
              <a:t>ds</a:t>
            </a:r>
            <a:r>
              <a:rPr lang="es-ES" sz="2400" i="1" dirty="0">
                <a:sym typeface="Symbol" pitchFamily="18" charset="2"/>
              </a:rPr>
              <a:t> </a:t>
            </a:r>
            <a:r>
              <a:rPr lang="es-ES" sz="2400" i="1" dirty="0" err="1">
                <a:sym typeface="Symbol" pitchFamily="18" charset="2"/>
              </a:rPr>
              <a:t>dA</a:t>
            </a:r>
            <a:r>
              <a:rPr lang="es-ES" sz="2400" dirty="0">
                <a:sym typeface="Symbol" pitchFamily="18" charset="2"/>
              </a:rPr>
              <a:t>)</a:t>
            </a:r>
            <a:endParaRPr lang="es-ES" sz="2400" i="1" dirty="0">
              <a:sym typeface="Symbol" pitchFamily="18" charset="2"/>
            </a:endParaRPr>
          </a:p>
        </p:txBody>
      </p:sp>
      <p:graphicFrame>
        <p:nvGraphicFramePr>
          <p:cNvPr id="60420" name="Object 4"/>
          <p:cNvGraphicFramePr>
            <a:graphicFrameLocks noChangeAspect="1"/>
          </p:cNvGraphicFramePr>
          <p:nvPr/>
        </p:nvGraphicFramePr>
        <p:xfrm>
          <a:off x="4284663" y="1628775"/>
          <a:ext cx="4264025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23" name="Ecuación" r:id="rId4" imgW="1600200" imgH="228600" progId="Equation.3">
                  <p:embed/>
                </p:oleObj>
              </mc:Choice>
              <mc:Fallback>
                <p:oleObj name="Ecuación" r:id="rId4" imgW="160020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1628775"/>
                        <a:ext cx="4264025" cy="6080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7269" name="Rectangle 5"/>
          <p:cNvSpPr>
            <a:spLocks noRot="1" noChangeArrowheads="1"/>
          </p:cNvSpPr>
          <p:nvPr/>
        </p:nvSpPr>
        <p:spPr bwMode="auto">
          <a:xfrm>
            <a:off x="611188" y="206057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s-ES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Absorción</a:t>
            </a:r>
          </a:p>
        </p:txBody>
      </p:sp>
      <p:grpSp>
        <p:nvGrpSpPr>
          <p:cNvPr id="60422" name="Group 29"/>
          <p:cNvGrpSpPr>
            <a:grpSpLocks/>
          </p:cNvGrpSpPr>
          <p:nvPr/>
        </p:nvGrpSpPr>
        <p:grpSpPr bwMode="auto">
          <a:xfrm>
            <a:off x="4932363" y="2420938"/>
            <a:ext cx="3754437" cy="1366837"/>
            <a:chOff x="2880" y="2296"/>
            <a:chExt cx="2365" cy="861"/>
          </a:xfrm>
        </p:grpSpPr>
        <p:grpSp>
          <p:nvGrpSpPr>
            <p:cNvPr id="60427" name="Group 6"/>
            <p:cNvGrpSpPr>
              <a:grpSpLocks/>
            </p:cNvGrpSpPr>
            <p:nvPr/>
          </p:nvGrpSpPr>
          <p:grpSpPr bwMode="auto">
            <a:xfrm>
              <a:off x="2880" y="2296"/>
              <a:ext cx="2365" cy="861"/>
              <a:chOff x="1338" y="2478"/>
              <a:chExt cx="2365" cy="861"/>
            </a:xfrm>
          </p:grpSpPr>
          <p:sp>
            <p:nvSpPr>
              <p:cNvPr id="20509" name="Line 7"/>
              <p:cNvSpPr>
                <a:spLocks noChangeShapeType="1"/>
              </p:cNvSpPr>
              <p:nvPr/>
            </p:nvSpPr>
            <p:spPr bwMode="auto">
              <a:xfrm>
                <a:off x="1565" y="2840"/>
                <a:ext cx="14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0510" name="Line 8"/>
              <p:cNvSpPr>
                <a:spLocks noChangeShapeType="1"/>
              </p:cNvSpPr>
              <p:nvPr/>
            </p:nvSpPr>
            <p:spPr bwMode="auto">
              <a:xfrm>
                <a:off x="1565" y="3339"/>
                <a:ext cx="14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0511" name="Oval 9"/>
              <p:cNvSpPr>
                <a:spLocks noChangeArrowheads="1"/>
              </p:cNvSpPr>
              <p:nvPr/>
            </p:nvSpPr>
            <p:spPr bwMode="auto">
              <a:xfrm>
                <a:off x="2835" y="2840"/>
                <a:ext cx="408" cy="49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Garamond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aramond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aramond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aramond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aramond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9pPr>
              </a:lstStyle>
              <a:p>
                <a:pPr eaLnBrk="1" hangingPunct="1">
                  <a:defRPr/>
                </a:pPr>
                <a:endParaRPr lang="es-UY" altLang="en-US"/>
              </a:p>
            </p:txBody>
          </p:sp>
          <p:sp>
            <p:nvSpPr>
              <p:cNvPr id="60447" name="Arc 10"/>
              <p:cNvSpPr>
                <a:spLocks/>
              </p:cNvSpPr>
              <p:nvPr/>
            </p:nvSpPr>
            <p:spPr bwMode="auto">
              <a:xfrm flipH="1">
                <a:off x="1338" y="2840"/>
                <a:ext cx="250" cy="498"/>
              </a:xfrm>
              <a:custGeom>
                <a:avLst/>
                <a:gdLst>
                  <a:gd name="T0" fmla="*/ 0 w 21600"/>
                  <a:gd name="T1" fmla="*/ 0 h 43150"/>
                  <a:gd name="T2" fmla="*/ 0 w 21600"/>
                  <a:gd name="T3" fmla="*/ 0 h 43150"/>
                  <a:gd name="T4" fmla="*/ 0 w 21600"/>
                  <a:gd name="T5" fmla="*/ 0 h 4315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4315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2956"/>
                      <a:pt x="12805" y="42374"/>
                      <a:pt x="1474" y="43149"/>
                    </a:cubicBezTo>
                  </a:path>
                  <a:path w="21600" h="4315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2956"/>
                      <a:pt x="12805" y="42374"/>
                      <a:pt x="1474" y="43149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3" name="Text Box 11"/>
              <p:cNvSpPr txBox="1">
                <a:spLocks noChangeArrowheads="1"/>
              </p:cNvSpPr>
              <p:nvPr/>
            </p:nvSpPr>
            <p:spPr bwMode="auto">
              <a:xfrm>
                <a:off x="2245" y="2478"/>
                <a:ext cx="295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aramond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aramond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aramond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aramond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aramond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altLang="en-US" sz="3200" i="1"/>
                  <a:t>ds</a:t>
                </a:r>
              </a:p>
            </p:txBody>
          </p:sp>
          <p:sp>
            <p:nvSpPr>
              <p:cNvPr id="20514" name="Text Box 12"/>
              <p:cNvSpPr txBox="1">
                <a:spLocks noChangeArrowheads="1"/>
              </p:cNvSpPr>
              <p:nvPr/>
            </p:nvSpPr>
            <p:spPr bwMode="auto">
              <a:xfrm>
                <a:off x="3288" y="2886"/>
                <a:ext cx="415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aramond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aramond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aramond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aramond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aramond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altLang="en-US" sz="3200" i="1"/>
                  <a:t>dA</a:t>
                </a:r>
              </a:p>
            </p:txBody>
          </p:sp>
        </p:grpSp>
        <p:sp>
          <p:nvSpPr>
            <p:cNvPr id="20493" name="Oval 13"/>
            <p:cNvSpPr>
              <a:spLocks noChangeArrowheads="1"/>
            </p:cNvSpPr>
            <p:nvPr/>
          </p:nvSpPr>
          <p:spPr bwMode="auto">
            <a:xfrm flipV="1">
              <a:off x="3334" y="2795"/>
              <a:ext cx="46" cy="4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defRPr/>
              </a:pPr>
              <a:endParaRPr lang="es-UY" altLang="en-US"/>
            </a:p>
          </p:txBody>
        </p:sp>
        <p:sp>
          <p:nvSpPr>
            <p:cNvPr id="20494" name="Oval 14"/>
            <p:cNvSpPr>
              <a:spLocks noChangeArrowheads="1"/>
            </p:cNvSpPr>
            <p:nvPr/>
          </p:nvSpPr>
          <p:spPr bwMode="auto">
            <a:xfrm flipV="1">
              <a:off x="3560" y="2931"/>
              <a:ext cx="46" cy="4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defRPr/>
              </a:pPr>
              <a:endParaRPr lang="es-UY" altLang="en-US"/>
            </a:p>
          </p:txBody>
        </p:sp>
        <p:sp>
          <p:nvSpPr>
            <p:cNvPr id="20495" name="Oval 15"/>
            <p:cNvSpPr>
              <a:spLocks noChangeArrowheads="1"/>
            </p:cNvSpPr>
            <p:nvPr/>
          </p:nvSpPr>
          <p:spPr bwMode="auto">
            <a:xfrm flipV="1">
              <a:off x="3515" y="2750"/>
              <a:ext cx="46" cy="4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defRPr/>
              </a:pPr>
              <a:endParaRPr lang="es-UY" altLang="en-US"/>
            </a:p>
          </p:txBody>
        </p:sp>
        <p:sp>
          <p:nvSpPr>
            <p:cNvPr id="20496" name="Oval 16"/>
            <p:cNvSpPr>
              <a:spLocks noChangeArrowheads="1"/>
            </p:cNvSpPr>
            <p:nvPr/>
          </p:nvSpPr>
          <p:spPr bwMode="auto">
            <a:xfrm flipV="1">
              <a:off x="3742" y="2931"/>
              <a:ext cx="46" cy="4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defRPr/>
              </a:pPr>
              <a:endParaRPr lang="es-UY" altLang="en-US"/>
            </a:p>
          </p:txBody>
        </p:sp>
        <p:sp>
          <p:nvSpPr>
            <p:cNvPr id="20497" name="Oval 17"/>
            <p:cNvSpPr>
              <a:spLocks noChangeArrowheads="1"/>
            </p:cNvSpPr>
            <p:nvPr/>
          </p:nvSpPr>
          <p:spPr bwMode="auto">
            <a:xfrm flipV="1">
              <a:off x="3923" y="2750"/>
              <a:ext cx="46" cy="4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defRPr/>
              </a:pPr>
              <a:endParaRPr lang="es-UY" altLang="en-US"/>
            </a:p>
          </p:txBody>
        </p:sp>
        <p:sp>
          <p:nvSpPr>
            <p:cNvPr id="20498" name="Oval 18"/>
            <p:cNvSpPr>
              <a:spLocks noChangeArrowheads="1"/>
            </p:cNvSpPr>
            <p:nvPr/>
          </p:nvSpPr>
          <p:spPr bwMode="auto">
            <a:xfrm flipV="1">
              <a:off x="3923" y="3022"/>
              <a:ext cx="46" cy="4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defRPr/>
              </a:pPr>
              <a:endParaRPr lang="es-UY" altLang="en-US"/>
            </a:p>
          </p:txBody>
        </p:sp>
        <p:sp>
          <p:nvSpPr>
            <p:cNvPr id="20499" name="Oval 19"/>
            <p:cNvSpPr>
              <a:spLocks noChangeArrowheads="1"/>
            </p:cNvSpPr>
            <p:nvPr/>
          </p:nvSpPr>
          <p:spPr bwMode="auto">
            <a:xfrm flipV="1">
              <a:off x="3742" y="2795"/>
              <a:ext cx="46" cy="4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defRPr/>
              </a:pPr>
              <a:endParaRPr lang="es-UY" altLang="en-US"/>
            </a:p>
          </p:txBody>
        </p:sp>
        <p:sp>
          <p:nvSpPr>
            <p:cNvPr id="20500" name="Oval 20"/>
            <p:cNvSpPr>
              <a:spLocks noChangeArrowheads="1"/>
            </p:cNvSpPr>
            <p:nvPr/>
          </p:nvSpPr>
          <p:spPr bwMode="auto">
            <a:xfrm flipV="1">
              <a:off x="4150" y="2976"/>
              <a:ext cx="46" cy="4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defRPr/>
              </a:pPr>
              <a:endParaRPr lang="es-UY" altLang="en-US"/>
            </a:p>
          </p:txBody>
        </p:sp>
        <p:sp>
          <p:nvSpPr>
            <p:cNvPr id="20501" name="Oval 21"/>
            <p:cNvSpPr>
              <a:spLocks noChangeArrowheads="1"/>
            </p:cNvSpPr>
            <p:nvPr/>
          </p:nvSpPr>
          <p:spPr bwMode="auto">
            <a:xfrm flipV="1">
              <a:off x="4059" y="2840"/>
              <a:ext cx="46" cy="4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defRPr/>
              </a:pPr>
              <a:endParaRPr lang="es-UY" altLang="en-US"/>
            </a:p>
          </p:txBody>
        </p:sp>
        <p:sp>
          <p:nvSpPr>
            <p:cNvPr id="20502" name="Oval 22"/>
            <p:cNvSpPr>
              <a:spLocks noChangeArrowheads="1"/>
            </p:cNvSpPr>
            <p:nvPr/>
          </p:nvSpPr>
          <p:spPr bwMode="auto">
            <a:xfrm flipV="1">
              <a:off x="4195" y="2750"/>
              <a:ext cx="46" cy="4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defRPr/>
              </a:pPr>
              <a:endParaRPr lang="es-UY" altLang="en-US"/>
            </a:p>
          </p:txBody>
        </p:sp>
        <p:sp>
          <p:nvSpPr>
            <p:cNvPr id="20503" name="Oval 23"/>
            <p:cNvSpPr>
              <a:spLocks noChangeArrowheads="1"/>
            </p:cNvSpPr>
            <p:nvPr/>
          </p:nvSpPr>
          <p:spPr bwMode="auto">
            <a:xfrm flipV="1">
              <a:off x="3606" y="3067"/>
              <a:ext cx="46" cy="4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defRPr/>
              </a:pPr>
              <a:endParaRPr lang="es-UY" altLang="en-US"/>
            </a:p>
          </p:txBody>
        </p:sp>
        <p:sp>
          <p:nvSpPr>
            <p:cNvPr id="20504" name="Oval 24"/>
            <p:cNvSpPr>
              <a:spLocks noChangeArrowheads="1"/>
            </p:cNvSpPr>
            <p:nvPr/>
          </p:nvSpPr>
          <p:spPr bwMode="auto">
            <a:xfrm flipV="1">
              <a:off x="3243" y="2886"/>
              <a:ext cx="46" cy="4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defRPr/>
              </a:pPr>
              <a:endParaRPr lang="es-UY" altLang="en-US"/>
            </a:p>
          </p:txBody>
        </p:sp>
        <p:sp>
          <p:nvSpPr>
            <p:cNvPr id="20505" name="Oval 25"/>
            <p:cNvSpPr>
              <a:spLocks noChangeArrowheads="1"/>
            </p:cNvSpPr>
            <p:nvPr/>
          </p:nvSpPr>
          <p:spPr bwMode="auto">
            <a:xfrm flipV="1">
              <a:off x="3198" y="3022"/>
              <a:ext cx="46" cy="4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defRPr/>
              </a:pPr>
              <a:endParaRPr lang="es-UY" altLang="en-US"/>
            </a:p>
          </p:txBody>
        </p:sp>
        <p:sp>
          <p:nvSpPr>
            <p:cNvPr id="20506" name="Oval 26"/>
            <p:cNvSpPr>
              <a:spLocks noChangeArrowheads="1"/>
            </p:cNvSpPr>
            <p:nvPr/>
          </p:nvSpPr>
          <p:spPr bwMode="auto">
            <a:xfrm flipV="1">
              <a:off x="3061" y="2795"/>
              <a:ext cx="46" cy="4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defRPr/>
              </a:pPr>
              <a:endParaRPr lang="es-UY" altLang="en-US"/>
            </a:p>
          </p:txBody>
        </p:sp>
        <p:sp>
          <p:nvSpPr>
            <p:cNvPr id="20507" name="Oval 27"/>
            <p:cNvSpPr>
              <a:spLocks noChangeArrowheads="1"/>
            </p:cNvSpPr>
            <p:nvPr/>
          </p:nvSpPr>
          <p:spPr bwMode="auto">
            <a:xfrm flipV="1">
              <a:off x="3198" y="2704"/>
              <a:ext cx="46" cy="4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defRPr/>
              </a:pPr>
              <a:endParaRPr lang="es-UY" altLang="en-US"/>
            </a:p>
          </p:txBody>
        </p:sp>
        <p:sp>
          <p:nvSpPr>
            <p:cNvPr id="20508" name="Oval 28"/>
            <p:cNvSpPr>
              <a:spLocks noChangeArrowheads="1"/>
            </p:cNvSpPr>
            <p:nvPr/>
          </p:nvSpPr>
          <p:spPr bwMode="auto">
            <a:xfrm flipV="1">
              <a:off x="3016" y="2976"/>
              <a:ext cx="46" cy="4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defRPr/>
              </a:pPr>
              <a:endParaRPr lang="es-UY" altLang="en-US"/>
            </a:p>
          </p:txBody>
        </p:sp>
      </p:grpSp>
      <p:sp>
        <p:nvSpPr>
          <p:cNvPr id="20488" name="Text Box 30"/>
          <p:cNvSpPr txBox="1">
            <a:spLocks noChangeArrowheads="1"/>
          </p:cNvSpPr>
          <p:nvPr/>
        </p:nvSpPr>
        <p:spPr bwMode="auto">
          <a:xfrm>
            <a:off x="468313" y="2997200"/>
            <a:ext cx="5183187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r>
              <a:rPr lang="es-ES" altLang="en-US" sz="2400" dirty="0"/>
              <a:t>Considero partículas de densidad numérica </a:t>
            </a:r>
            <a:r>
              <a:rPr lang="es-ES" altLang="en-US" sz="2400" i="1" dirty="0"/>
              <a:t>n</a:t>
            </a:r>
            <a:r>
              <a:rPr lang="es-ES" altLang="en-US" sz="2400" dirty="0"/>
              <a:t> con un área efectiva de absorción (sección de corte) </a:t>
            </a:r>
            <a:r>
              <a:rPr lang="es-ES" altLang="en-US" sz="2400" dirty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s-ES" altLang="en-US" sz="2400" dirty="0">
                <a:sym typeface="Symbol" charset="2"/>
              </a:rPr>
              <a:t>.</a:t>
            </a:r>
          </a:p>
          <a:p>
            <a:pPr eaLnBrk="1" hangingPunct="1">
              <a:defRPr/>
            </a:pPr>
            <a:r>
              <a:rPr lang="es-ES" altLang="en-US" sz="2400" dirty="0">
                <a:sym typeface="Symbol" charset="2"/>
              </a:rPr>
              <a:t>El área total de absorbentes es </a:t>
            </a:r>
            <a:r>
              <a:rPr lang="es-ES" altLang="en-US" sz="2400" i="1" dirty="0" err="1">
                <a:sym typeface="Symbol" charset="2"/>
              </a:rPr>
              <a:t>n</a:t>
            </a:r>
            <a:r>
              <a:rPr lang="es-ES" altLang="en-US" sz="2400" i="1" dirty="0" err="1">
                <a:latin typeface="Symbol" charset="2"/>
                <a:ea typeface="Symbol" charset="2"/>
                <a:cs typeface="Symbol" charset="2"/>
                <a:sym typeface="Symbol" charset="2"/>
              </a:rPr>
              <a:t>s</a:t>
            </a:r>
            <a:r>
              <a:rPr lang="es-ES" altLang="en-US" sz="2400" i="1" dirty="0">
                <a:sym typeface="Symbol" charset="2"/>
              </a:rPr>
              <a:t> </a:t>
            </a:r>
            <a:r>
              <a:rPr lang="es-ES" altLang="en-US" sz="2400" i="1" dirty="0" err="1">
                <a:sym typeface="Symbol" charset="2"/>
              </a:rPr>
              <a:t>ds</a:t>
            </a:r>
            <a:r>
              <a:rPr lang="es-ES" altLang="en-US" sz="2400" i="1" dirty="0">
                <a:sym typeface="Symbol" charset="2"/>
              </a:rPr>
              <a:t> </a:t>
            </a:r>
            <a:r>
              <a:rPr lang="es-ES" altLang="en-US" sz="2400" i="1" dirty="0" err="1">
                <a:sym typeface="Symbol" charset="2"/>
              </a:rPr>
              <a:t>dA</a:t>
            </a:r>
            <a:endParaRPr lang="es-ES" altLang="en-US" sz="2400" dirty="0">
              <a:sym typeface="Symbol" charset="2"/>
            </a:endParaRPr>
          </a:p>
          <a:p>
            <a:pPr eaLnBrk="1" hangingPunct="1">
              <a:defRPr/>
            </a:pPr>
            <a:r>
              <a:rPr lang="es-ES" altLang="en-US" sz="2400" dirty="0">
                <a:sym typeface="Symbol" charset="2"/>
              </a:rPr>
              <a:t>La Energía absorbida será</a:t>
            </a:r>
          </a:p>
        </p:txBody>
      </p:sp>
      <p:graphicFrame>
        <p:nvGraphicFramePr>
          <p:cNvPr id="60424" name="Object 31"/>
          <p:cNvGraphicFramePr>
            <a:graphicFrameLocks noChangeAspect="1"/>
          </p:cNvGraphicFramePr>
          <p:nvPr/>
        </p:nvGraphicFramePr>
        <p:xfrm>
          <a:off x="3887788" y="4549775"/>
          <a:ext cx="5141912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24" name="Ecuación" r:id="rId6" imgW="1930400" imgH="228600" progId="Equation.3">
                  <p:embed/>
                </p:oleObj>
              </mc:Choice>
              <mc:Fallback>
                <p:oleObj name="Ecuación" r:id="rId6" imgW="1930400" imgH="22860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7788" y="4549775"/>
                        <a:ext cx="5141912" cy="6080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5" name="Object 32"/>
          <p:cNvGraphicFramePr>
            <a:graphicFrameLocks noChangeAspect="1"/>
          </p:cNvGraphicFramePr>
          <p:nvPr/>
        </p:nvGraphicFramePr>
        <p:xfrm>
          <a:off x="6588125" y="5229225"/>
          <a:ext cx="12446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25" name="Ecuación" r:id="rId8" imgW="596900" imgH="228600" progId="Equation.3">
                  <p:embed/>
                </p:oleObj>
              </mc:Choice>
              <mc:Fallback>
                <p:oleObj name="Ecuación" r:id="rId8" imgW="596900" imgH="228600" progId="Equation.3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5229225"/>
                        <a:ext cx="1244600" cy="4762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6" name="Object 34"/>
          <p:cNvGraphicFramePr>
            <a:graphicFrameLocks noChangeAspect="1"/>
          </p:cNvGraphicFramePr>
          <p:nvPr/>
        </p:nvGraphicFramePr>
        <p:xfrm>
          <a:off x="3132138" y="5589588"/>
          <a:ext cx="1081087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26" name="Ecuación" r:id="rId10" imgW="596900" imgH="228600" progId="Equation.3">
                  <p:embed/>
                </p:oleObj>
              </mc:Choice>
              <mc:Fallback>
                <p:oleObj name="Ecuación" r:id="rId10" imgW="596900" imgH="228600" progId="Equation.3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5589588"/>
                        <a:ext cx="1081087" cy="41433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z="4000"/>
              <a:t>Ecuación de Transferencia Radiativa</a:t>
            </a:r>
          </a:p>
        </p:txBody>
      </p:sp>
      <p:graphicFrame>
        <p:nvGraphicFramePr>
          <p:cNvPr id="62466" name="Object 4"/>
          <p:cNvGraphicFramePr>
            <a:graphicFrameLocks noChangeAspect="1"/>
          </p:cNvGraphicFramePr>
          <p:nvPr/>
        </p:nvGraphicFramePr>
        <p:xfrm>
          <a:off x="3924300" y="1557338"/>
          <a:ext cx="3513138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66" name="Ecuación" r:id="rId4" imgW="1409700" imgH="228600" progId="Equation.3">
                  <p:embed/>
                </p:oleObj>
              </mc:Choice>
              <mc:Fallback>
                <p:oleObj name="Ecuación" r:id="rId4" imgW="140970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1557338"/>
                        <a:ext cx="3513138" cy="56991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7" name="Object 5"/>
          <p:cNvGraphicFramePr>
            <a:graphicFrameLocks noChangeAspect="1"/>
          </p:cNvGraphicFramePr>
          <p:nvPr/>
        </p:nvGraphicFramePr>
        <p:xfrm>
          <a:off x="4427538" y="2205038"/>
          <a:ext cx="2690812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67" name="Ecuación" r:id="rId6" imgW="1079032" imgH="393529" progId="Equation.3">
                  <p:embed/>
                </p:oleObj>
              </mc:Choice>
              <mc:Fallback>
                <p:oleObj name="Ecuación" r:id="rId6" imgW="1079032" imgH="39352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2205038"/>
                        <a:ext cx="2690812" cy="9810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8" name="Object 6"/>
          <p:cNvGraphicFramePr>
            <a:graphicFrameLocks noChangeAspect="1"/>
          </p:cNvGraphicFramePr>
          <p:nvPr/>
        </p:nvGraphicFramePr>
        <p:xfrm>
          <a:off x="3924300" y="4076700"/>
          <a:ext cx="2952750" cy="1319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68" name="Ecuación" r:id="rId8" imgW="965200" imgH="431800" progId="Equation.3">
                  <p:embed/>
                </p:oleObj>
              </mc:Choice>
              <mc:Fallback>
                <p:oleObj name="Ecuación" r:id="rId8" imgW="965200" imgH="431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4076700"/>
                        <a:ext cx="2952750" cy="13192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9" name="Object 7"/>
          <p:cNvGraphicFramePr>
            <a:graphicFrameLocks noChangeAspect="1"/>
          </p:cNvGraphicFramePr>
          <p:nvPr/>
        </p:nvGraphicFramePr>
        <p:xfrm>
          <a:off x="3851275" y="3429000"/>
          <a:ext cx="15843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69" name="Ecuación" r:id="rId10" imgW="749300" imgH="228600" progId="Equation.3">
                  <p:embed/>
                </p:oleObj>
              </mc:Choice>
              <mc:Fallback>
                <p:oleObj name="Ecuación" r:id="rId10" imgW="74930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3429000"/>
                        <a:ext cx="1584325" cy="4826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0" name="Object 8"/>
          <p:cNvGraphicFramePr>
            <a:graphicFrameLocks noChangeAspect="1"/>
          </p:cNvGraphicFramePr>
          <p:nvPr/>
        </p:nvGraphicFramePr>
        <p:xfrm>
          <a:off x="1835150" y="5445125"/>
          <a:ext cx="1127125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70" name="Ecuación" r:id="rId12" imgW="533169" imgH="431613" progId="Equation.3">
                  <p:embed/>
                </p:oleObj>
              </mc:Choice>
              <mc:Fallback>
                <p:oleObj name="Ecuación" r:id="rId12" imgW="533169" imgH="431613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445125"/>
                        <a:ext cx="1127125" cy="9128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2" name="Text Box 9"/>
          <p:cNvSpPr txBox="1">
            <a:spLocks noChangeArrowheads="1"/>
          </p:cNvSpPr>
          <p:nvPr/>
        </p:nvSpPr>
        <p:spPr bwMode="auto">
          <a:xfrm>
            <a:off x="755650" y="3284538"/>
            <a:ext cx="3382963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r>
              <a:rPr lang="es-ES" altLang="en-US" sz="2400" dirty="0"/>
              <a:t>Introduciendo la profundidad óptica </a:t>
            </a:r>
            <a:r>
              <a:rPr lang="es-ES" altLang="en-US" sz="2400" dirty="0">
                <a:latin typeface="Symbol" charset="2"/>
                <a:ea typeface="Symbol" charset="2"/>
                <a:cs typeface="Symbol" charset="2"/>
              </a:rPr>
              <a:t>t</a:t>
            </a:r>
            <a:endParaRPr lang="es-ES" altLang="en-US" sz="2400" baseline="-25000" dirty="0">
              <a:sym typeface="Symbol" charset="2"/>
            </a:endParaRPr>
          </a:p>
        </p:txBody>
      </p:sp>
      <p:sp>
        <p:nvSpPr>
          <p:cNvPr id="21513" name="Text Box 10"/>
          <p:cNvSpPr txBox="1">
            <a:spLocks noChangeArrowheads="1"/>
          </p:cNvSpPr>
          <p:nvPr/>
        </p:nvSpPr>
        <p:spPr bwMode="auto">
          <a:xfrm>
            <a:off x="2700338" y="4365625"/>
            <a:ext cx="885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r>
              <a:rPr lang="es-ES" altLang="en-US" sz="2400"/>
              <a:t>queda</a:t>
            </a:r>
          </a:p>
        </p:txBody>
      </p:sp>
      <p:sp>
        <p:nvSpPr>
          <p:cNvPr id="21514" name="Text Box 11"/>
          <p:cNvSpPr txBox="1">
            <a:spLocks noChangeArrowheads="1"/>
          </p:cNvSpPr>
          <p:nvPr/>
        </p:nvSpPr>
        <p:spPr bwMode="auto">
          <a:xfrm>
            <a:off x="395288" y="1268413"/>
            <a:ext cx="333216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r>
              <a:rPr lang="es-ES" altLang="en-US"/>
              <a:t>Sustituyendo las expresiones de la absorción y emisión en la ecuación de balance y reduciendo, queda</a:t>
            </a:r>
          </a:p>
        </p:txBody>
      </p:sp>
      <p:sp>
        <p:nvSpPr>
          <p:cNvPr id="21515" name="Text Box 12"/>
          <p:cNvSpPr txBox="1">
            <a:spLocks noChangeArrowheads="1"/>
          </p:cNvSpPr>
          <p:nvPr/>
        </p:nvSpPr>
        <p:spPr bwMode="auto">
          <a:xfrm>
            <a:off x="3203575" y="5516563"/>
            <a:ext cx="3313113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r>
              <a:rPr lang="es-ES" altLang="en-US" sz="2400" dirty="0"/>
              <a:t>donde S</a:t>
            </a:r>
            <a:r>
              <a:rPr lang="es-ES" altLang="en-US" sz="2400" baseline="-25000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s-ES" altLang="en-US" sz="2400" dirty="0"/>
              <a:t> </a:t>
            </a:r>
            <a:r>
              <a:rPr lang="es-ES" altLang="en-US" sz="2400" dirty="0">
                <a:sym typeface="Symbol" charset="2"/>
              </a:rPr>
              <a:t>es denominada Función Fuente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z="4000"/>
              <a:t>Soluciones particulares a la ecuación de transferencia radiativa</a:t>
            </a:r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338763" cy="676275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s-ES" dirty="0"/>
              <a:t>Medio que solo emite </a:t>
            </a:r>
            <a:r>
              <a:rPr lang="es-ES" dirty="0">
                <a:latin typeface="Symbol" charset="2"/>
                <a:ea typeface="Symbol" charset="2"/>
                <a:cs typeface="Symbol" charset="2"/>
              </a:rPr>
              <a:t>(</a:t>
            </a:r>
            <a:r>
              <a:rPr lang="es-ES" i="1" dirty="0" err="1">
                <a:effectLst/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a</a:t>
            </a:r>
            <a:r>
              <a:rPr lang="es-ES" i="1" baseline="-25000" dirty="0" err="1">
                <a:effectLst/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n</a:t>
            </a:r>
            <a:r>
              <a:rPr lang="es-ES" i="1" dirty="0">
                <a:effectLst/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 </a:t>
            </a:r>
            <a:r>
              <a:rPr lang="es-ES" dirty="0">
                <a:effectLst/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=</a:t>
            </a:r>
            <a:r>
              <a:rPr lang="es-ES" dirty="0">
                <a:effectLst/>
                <a:sym typeface="Symbol" pitchFamily="18" charset="2"/>
              </a:rPr>
              <a:t>0)</a:t>
            </a:r>
            <a:endParaRPr lang="es-ES" baseline="-25000" dirty="0">
              <a:effectLst/>
              <a:sym typeface="Symbol" pitchFamily="18" charset="2"/>
            </a:endParaRPr>
          </a:p>
        </p:txBody>
      </p:sp>
      <p:graphicFrame>
        <p:nvGraphicFramePr>
          <p:cNvPr id="64515" name="Object 4"/>
          <p:cNvGraphicFramePr>
            <a:graphicFrameLocks noChangeAspect="1"/>
          </p:cNvGraphicFramePr>
          <p:nvPr/>
        </p:nvGraphicFramePr>
        <p:xfrm>
          <a:off x="6011863" y="1557338"/>
          <a:ext cx="1360487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14" name="Ecuación" r:id="rId4" imgW="545863" imgH="393529" progId="Equation.3">
                  <p:embed/>
                </p:oleObj>
              </mc:Choice>
              <mc:Fallback>
                <p:oleObj name="Ecuación" r:id="rId4" imgW="545863" imgH="39352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1557338"/>
                        <a:ext cx="1360487" cy="9810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6" name="Object 5"/>
          <p:cNvGraphicFramePr>
            <a:graphicFrameLocks noChangeAspect="1"/>
          </p:cNvGraphicFramePr>
          <p:nvPr/>
        </p:nvGraphicFramePr>
        <p:xfrm>
          <a:off x="6372225" y="3716338"/>
          <a:ext cx="1993900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15" name="Ecuación" r:id="rId6" imgW="799753" imgH="393529" progId="Equation.3">
                  <p:embed/>
                </p:oleObj>
              </mc:Choice>
              <mc:Fallback>
                <p:oleObj name="Ecuación" r:id="rId6" imgW="799753" imgH="39352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3716338"/>
                        <a:ext cx="1993900" cy="9810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7" name="Object 6"/>
          <p:cNvGraphicFramePr>
            <a:graphicFrameLocks noChangeAspect="1"/>
          </p:cNvGraphicFramePr>
          <p:nvPr/>
        </p:nvGraphicFramePr>
        <p:xfrm>
          <a:off x="1908175" y="2349500"/>
          <a:ext cx="3101975" cy="123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16" name="Ecuación" r:id="rId8" imgW="1244060" imgH="495085" progId="Equation.3">
                  <p:embed/>
                </p:oleObj>
              </mc:Choice>
              <mc:Fallback>
                <p:oleObj name="Ecuación" r:id="rId8" imgW="1244060" imgH="495085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2349500"/>
                        <a:ext cx="3101975" cy="12350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5219700" y="2636838"/>
            <a:ext cx="37449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r>
              <a:rPr lang="es-ES" altLang="en-US"/>
              <a:t>El brillo incrementa con el coef. de emisión integrado a lo largo de la visual.</a:t>
            </a:r>
          </a:p>
        </p:txBody>
      </p:sp>
      <p:sp>
        <p:nvSpPr>
          <p:cNvPr id="271368" name="Rectangle 8"/>
          <p:cNvSpPr>
            <a:spLocks noChangeArrowheads="1"/>
          </p:cNvSpPr>
          <p:nvPr/>
        </p:nvSpPr>
        <p:spPr bwMode="auto">
          <a:xfrm>
            <a:off x="611188" y="3933825"/>
            <a:ext cx="5761037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Medio que solo absorbe ( </a:t>
            </a:r>
            <a:r>
              <a:rPr lang="es-ES" sz="3200" i="1" dirty="0" err="1">
                <a:latin typeface="Garamond" pitchFamily="18" charset="0"/>
                <a:sym typeface="Symbol" pitchFamily="18" charset="2"/>
              </a:rPr>
              <a:t>j</a:t>
            </a:r>
            <a:r>
              <a:rPr lang="es-ES" sz="3200" i="1" baseline="-25000" dirty="0" err="1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n</a:t>
            </a:r>
            <a:r>
              <a:rPr lang="es-ES" sz="3200" i="1" baseline="-25000" dirty="0">
                <a:latin typeface="Garamond" pitchFamily="18" charset="0"/>
                <a:sym typeface="Symbol" pitchFamily="18" charset="2"/>
              </a:rPr>
              <a:t> </a:t>
            </a:r>
            <a:r>
              <a:rPr lang="es-ES" sz="3200" dirty="0">
                <a:latin typeface="Garamond" pitchFamily="18" charset="0"/>
                <a:sym typeface="Symbol" pitchFamily="18" charset="2"/>
              </a:rPr>
              <a:t>=0)</a:t>
            </a:r>
            <a:endParaRPr lang="es-ES" sz="3200" baseline="-25000" dirty="0">
              <a:latin typeface="Garamond" pitchFamily="18" charset="0"/>
              <a:sym typeface="Symbol" pitchFamily="18" charset="2"/>
            </a:endParaRPr>
          </a:p>
        </p:txBody>
      </p:sp>
      <p:graphicFrame>
        <p:nvGraphicFramePr>
          <p:cNvPr id="64520" name="Object 9"/>
          <p:cNvGraphicFramePr>
            <a:graphicFrameLocks noChangeAspect="1"/>
          </p:cNvGraphicFramePr>
          <p:nvPr/>
        </p:nvGraphicFramePr>
        <p:xfrm>
          <a:off x="1692275" y="4652963"/>
          <a:ext cx="381635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17" name="Ecuación" r:id="rId10" imgW="1600200" imgH="533400" progId="Equation.3">
                  <p:embed/>
                </p:oleObj>
              </mc:Choice>
              <mc:Fallback>
                <p:oleObj name="Ecuación" r:id="rId10" imgW="1600200" imgH="5334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4652963"/>
                        <a:ext cx="3816350" cy="12731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1" name="Object 10"/>
          <p:cNvGraphicFramePr>
            <a:graphicFrameLocks noChangeAspect="1"/>
          </p:cNvGraphicFramePr>
          <p:nvPr/>
        </p:nvGraphicFramePr>
        <p:xfrm>
          <a:off x="5580063" y="6021388"/>
          <a:ext cx="3449637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18" name="Ecuación" r:id="rId12" imgW="1384300" imgH="228600" progId="Equation.3">
                  <p:embed/>
                </p:oleObj>
              </mc:Choice>
              <mc:Fallback>
                <p:oleObj name="Ecuación" r:id="rId12" imgW="1384300" imgH="2286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6021388"/>
                        <a:ext cx="3449637" cy="6413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1331913" y="6165850"/>
            <a:ext cx="41036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r>
              <a:rPr lang="es-ES" altLang="en-US" sz="2000" dirty="0">
                <a:sym typeface="Symbol" charset="2"/>
              </a:rPr>
              <a:t>Si </a:t>
            </a:r>
            <a:r>
              <a:rPr lang="es-ES" sz="2000" i="1" dirty="0" err="1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a</a:t>
            </a:r>
            <a:r>
              <a:rPr lang="es-ES" sz="2000" i="1" baseline="-25000" dirty="0" err="1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n</a:t>
            </a:r>
            <a:r>
              <a:rPr lang="es-ES" sz="2000" i="1" baseline="-25000" dirty="0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 </a:t>
            </a:r>
            <a:r>
              <a:rPr lang="es-ES" altLang="en-US" sz="2000" dirty="0">
                <a:sym typeface="Symbol" charset="2"/>
              </a:rPr>
              <a:t>=</a:t>
            </a:r>
            <a:r>
              <a:rPr lang="es-ES" altLang="en-US" sz="2000" dirty="0" err="1">
                <a:sym typeface="Symbol" charset="2"/>
              </a:rPr>
              <a:t>cte</a:t>
            </a:r>
            <a:r>
              <a:rPr lang="es-ES" altLang="en-US" sz="2000" dirty="0">
                <a:sym typeface="Symbol" charset="2"/>
              </a:rPr>
              <a:t> y la nube tiene un tamaño D: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3" descr="n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16113"/>
            <a:ext cx="4537075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6562" name="Object 4"/>
          <p:cNvGraphicFramePr>
            <a:graphicFrameLocks noChangeAspect="1"/>
          </p:cNvGraphicFramePr>
          <p:nvPr/>
        </p:nvGraphicFramePr>
        <p:xfrm>
          <a:off x="5292725" y="2997200"/>
          <a:ext cx="3573463" cy="120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04" name="Ecuación" r:id="rId5" imgW="1167893" imgH="393529" progId="Equation.3">
                  <p:embed/>
                </p:oleObj>
              </mc:Choice>
              <mc:Fallback>
                <p:oleObj name="Ecuación" r:id="rId5" imgW="1167893" imgH="39352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2997200"/>
                        <a:ext cx="3573463" cy="12017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3" name="Object 5"/>
          <p:cNvGraphicFramePr>
            <a:graphicFrameLocks noChangeAspect="1"/>
          </p:cNvGraphicFramePr>
          <p:nvPr/>
        </p:nvGraphicFramePr>
        <p:xfrm>
          <a:off x="6183313" y="1028700"/>
          <a:ext cx="1079500" cy="101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05" name="Ecuación" r:id="rId7" imgW="546100" imgH="508000" progId="Equation.3">
                  <p:embed/>
                </p:oleObj>
              </mc:Choice>
              <mc:Fallback>
                <p:oleObj name="Ecuación" r:id="rId7" imgW="546100" imgH="508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3313" y="1028700"/>
                        <a:ext cx="1079500" cy="1014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773113" y="1098550"/>
            <a:ext cx="541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s-ES_tradnl" altLang="en-US" sz="2400" i="1">
                <a:latin typeface="Bookman" charset="0"/>
              </a:rPr>
              <a:t>L</a:t>
            </a:r>
            <a:r>
              <a:rPr lang="es-ES_tradnl" altLang="en-US" sz="2400">
                <a:latin typeface="Bookman" charset="0"/>
              </a:rPr>
              <a:t> </a:t>
            </a:r>
            <a:r>
              <a:rPr lang="en-US" altLang="en-US" sz="2400" dirty="0">
                <a:latin typeface="Bookman" charset="0"/>
              </a:rPr>
              <a:t>= Camino </a:t>
            </a:r>
            <a:r>
              <a:rPr lang="en-US" altLang="en-US" sz="2400" dirty="0" err="1">
                <a:latin typeface="Bookman" charset="0"/>
              </a:rPr>
              <a:t>Libre</a:t>
            </a:r>
            <a:r>
              <a:rPr lang="en-US" altLang="en-US" sz="2400" dirty="0">
                <a:latin typeface="Bookman" charset="0"/>
              </a:rPr>
              <a:t> Medio de </a:t>
            </a:r>
            <a:r>
              <a:rPr lang="en-US" altLang="en-US" sz="2400" dirty="0" err="1">
                <a:latin typeface="Bookman" charset="0"/>
              </a:rPr>
              <a:t>los</a:t>
            </a:r>
            <a:r>
              <a:rPr lang="en-US" altLang="en-US" sz="2400" dirty="0">
                <a:latin typeface="Bookman" charset="0"/>
              </a:rPr>
              <a:t> </a:t>
            </a:r>
            <a:r>
              <a:rPr lang="en-US" altLang="en-US" sz="2400" dirty="0" err="1">
                <a:latin typeface="Bookman" charset="0"/>
              </a:rPr>
              <a:t>fotones</a:t>
            </a:r>
            <a:endParaRPr lang="es-ES" altLang="en-US" sz="2400" dirty="0">
              <a:latin typeface="Bookman" charset="0"/>
            </a:endParaRPr>
          </a:p>
        </p:txBody>
      </p:sp>
      <p:sp>
        <p:nvSpPr>
          <p:cNvPr id="23558" name="Text Box 8"/>
          <p:cNvSpPr txBox="1">
            <a:spLocks noChangeArrowheads="1"/>
          </p:cNvSpPr>
          <p:nvPr/>
        </p:nvSpPr>
        <p:spPr bwMode="auto">
          <a:xfrm>
            <a:off x="468313" y="5300663"/>
            <a:ext cx="84963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altLang="en-US" sz="2400" dirty="0">
                <a:latin typeface="Bookman" charset="0"/>
              </a:rPr>
              <a:t> Si </a:t>
            </a:r>
            <a:r>
              <a:rPr lang="en-US" altLang="en-US" sz="2400" i="1" dirty="0">
                <a:latin typeface="Bookman" charset="0"/>
              </a:rPr>
              <a:t>D&gt;&gt;L </a:t>
            </a:r>
            <a:r>
              <a:rPr lang="en-US" altLang="en-US" sz="2400" dirty="0">
                <a:latin typeface="Bookman" charset="0"/>
              </a:rPr>
              <a:t> </a:t>
            </a:r>
            <a:r>
              <a:rPr lang="en-US" altLang="en-US" sz="2400" dirty="0">
                <a:latin typeface="Symbol" charset="2"/>
                <a:ea typeface="Symbol" charset="2"/>
                <a:cs typeface="Symbol" charset="2"/>
              </a:rPr>
              <a:t>(</a:t>
            </a:r>
            <a:r>
              <a:rPr lang="en-US" altLang="en-US" sz="2400" dirty="0">
                <a:latin typeface="Symbol" charset="2"/>
                <a:ea typeface="Symbol" charset="2"/>
                <a:cs typeface="Symbol" charset="2"/>
                <a:sym typeface="Symbol" charset="2"/>
              </a:rPr>
              <a:t>a&gt;&gt;</a:t>
            </a:r>
            <a:r>
              <a:rPr lang="en-US" altLang="en-US" sz="2400" dirty="0">
                <a:latin typeface="Bookman" charset="0"/>
                <a:sym typeface="Symbol" charset="2"/>
              </a:rPr>
              <a:t>1) </a:t>
            </a:r>
            <a:r>
              <a:rPr lang="en-US" altLang="en-US" sz="2400" dirty="0">
                <a:latin typeface="Bookman" charset="0"/>
              </a:rPr>
              <a:t>, gran </a:t>
            </a:r>
            <a:r>
              <a:rPr lang="en-US" altLang="en-US" sz="2400" dirty="0" err="1">
                <a:latin typeface="Bookman" charset="0"/>
              </a:rPr>
              <a:t>absorci</a:t>
            </a:r>
            <a:r>
              <a:rPr lang="es-ES_tradnl" altLang="en-US" sz="2400" dirty="0" err="1">
                <a:latin typeface="Bookman" charset="0"/>
              </a:rPr>
              <a:t>ón</a:t>
            </a:r>
            <a:r>
              <a:rPr lang="es-ES_tradnl" altLang="en-US" sz="2400" dirty="0">
                <a:latin typeface="Bookman" charset="0"/>
              </a:rPr>
              <a:t> – medio opaco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s-ES_tradnl" altLang="en-US" sz="2400" dirty="0">
                <a:latin typeface="Bookman" charset="0"/>
              </a:rPr>
              <a:t> Si </a:t>
            </a:r>
            <a:r>
              <a:rPr lang="es-ES_tradnl" altLang="en-US" sz="2400" i="1" dirty="0">
                <a:latin typeface="Bookman" charset="0"/>
              </a:rPr>
              <a:t>D</a:t>
            </a:r>
            <a:r>
              <a:rPr lang="en-US" altLang="en-US" sz="2400" i="1" dirty="0">
                <a:latin typeface="Bookman" charset="0"/>
              </a:rPr>
              <a:t>&lt;&lt;L  </a:t>
            </a:r>
            <a:r>
              <a:rPr lang="en-US" altLang="en-US" sz="2400" dirty="0">
                <a:latin typeface="Symbol" charset="2"/>
                <a:ea typeface="Symbol" charset="2"/>
                <a:cs typeface="Symbol" charset="2"/>
              </a:rPr>
              <a:t>(</a:t>
            </a:r>
            <a:r>
              <a:rPr lang="en-US" altLang="en-US" sz="2400" dirty="0">
                <a:latin typeface="Symbol" charset="2"/>
                <a:ea typeface="Symbol" charset="2"/>
                <a:cs typeface="Symbol" charset="2"/>
                <a:sym typeface="Symbol" charset="2"/>
              </a:rPr>
              <a:t>a&lt;&lt;</a:t>
            </a:r>
            <a:r>
              <a:rPr lang="en-US" altLang="en-US" sz="2400" dirty="0">
                <a:sym typeface="Symbol" charset="2"/>
              </a:rPr>
              <a:t>1)</a:t>
            </a:r>
            <a:r>
              <a:rPr lang="en-US" altLang="en-US" sz="2400" dirty="0">
                <a:latin typeface="Bookman" charset="0"/>
              </a:rPr>
              <a:t> , </a:t>
            </a:r>
            <a:r>
              <a:rPr lang="en-US" altLang="en-US" sz="2400" dirty="0" err="1">
                <a:latin typeface="Bookman" charset="0"/>
              </a:rPr>
              <a:t>absorci</a:t>
            </a:r>
            <a:r>
              <a:rPr lang="es-ES_tradnl" altLang="en-US" sz="2400" dirty="0" err="1">
                <a:latin typeface="Bookman" charset="0"/>
              </a:rPr>
              <a:t>ón</a:t>
            </a:r>
            <a:r>
              <a:rPr lang="es-ES_tradnl" altLang="en-US" sz="2400" dirty="0">
                <a:latin typeface="Bookman" charset="0"/>
              </a:rPr>
              <a:t> despreciable – medio transparente</a:t>
            </a:r>
            <a:endParaRPr lang="es-ES" altLang="en-US" sz="2400" dirty="0">
              <a:latin typeface="Bookman" charset="0"/>
            </a:endParaRPr>
          </a:p>
        </p:txBody>
      </p:sp>
      <p:sp>
        <p:nvSpPr>
          <p:cNvPr id="145418" name="Rectangle 10"/>
          <p:cNvSpPr>
            <a:spLocks noGrp="1" noRot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s-ES"/>
              <a:t>Absorción en una nube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 descr="D:\Facultad\Cursos\CTE I\1\espectro-electromagnetico.jpg">
            <a:extLst>
              <a:ext uri="{FF2B5EF4-FFF2-40B4-BE49-F238E27FC236}">
                <a16:creationId xmlns:a16="http://schemas.microsoft.com/office/drawing/2014/main" id="{19DCCF13-9601-6245-8B03-07E129C60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476672"/>
            <a:ext cx="8424936" cy="603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/>
              <a:t>Absorción en la atmósfera</a:t>
            </a: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4525962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s-ES" sz="2400" dirty="0"/>
              <a:t>Suponemos una atmósfera compuesta por constituyentes (</a:t>
            </a:r>
            <a:r>
              <a:rPr lang="es-ES" sz="2400" i="1" dirty="0"/>
              <a:t>i</a:t>
            </a:r>
            <a:r>
              <a:rPr lang="es-ES" sz="2400" dirty="0"/>
              <a:t>) que en función de la altura (z) tienen una </a:t>
            </a:r>
            <a:r>
              <a:rPr lang="es-ES" sz="2400" dirty="0">
                <a:sym typeface="Symbol" pitchFamily="18" charset="2"/>
              </a:rPr>
              <a:t>abundancia fraccional </a:t>
            </a:r>
            <a:r>
              <a:rPr lang="es-ES" sz="2400" i="1" dirty="0" err="1">
                <a:sym typeface="Symbol" pitchFamily="18" charset="2"/>
              </a:rPr>
              <a:t>r</a:t>
            </a:r>
            <a:r>
              <a:rPr lang="es-ES" sz="2400" i="1" baseline="-25000" dirty="0" err="1">
                <a:sym typeface="Symbol" pitchFamily="18" charset="2"/>
              </a:rPr>
              <a:t>i</a:t>
            </a:r>
            <a:r>
              <a:rPr lang="es-ES" sz="2400" i="1" dirty="0">
                <a:sym typeface="Symbol" pitchFamily="18" charset="2"/>
              </a:rPr>
              <a:t>(</a:t>
            </a:r>
            <a:r>
              <a:rPr lang="es-ES" sz="2400" dirty="0">
                <a:sym typeface="Symbol" pitchFamily="18" charset="2"/>
              </a:rPr>
              <a:t>z</a:t>
            </a:r>
            <a:r>
              <a:rPr lang="es-ES" sz="2400" i="1" dirty="0">
                <a:sym typeface="Symbol" pitchFamily="18" charset="2"/>
              </a:rPr>
              <a:t>)</a:t>
            </a:r>
            <a:r>
              <a:rPr lang="es-ES" sz="2400" dirty="0">
                <a:sym typeface="Symbol" pitchFamily="18" charset="2"/>
              </a:rPr>
              <a:t> y el aire una densidad </a:t>
            </a:r>
            <a:r>
              <a:rPr lang="es-ES" sz="2400" i="1" dirty="0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r</a:t>
            </a:r>
            <a:r>
              <a:rPr lang="es-ES" sz="2400" dirty="0">
                <a:sym typeface="Symbol" pitchFamily="18" charset="2"/>
              </a:rPr>
              <a:t>(z</a:t>
            </a:r>
            <a:r>
              <a:rPr lang="es-ES" sz="2400" i="1" dirty="0">
                <a:sym typeface="Symbol" pitchFamily="18" charset="2"/>
              </a:rPr>
              <a:t>)</a:t>
            </a:r>
            <a:r>
              <a:rPr lang="es-ES" sz="2400" dirty="0">
                <a:sym typeface="Symbol" pitchFamily="18" charset="2"/>
              </a:rPr>
              <a:t>. 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s-ES" sz="2400" dirty="0">
                <a:sym typeface="Symbol" pitchFamily="18" charset="2"/>
              </a:rPr>
              <a:t>Los constituyentes tiene un </a:t>
            </a:r>
            <a:r>
              <a:rPr lang="es-ES" sz="2400" dirty="0"/>
              <a:t>coeficiente de absorción masivo </a:t>
            </a:r>
            <a:r>
              <a:rPr lang="es-ES" sz="2400" i="1" dirty="0" err="1">
                <a:latin typeface="Symbol" charset="2"/>
                <a:ea typeface="Symbol" charset="2"/>
                <a:cs typeface="Symbol" charset="2"/>
              </a:rPr>
              <a:t>k</a:t>
            </a:r>
            <a:r>
              <a:rPr lang="es-ES" sz="2400" i="1" baseline="-25000" dirty="0" err="1">
                <a:ea typeface="Symbol" charset="2"/>
                <a:cs typeface="Symbol" charset="2"/>
              </a:rPr>
              <a:t>i</a:t>
            </a:r>
            <a:r>
              <a:rPr lang="es-ES" sz="2400" i="1" baseline="-25000" dirty="0">
                <a:ea typeface="Symbol" charset="2"/>
                <a:cs typeface="Symbol" charset="2"/>
              </a:rPr>
              <a:t> </a:t>
            </a:r>
            <a:r>
              <a:rPr lang="es-ES" sz="2400" dirty="0">
                <a:sym typeface="Symbol" pitchFamily="18" charset="2"/>
              </a:rPr>
              <a:t>.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s-ES" sz="2400" dirty="0">
                <a:sym typeface="Symbol" pitchFamily="18" charset="2"/>
              </a:rPr>
              <a:t>A una altura z</a:t>
            </a:r>
            <a:r>
              <a:rPr lang="es-ES" sz="2400" i="1" baseline="-25000" dirty="0">
                <a:sym typeface="Symbol" pitchFamily="18" charset="2"/>
              </a:rPr>
              <a:t>0</a:t>
            </a:r>
            <a:r>
              <a:rPr lang="es-ES" sz="2400" dirty="0">
                <a:sym typeface="Symbol" pitchFamily="18" charset="2"/>
              </a:rPr>
              <a:t> la profundidad óptica </a:t>
            </a:r>
            <a:r>
              <a:rPr lang="es-ES" sz="2400" i="1" dirty="0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t</a:t>
            </a:r>
            <a:r>
              <a:rPr lang="es-ES" sz="2400" dirty="0">
                <a:sym typeface="Symbol" pitchFamily="18" charset="2"/>
              </a:rPr>
              <a:t> en la vertical debido al constituyente </a:t>
            </a:r>
            <a:r>
              <a:rPr lang="es-ES" sz="2400" i="1" dirty="0">
                <a:sym typeface="Symbol" pitchFamily="18" charset="2"/>
              </a:rPr>
              <a:t>i</a:t>
            </a:r>
            <a:r>
              <a:rPr lang="es-ES" sz="2400" dirty="0">
                <a:sym typeface="Symbol" pitchFamily="18" charset="2"/>
              </a:rPr>
              <a:t> es 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endParaRPr lang="es-ES" sz="2400" dirty="0">
              <a:sym typeface="Symbol" pitchFamily="18" charset="2"/>
            </a:endParaRPr>
          </a:p>
          <a:p>
            <a:pPr eaLnBrk="1" hangingPunct="1">
              <a:buFont typeface="Wingdings" pitchFamily="2" charset="2"/>
              <a:buChar char="n"/>
              <a:defRPr/>
            </a:pPr>
            <a:endParaRPr lang="es-ES" sz="2400" dirty="0">
              <a:sym typeface="Symbol" pitchFamily="18" charset="2"/>
            </a:endParaRP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s-ES" sz="2400" dirty="0">
                <a:sym typeface="Symbol" pitchFamily="18" charset="2"/>
              </a:rPr>
              <a:t>La atenuación de la intensidad a la altura z</a:t>
            </a:r>
            <a:r>
              <a:rPr lang="es-ES" sz="2400" i="1" baseline="-25000" dirty="0">
                <a:sym typeface="Symbol" pitchFamily="18" charset="2"/>
              </a:rPr>
              <a:t>0</a:t>
            </a:r>
            <a:r>
              <a:rPr lang="es-ES" sz="2400" dirty="0">
                <a:sym typeface="Symbol" pitchFamily="18" charset="2"/>
              </a:rPr>
              <a:t> para un objeto en una dirección con una distancia cenital </a:t>
            </a:r>
            <a:r>
              <a:rPr lang="es-ES" sz="2400" i="1" dirty="0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q</a:t>
            </a:r>
            <a:r>
              <a:rPr lang="es-ES" sz="2400" dirty="0">
                <a:sym typeface="Symbol" pitchFamily="18" charset="2"/>
              </a:rPr>
              <a:t>, es dada por </a:t>
            </a:r>
            <a:endParaRPr lang="es-ES" sz="2400" i="1" dirty="0">
              <a:sym typeface="Symbol" pitchFamily="18" charset="2"/>
            </a:endParaRPr>
          </a:p>
        </p:txBody>
      </p:sp>
      <p:graphicFrame>
        <p:nvGraphicFramePr>
          <p:cNvPr id="68611" name="Object 4"/>
          <p:cNvGraphicFramePr>
            <a:graphicFrameLocks noChangeAspect="1"/>
          </p:cNvGraphicFramePr>
          <p:nvPr/>
        </p:nvGraphicFramePr>
        <p:xfrm>
          <a:off x="4594225" y="3532188"/>
          <a:ext cx="3617913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50" name="Ecuación" r:id="rId4" imgW="1904174" imgH="495085" progId="Equation.3">
                  <p:embed/>
                </p:oleObj>
              </mc:Choice>
              <mc:Fallback>
                <p:oleObj name="Ecuación" r:id="rId4" imgW="1904174" imgH="495085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4225" y="3532188"/>
                        <a:ext cx="3617913" cy="9398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2" name="Object 5"/>
          <p:cNvGraphicFramePr>
            <a:graphicFrameLocks noChangeAspect="1"/>
          </p:cNvGraphicFramePr>
          <p:nvPr/>
        </p:nvGraphicFramePr>
        <p:xfrm>
          <a:off x="4743450" y="5595938"/>
          <a:ext cx="3943350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51" name="Ecuación" r:id="rId6" imgW="2095500" imgH="457200" progId="Equation.3">
                  <p:embed/>
                </p:oleObj>
              </mc:Choice>
              <mc:Fallback>
                <p:oleObj name="Ecuación" r:id="rId6" imgW="209550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3450" y="5595938"/>
                        <a:ext cx="3943350" cy="8604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z="4000"/>
              <a:t>Transiciones atómicas y moleculares relevantes en la atmósfera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s-ES" sz="2800"/>
              <a:t>Transiciones moleculares rotacionales puras (H</a:t>
            </a:r>
            <a:r>
              <a:rPr lang="es-ES" sz="2800" baseline="-25000"/>
              <a:t>2</a:t>
            </a:r>
            <a:r>
              <a:rPr lang="es-ES" sz="2800"/>
              <a:t>O , CO</a:t>
            </a:r>
            <a:r>
              <a:rPr lang="es-ES" sz="2800" baseline="-25000"/>
              <a:t>2 </a:t>
            </a:r>
            <a:r>
              <a:rPr lang="es-ES" sz="2800"/>
              <a:t>, O</a:t>
            </a:r>
            <a:r>
              <a:rPr lang="es-ES" sz="2800" baseline="-25000"/>
              <a:t>3</a:t>
            </a:r>
            <a:r>
              <a:rPr lang="es-ES" sz="2800"/>
              <a:t> , …) – </a:t>
            </a:r>
            <a:r>
              <a:rPr lang="es-ES" sz="2800">
                <a:solidFill>
                  <a:srgbClr val="FFFF66"/>
                </a:solidFill>
              </a:rPr>
              <a:t>mm e IR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s-ES" sz="2800"/>
              <a:t>Transiciones moleculares rotacionales-vibracionales (CO</a:t>
            </a:r>
            <a:r>
              <a:rPr lang="es-ES" sz="2800" baseline="-25000"/>
              <a:t>2</a:t>
            </a:r>
            <a:r>
              <a:rPr lang="es-ES" sz="2800"/>
              <a:t> , NO , CO , …) </a:t>
            </a:r>
            <a:r>
              <a:rPr lang="es-ES" sz="2800">
                <a:solidFill>
                  <a:srgbClr val="FFFF66"/>
                </a:solidFill>
              </a:rPr>
              <a:t>– IR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s-ES" sz="2800"/>
              <a:t>Transiciones moleculares electrónicas (CH</a:t>
            </a:r>
            <a:r>
              <a:rPr lang="es-ES" sz="2800" baseline="-25000"/>
              <a:t>4</a:t>
            </a:r>
            <a:r>
              <a:rPr lang="es-ES" sz="2800"/>
              <a:t> , CO , H</a:t>
            </a:r>
            <a:r>
              <a:rPr lang="es-ES" sz="2800" baseline="-25000"/>
              <a:t>2</a:t>
            </a:r>
            <a:r>
              <a:rPr lang="es-ES" sz="2800"/>
              <a:t>O , O</a:t>
            </a:r>
            <a:r>
              <a:rPr lang="es-ES" sz="2800" baseline="-25000"/>
              <a:t>2 </a:t>
            </a:r>
            <a:r>
              <a:rPr lang="es-ES" sz="2800"/>
              <a:t>, O</a:t>
            </a:r>
            <a:r>
              <a:rPr lang="es-ES" sz="2800" baseline="-25000"/>
              <a:t>3</a:t>
            </a:r>
            <a:r>
              <a:rPr lang="es-ES" sz="2800"/>
              <a:t> , …) </a:t>
            </a:r>
            <a:r>
              <a:rPr lang="es-ES" sz="2800">
                <a:solidFill>
                  <a:srgbClr val="FFFF66"/>
                </a:solidFill>
              </a:rPr>
              <a:t>– Visible y UV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s-ES" sz="2800"/>
              <a:t>Transiciones electrónicas de átomos e iones (O , N , …) </a:t>
            </a:r>
            <a:r>
              <a:rPr lang="es-ES" sz="2800">
                <a:solidFill>
                  <a:srgbClr val="FFFF66"/>
                </a:solidFill>
              </a:rPr>
              <a:t>– Visible y UV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8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" sz="4000"/>
              <a:t>Variación con altura de los constituyentes atmosféricos</a:t>
            </a:r>
          </a:p>
        </p:txBody>
      </p:sp>
      <p:pic>
        <p:nvPicPr>
          <p:cNvPr id="72706" name="Picture 5" descr="atmosphere consti he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1196975"/>
            <a:ext cx="5118100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z="4000"/>
              <a:t>Opacidad de la atmósfera </a:t>
            </a:r>
            <a:br>
              <a:rPr lang="es-ES" sz="4000"/>
            </a:br>
            <a:r>
              <a:rPr lang="es-ES" sz="4000"/>
              <a:t>para cada constituyente</a:t>
            </a:r>
          </a:p>
        </p:txBody>
      </p:sp>
      <p:pic>
        <p:nvPicPr>
          <p:cNvPr id="74754" name="Picture 5" descr="mass abs co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762125"/>
            <a:ext cx="9324976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" sz="3600" dirty="0"/>
              <a:t>Curvas de </a:t>
            </a:r>
            <a:r>
              <a:rPr lang="es-ES" sz="3600" dirty="0" err="1"/>
              <a:t>iso</a:t>
            </a:r>
            <a:r>
              <a:rPr lang="es-ES" sz="3600" dirty="0"/>
              <a:t>-</a:t>
            </a:r>
            <a:r>
              <a:rPr lang="es-ES" sz="3600" i="1" dirty="0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t</a:t>
            </a:r>
            <a:r>
              <a:rPr lang="es-ES" sz="3600" dirty="0">
                <a:sym typeface="Symbol" pitchFamily="18" charset="2"/>
              </a:rPr>
              <a:t> en función de la altura z</a:t>
            </a:r>
          </a:p>
        </p:txBody>
      </p:sp>
      <p:pic>
        <p:nvPicPr>
          <p:cNvPr id="76802" name="Picture 4" descr="atm trasmis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92225"/>
            <a:ext cx="7656512" cy="55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/>
              <a:t>Dispersión (Scattering)</a:t>
            </a:r>
          </a:p>
        </p:txBody>
      </p:sp>
      <p:pic>
        <p:nvPicPr>
          <p:cNvPr id="78850" name="Picture 5" descr="scatter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28775"/>
            <a:ext cx="7932737" cy="4591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4" descr="ray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781300"/>
            <a:ext cx="7681912" cy="2971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6" name="Rectangle 6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z="4000"/>
              <a:t>Dispersión Rayleigh por moléculas</a:t>
            </a:r>
          </a:p>
        </p:txBody>
      </p:sp>
      <p:sp>
        <p:nvSpPr>
          <p:cNvPr id="240648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s-ES" dirty="0"/>
              <a:t>Para partículas de  tamaño &lt; 0.1</a:t>
            </a:r>
            <a:r>
              <a:rPr lang="es-ES" dirty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s-ES" dirty="0">
                <a:sym typeface="Symbol" pitchFamily="18" charset="2"/>
              </a:rPr>
              <a:t>, la intensidad dispersada por dispersores dipolares es:</a:t>
            </a:r>
          </a:p>
        </p:txBody>
      </p:sp>
      <p:sp>
        <p:nvSpPr>
          <p:cNvPr id="30725" name="Text Box 9"/>
          <p:cNvSpPr txBox="1">
            <a:spLocks noChangeArrowheads="1"/>
          </p:cNvSpPr>
          <p:nvPr/>
        </p:nvSpPr>
        <p:spPr bwMode="auto">
          <a:xfrm>
            <a:off x="3348038" y="5942013"/>
            <a:ext cx="3384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r>
              <a:rPr lang="es-ES" altLang="en-US" sz="2000" dirty="0"/>
              <a:t>Dispersión cuasi-uniforme y fuertemente dependiente de </a:t>
            </a:r>
            <a:r>
              <a:rPr lang="es-ES" altLang="en-US" sz="2000" dirty="0">
                <a:latin typeface="Symbol" charset="2"/>
                <a:ea typeface="Symbol" charset="2"/>
                <a:cs typeface="Symbol" charset="2"/>
                <a:sym typeface="Symbol" charset="2"/>
              </a:rPr>
              <a:t>l</a:t>
            </a:r>
            <a:endParaRPr lang="es-ES" altLang="en-US" sz="2000" dirty="0">
              <a:sym typeface="Symbol" charset="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z="3600"/>
              <a:t>Dispersión Mie por gotas de agua  </a:t>
            </a:r>
            <a:br>
              <a:rPr lang="es-ES" sz="3600"/>
            </a:br>
            <a:r>
              <a:rPr lang="es-ES" sz="3600"/>
              <a:t>y aerosoles</a:t>
            </a:r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25" y="1341438"/>
            <a:ext cx="8229600" cy="4525962"/>
          </a:xfrm>
        </p:spPr>
        <p:txBody>
          <a:bodyPr/>
          <a:lstStyle/>
          <a:p>
            <a:pPr eaLnBrk="1" hangingPunct="1"/>
            <a:r>
              <a:rPr lang="es-ES" altLang="en-US"/>
              <a:t>Dispersión Mie </a:t>
            </a:r>
          </a:p>
          <a:p>
            <a:pPr eaLnBrk="1" hangingPunct="1">
              <a:buFont typeface="Wingdings" charset="2"/>
              <a:buNone/>
            </a:pPr>
            <a:r>
              <a:rPr lang="es-ES" altLang="en-US"/>
              <a:t>		</a:t>
            </a:r>
            <a:r>
              <a:rPr lang="es-ES" altLang="en-US" sz="2800"/>
              <a:t>a&gt;&gt;</a:t>
            </a:r>
            <a:r>
              <a:rPr lang="es-ES" altLang="en-US" sz="2800">
                <a:latin typeface="Symbol" charset="2"/>
                <a:ea typeface="Symbol" charset="2"/>
                <a:cs typeface="Symbol" charset="2"/>
                <a:sym typeface="Symbol" charset="2"/>
              </a:rPr>
              <a:t>l</a:t>
            </a:r>
            <a:r>
              <a:rPr lang="es-ES" altLang="en-US" sz="2800">
                <a:sym typeface="Symbol" charset="2"/>
              </a:rPr>
              <a:t>    </a:t>
            </a:r>
            <a:r>
              <a:rPr lang="es-ES" altLang="en-US" sz="2800">
                <a:latin typeface="Symbol" charset="2"/>
                <a:ea typeface="Symbol" charset="2"/>
                <a:cs typeface="Symbol" charset="2"/>
                <a:sym typeface="Symbol" charset="2"/>
              </a:rPr>
              <a:t>s</a:t>
            </a:r>
            <a:r>
              <a:rPr lang="es-ES" altLang="en-US" sz="2800">
                <a:sym typeface="Symbol" charset="2"/>
              </a:rPr>
              <a:t> ≈2 </a:t>
            </a:r>
            <a:r>
              <a:rPr lang="es-ES" altLang="en-US" sz="2800">
                <a:latin typeface="Symbol" charset="2"/>
                <a:ea typeface="Symbol" charset="2"/>
                <a:cs typeface="Symbol" charset="2"/>
                <a:sym typeface="Symbol" charset="2"/>
              </a:rPr>
              <a:t>p</a:t>
            </a:r>
            <a:r>
              <a:rPr lang="es-ES" altLang="en-US" sz="2800">
                <a:sym typeface="Symbol" charset="2"/>
              </a:rPr>
              <a:t>a</a:t>
            </a:r>
            <a:r>
              <a:rPr lang="es-ES" altLang="en-US" sz="2800" baseline="30000">
                <a:sym typeface="Symbol" charset="2"/>
              </a:rPr>
              <a:t>2</a:t>
            </a:r>
            <a:endParaRPr lang="es-ES" altLang="en-US" sz="2800">
              <a:sym typeface="Symbol" charset="2"/>
            </a:endParaRPr>
          </a:p>
          <a:p>
            <a:pPr eaLnBrk="1" hangingPunct="1">
              <a:buFont typeface="Wingdings" charset="2"/>
              <a:buNone/>
            </a:pPr>
            <a:r>
              <a:rPr lang="es-ES" altLang="en-US" sz="2800"/>
              <a:t>		a &gt; </a:t>
            </a:r>
            <a:r>
              <a:rPr lang="es-ES" altLang="en-US" sz="2800">
                <a:latin typeface="Symbol" charset="2"/>
                <a:ea typeface="Symbol" charset="2"/>
                <a:cs typeface="Symbol" charset="2"/>
                <a:sym typeface="Symbol" charset="2"/>
              </a:rPr>
              <a:t>l</a:t>
            </a:r>
            <a:r>
              <a:rPr lang="es-ES" altLang="en-US" sz="2800">
                <a:sym typeface="Symbol" charset="2"/>
              </a:rPr>
              <a:t>     </a:t>
            </a:r>
            <a:r>
              <a:rPr lang="es-ES" altLang="en-US" sz="2800">
                <a:latin typeface="Symbol" charset="2"/>
                <a:ea typeface="Symbol" charset="2"/>
                <a:cs typeface="Symbol" charset="2"/>
                <a:sym typeface="Symbol" charset="2"/>
              </a:rPr>
              <a:t>s ∝</a:t>
            </a:r>
            <a:r>
              <a:rPr lang="es-ES" altLang="en-US" sz="2800">
                <a:sym typeface="Symbol" charset="2"/>
              </a:rPr>
              <a:t>1/</a:t>
            </a:r>
            <a:r>
              <a:rPr lang="es-ES" altLang="en-US" sz="2800">
                <a:latin typeface="Symbol" charset="2"/>
                <a:ea typeface="Symbol" charset="2"/>
                <a:cs typeface="Symbol" charset="2"/>
                <a:sym typeface="Symbol" charset="2"/>
              </a:rPr>
              <a:t> l </a:t>
            </a:r>
            <a:r>
              <a:rPr lang="es-ES" altLang="en-US" sz="2800">
                <a:sym typeface="Symbol" charset="2"/>
              </a:rPr>
              <a:t>	</a:t>
            </a:r>
            <a:endParaRPr lang="es-ES" altLang="en-US" sz="2800"/>
          </a:p>
        </p:txBody>
      </p:sp>
      <p:pic>
        <p:nvPicPr>
          <p:cNvPr id="82947" name="Picture 4" descr="m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12875"/>
            <a:ext cx="4876800" cy="14001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250825" y="4541838"/>
            <a:ext cx="2808288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r>
              <a:rPr lang="es-ES" altLang="en-US" sz="3200"/>
              <a:t>Dispersión Rayleigh y Mie combinadas</a:t>
            </a:r>
          </a:p>
        </p:txBody>
      </p:sp>
      <p:pic>
        <p:nvPicPr>
          <p:cNvPr id="82949" name="Picture 8" descr="raym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216275"/>
            <a:ext cx="5940425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45" name="Text Box 9"/>
          <p:cNvSpPr txBox="1">
            <a:spLocks noChangeArrowheads="1"/>
          </p:cNvSpPr>
          <p:nvPr/>
        </p:nvSpPr>
        <p:spPr bwMode="auto">
          <a:xfrm>
            <a:off x="5810250" y="2708275"/>
            <a:ext cx="3333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s-E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sym typeface="Symbol" pitchFamily="18" charset="2"/>
              </a:rPr>
              <a:t>Fuerte dispersión hacia adelante</a:t>
            </a:r>
            <a:endParaRPr lang="es-ES" sz="2000">
              <a:latin typeface="Garamond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" sz="4000"/>
              <a:t>Dispersión Rayleigh por moléculas</a:t>
            </a:r>
          </a:p>
        </p:txBody>
      </p:sp>
      <p:pic>
        <p:nvPicPr>
          <p:cNvPr id="84994" name="Picture 4" descr="rayleig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8050"/>
            <a:ext cx="307657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5" descr="sky bl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908050"/>
            <a:ext cx="43465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6" descr="sky r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906838"/>
            <a:ext cx="4284662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7" descr="red_suns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4149725"/>
            <a:ext cx="47148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8" descr="800px-Cumulus_clou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844675"/>
            <a:ext cx="4867275" cy="324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z="3600"/>
              <a:t>Dispersión Mie por gotas de agua  </a:t>
            </a:r>
            <a:br>
              <a:rPr lang="es-ES" sz="3600"/>
            </a:br>
            <a:r>
              <a:rPr lang="es-ES" sz="3600"/>
              <a:t>y aerosoles</a:t>
            </a:r>
          </a:p>
        </p:txBody>
      </p:sp>
      <p:pic>
        <p:nvPicPr>
          <p:cNvPr id="87043" name="Picture 6" descr="cloud_scat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675"/>
            <a:ext cx="4897438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500C4C81-C687-D046-80C0-473D48B56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598" y="1674353"/>
            <a:ext cx="7344816" cy="410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s-ES" altLang="en-US" dirty="0">
                <a:latin typeface="Bookman" charset="0"/>
              </a:rPr>
              <a:t>1859 </a:t>
            </a:r>
            <a:r>
              <a:rPr lang="es-ES" altLang="en-US" dirty="0" err="1">
                <a:latin typeface="Bookman" charset="0"/>
              </a:rPr>
              <a:t>Kirchho</a:t>
            </a:r>
            <a:r>
              <a:rPr lang="en-US" altLang="en-US" dirty="0">
                <a:latin typeface="Bookman" charset="0"/>
              </a:rPr>
              <a:t>ff</a:t>
            </a:r>
            <a:r>
              <a:rPr lang="es-ES" altLang="en-US" dirty="0">
                <a:latin typeface="Bookman" charset="0"/>
              </a:rPr>
              <a:t>: radiación de cuerpo en equilibrio térmico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S" altLang="en-US" dirty="0">
                <a:latin typeface="Bookman" charset="0"/>
              </a:rPr>
              <a:t>1860 </a:t>
            </a:r>
            <a:r>
              <a:rPr lang="es-ES" altLang="en-US" dirty="0" err="1">
                <a:latin typeface="Bookman" charset="0"/>
              </a:rPr>
              <a:t>Kirchho</a:t>
            </a:r>
            <a:r>
              <a:rPr lang="en-US" altLang="en-US" dirty="0">
                <a:latin typeface="Bookman" charset="0"/>
              </a:rPr>
              <a:t>ff</a:t>
            </a:r>
            <a:r>
              <a:rPr lang="es-ES" altLang="en-US" dirty="0">
                <a:latin typeface="Bookman" charset="0"/>
              </a:rPr>
              <a:t> y Bunsen: leyes de radiación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S" altLang="en-US" dirty="0">
                <a:latin typeface="Bookman" charset="0"/>
              </a:rPr>
              <a:t>1879 Stefan: obtención empírica del flujo total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S" altLang="en-US" dirty="0">
                <a:latin typeface="Bookman" charset="0"/>
              </a:rPr>
              <a:t>1893 </a:t>
            </a:r>
            <a:r>
              <a:rPr lang="es-ES" altLang="en-US" dirty="0" err="1">
                <a:latin typeface="Bookman" charset="0"/>
              </a:rPr>
              <a:t>Wien</a:t>
            </a:r>
            <a:r>
              <a:rPr lang="es-ES" altLang="en-US" dirty="0">
                <a:latin typeface="Bookman" charset="0"/>
              </a:rPr>
              <a:t>: ley de desplazamiento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S" altLang="en-US" dirty="0">
                <a:latin typeface="Bookman" charset="0"/>
              </a:rPr>
              <a:t>1896 </a:t>
            </a:r>
            <a:r>
              <a:rPr lang="es-ES" altLang="en-US" dirty="0" err="1">
                <a:latin typeface="Bookman" charset="0"/>
              </a:rPr>
              <a:t>Zeeman</a:t>
            </a:r>
            <a:r>
              <a:rPr lang="es-ES" altLang="en-US" dirty="0">
                <a:latin typeface="Bookman" charset="0"/>
              </a:rPr>
              <a:t>: efecto y aplicación al estudio de manchas solares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S" altLang="en-US" dirty="0">
                <a:latin typeface="Bookman" charset="0"/>
              </a:rPr>
              <a:t>1900 Planck: deducción teórica de la radiación de cuerpo negro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S" altLang="en-US" dirty="0">
                <a:latin typeface="Bookman" charset="0"/>
              </a:rPr>
              <a:t>1906 </a:t>
            </a:r>
            <a:r>
              <a:rPr lang="es-ES" altLang="en-US" dirty="0" err="1">
                <a:latin typeface="Bookman" charset="0"/>
              </a:rPr>
              <a:t>Schwarzschild</a:t>
            </a:r>
            <a:r>
              <a:rPr lang="es-ES" altLang="en-US" dirty="0">
                <a:latin typeface="Bookman" charset="0"/>
              </a:rPr>
              <a:t>: teoría de campos de radiación estacionarios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S" altLang="en-US" dirty="0">
                <a:latin typeface="Bookman" charset="0"/>
              </a:rPr>
              <a:t>1911 Rutherford: modelo de átomo con núcleo y nube de electrones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S" altLang="en-US" dirty="0">
                <a:latin typeface="Bookman" charset="0"/>
              </a:rPr>
              <a:t>1913 Bohr: modelo del átomo de Hidrógeno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S" altLang="en-US" dirty="0">
                <a:latin typeface="Bookman" charset="0"/>
              </a:rPr>
              <a:t>1916 </a:t>
            </a:r>
            <a:r>
              <a:rPr lang="es-ES" altLang="en-US" dirty="0" err="1">
                <a:latin typeface="Bookman" charset="0"/>
              </a:rPr>
              <a:t>Eddington</a:t>
            </a:r>
            <a:r>
              <a:rPr lang="es-ES" altLang="en-US" dirty="0">
                <a:latin typeface="Bookman" charset="0"/>
              </a:rPr>
              <a:t>: teoría de la constitución interna de las estrellas</a:t>
            </a:r>
            <a:endParaRPr lang="es-ES" altLang="en-US" sz="1500" dirty="0">
              <a:latin typeface="Bookman" charset="0"/>
            </a:endParaRPr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4C4F1583-6596-4A44-B079-F66FC6AE7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598" y="1106743"/>
            <a:ext cx="5462588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s-ES_tradnl" altLang="en-US" sz="2700" dirty="0">
                <a:latin typeface="Bookman" charset="0"/>
              </a:rPr>
              <a:t>RESUMEN HISTÓRICO</a:t>
            </a:r>
            <a:endParaRPr lang="es-UY" altLang="en-US" sz="2700" dirty="0">
              <a:latin typeface="Bookman" charset="0"/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213" y="908050"/>
            <a:ext cx="7772400" cy="4392613"/>
          </a:xfrm>
        </p:spPr>
        <p:txBody>
          <a:bodyPr/>
          <a:lstStyle/>
          <a:p>
            <a:pPr eaLnBrk="1" hangingPunct="1">
              <a:defRPr/>
            </a:pPr>
            <a:r>
              <a:rPr lang="es-ES" sz="4000"/>
              <a:t>Absorción </a:t>
            </a:r>
            <a:br>
              <a:rPr lang="es-ES" sz="4000"/>
            </a:br>
            <a:r>
              <a:rPr lang="es-ES" sz="4000"/>
              <a:t>+</a:t>
            </a:r>
            <a:br>
              <a:rPr lang="es-ES" sz="4000"/>
            </a:br>
            <a:r>
              <a:rPr lang="es-ES" sz="4000"/>
              <a:t>Emisión</a:t>
            </a:r>
            <a:br>
              <a:rPr lang="es-ES" sz="4000"/>
            </a:br>
            <a:r>
              <a:rPr lang="es-ES" sz="4000"/>
              <a:t>+</a:t>
            </a:r>
            <a:br>
              <a:rPr lang="es-ES" sz="4000"/>
            </a:br>
            <a:r>
              <a:rPr lang="es-ES" sz="4000"/>
              <a:t>Dispersión</a:t>
            </a:r>
            <a:br>
              <a:rPr lang="es-ES" sz="4000"/>
            </a:br>
            <a:br>
              <a:rPr lang="es-ES" sz="4000"/>
            </a:br>
            <a:r>
              <a:rPr lang="es-ES" sz="4000"/>
              <a:t> en el Espectro del Sol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Solar_irradiance_spectrum_19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28775"/>
            <a:ext cx="8207375" cy="801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n-US" sz="2800">
                <a:solidFill>
                  <a:schemeClr val="tx1"/>
                </a:solidFill>
                <a:effectLst/>
              </a:rPr>
              <a:t>ESPECTRO SOLAR OBSERVADOR EN EL </a:t>
            </a:r>
            <a:br>
              <a:rPr lang="es-ES_tradnl" altLang="en-US" sz="2800">
                <a:solidFill>
                  <a:schemeClr val="tx1"/>
                </a:solidFill>
                <a:effectLst/>
              </a:rPr>
            </a:br>
            <a:r>
              <a:rPr lang="es-ES_tradnl" altLang="en-US" sz="2800">
                <a:solidFill>
                  <a:schemeClr val="tx1"/>
                </a:solidFill>
                <a:effectLst/>
              </a:rPr>
              <a:t>TOPE DE LA ATMOSFERA</a:t>
            </a:r>
            <a:endParaRPr lang="es-ES" altLang="en-US" sz="280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4" descr="MODIS_ATM_solar_irradi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287463"/>
            <a:ext cx="9144000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533400" y="228600"/>
            <a:ext cx="8229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s-ES_tradnl" altLang="en-US" sz="2400" b="1">
                <a:latin typeface="Times New Roman" charset="0"/>
              </a:rPr>
              <a:t>RADIACION SOLAR RECIBIDA EN EL TOPE DE LA ATMOSFERA Y EN LA SUPERFICIE TERRESTRE</a:t>
            </a:r>
            <a:endParaRPr lang="es-ES_tradnl" altLang="en-US" sz="2400">
              <a:latin typeface="Times New Roman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8625" y="250031"/>
            <a:ext cx="3303538" cy="463437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  <a:tabLst>
                <a:tab pos="1376908" algn="l"/>
              </a:tabLst>
            </a:pPr>
            <a:r>
              <a:rPr dirty="0"/>
              <a:t>Emisión	Atmosférica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3242" y="1010840"/>
            <a:ext cx="3421410" cy="4416490"/>
          </a:xfrm>
          <a:prstGeom prst="rect">
            <a:avLst/>
          </a:prstGeom>
        </p:spPr>
        <p:txBody>
          <a:bodyPr vert="horz" wrap="square" lIns="0" tIns="105370" rIns="0" bIns="0" rtlCol="0">
            <a:spAutoFit/>
          </a:bodyPr>
          <a:lstStyle/>
          <a:p>
            <a:pPr marL="196446" indent="-187517" defTabSz="642915" eaLnBrk="1" fontAlgn="auto" hangingPunct="1">
              <a:spcBef>
                <a:spcPts val="830"/>
              </a:spcBef>
              <a:spcAft>
                <a:spcPts val="0"/>
              </a:spcAft>
              <a:buFontTx/>
              <a:buChar char="•"/>
              <a:tabLst>
                <a:tab pos="196446" algn="l"/>
              </a:tabLst>
            </a:pP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Fuentes</a:t>
            </a:r>
            <a:r>
              <a:rPr sz="1828" spc="-4" dirty="0">
                <a:solidFill>
                  <a:srgbClr val="444444"/>
                </a:solidFill>
                <a:latin typeface="HelveticaNeue-Light"/>
                <a:cs typeface="HelveticaNeue-Light"/>
              </a:rPr>
              <a:t>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Naturales:</a:t>
            </a:r>
            <a:endParaRPr sz="1828">
              <a:solidFill>
                <a:prstClr val="black"/>
              </a:solidFill>
              <a:latin typeface="HelveticaNeue-Light"/>
              <a:cs typeface="HelveticaNeue-Light"/>
            </a:endParaRPr>
          </a:p>
          <a:p>
            <a:pPr marL="508974" marR="3572" lvl="1" indent="-187517" defTabSz="642915" eaLnBrk="1" fontAlgn="auto" hangingPunct="1">
              <a:lnSpc>
                <a:spcPct val="102600"/>
              </a:lnSpc>
              <a:spcBef>
                <a:spcPts val="699"/>
              </a:spcBef>
              <a:spcAft>
                <a:spcPts val="0"/>
              </a:spcAft>
              <a:buFontTx/>
              <a:buChar char="•"/>
              <a:tabLst>
                <a:tab pos="508974" algn="l"/>
              </a:tabLst>
            </a:pP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Luminiscencia por  </a:t>
            </a:r>
            <a:r>
              <a:rPr sz="1828" spc="-4" dirty="0">
                <a:solidFill>
                  <a:srgbClr val="444444"/>
                </a:solidFill>
                <a:latin typeface="HelveticaNeue-Light"/>
                <a:cs typeface="HelveticaNeue-Light"/>
              </a:rPr>
              <a:t>recombinación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de átomos  ionizados por la radiación</a:t>
            </a:r>
            <a:r>
              <a:rPr sz="1828" spc="-70" dirty="0">
                <a:solidFill>
                  <a:srgbClr val="444444"/>
                </a:solidFill>
                <a:latin typeface="HelveticaNeue-Light"/>
                <a:cs typeface="HelveticaNeue-Light"/>
              </a:rPr>
              <a:t>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UV  en la alta</a:t>
            </a:r>
            <a:r>
              <a:rPr sz="1828" spc="-14" dirty="0">
                <a:solidFill>
                  <a:srgbClr val="444444"/>
                </a:solidFill>
                <a:latin typeface="HelveticaNeue-Light"/>
                <a:cs typeface="HelveticaNeue-Light"/>
              </a:rPr>
              <a:t>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atmósfera</a:t>
            </a:r>
            <a:endParaRPr sz="1828">
              <a:solidFill>
                <a:prstClr val="black"/>
              </a:solidFill>
              <a:latin typeface="HelveticaNeue-Light"/>
              <a:cs typeface="HelveticaNeue-Light"/>
            </a:endParaRPr>
          </a:p>
          <a:p>
            <a:pPr marL="508974" lvl="1" indent="-187517" defTabSz="642915" eaLnBrk="1" fontAlgn="auto" hangingPunct="1">
              <a:spcBef>
                <a:spcPts val="759"/>
              </a:spcBef>
              <a:spcAft>
                <a:spcPts val="0"/>
              </a:spcAft>
              <a:buFontTx/>
              <a:buChar char="•"/>
              <a:tabLst>
                <a:tab pos="508974" algn="l"/>
              </a:tabLst>
            </a:pP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Luna</a:t>
            </a:r>
            <a:endParaRPr sz="1828">
              <a:solidFill>
                <a:prstClr val="black"/>
              </a:solidFill>
              <a:latin typeface="HelveticaNeue-Light"/>
              <a:cs typeface="HelveticaNeue-Light"/>
            </a:endParaRPr>
          </a:p>
          <a:p>
            <a:pPr marL="508974" marR="72328" lvl="1" indent="-187517" defTabSz="642915" eaLnBrk="1" fontAlgn="auto" hangingPunct="1">
              <a:lnSpc>
                <a:spcPct val="102600"/>
              </a:lnSpc>
              <a:spcBef>
                <a:spcPts val="703"/>
              </a:spcBef>
              <a:spcAft>
                <a:spcPts val="0"/>
              </a:spcAft>
              <a:buFontTx/>
              <a:buChar char="•"/>
              <a:tabLst>
                <a:tab pos="508974" algn="l"/>
              </a:tabLst>
            </a:pP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Luz Zodiacal: luz</a:t>
            </a:r>
            <a:r>
              <a:rPr sz="1828" spc="-70" dirty="0">
                <a:solidFill>
                  <a:srgbClr val="444444"/>
                </a:solidFill>
                <a:latin typeface="HelveticaNeue-Light"/>
                <a:cs typeface="HelveticaNeue-Light"/>
              </a:rPr>
              <a:t>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dispersada  por polvo en el plano de la  eclíptica</a:t>
            </a:r>
            <a:endParaRPr sz="1828">
              <a:solidFill>
                <a:prstClr val="black"/>
              </a:solidFill>
              <a:latin typeface="HelveticaNeue-Light"/>
              <a:cs typeface="HelveticaNeue-Light"/>
            </a:endParaRPr>
          </a:p>
          <a:p>
            <a:pPr marL="508974" marR="183499" lvl="1" indent="-187517" defTabSz="642915" eaLnBrk="1" fontAlgn="auto" hangingPunct="1">
              <a:lnSpc>
                <a:spcPct val="102600"/>
              </a:lnSpc>
              <a:spcBef>
                <a:spcPts val="703"/>
              </a:spcBef>
              <a:spcAft>
                <a:spcPts val="0"/>
              </a:spcAft>
              <a:buFontTx/>
              <a:buChar char="•"/>
              <a:tabLst>
                <a:tab pos="508974" algn="l"/>
              </a:tabLst>
            </a:pPr>
            <a:r>
              <a:rPr sz="1828" spc="-7" dirty="0">
                <a:solidFill>
                  <a:srgbClr val="444444"/>
                </a:solidFill>
                <a:latin typeface="HelveticaNeue-Light"/>
                <a:cs typeface="HelveticaNeue-Light"/>
              </a:rPr>
              <a:t>Auroras (cerca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de los</a:t>
            </a:r>
            <a:r>
              <a:rPr sz="1828" spc="-35" dirty="0">
                <a:solidFill>
                  <a:srgbClr val="444444"/>
                </a:solidFill>
                <a:latin typeface="HelveticaNeue-Light"/>
                <a:cs typeface="HelveticaNeue-Light"/>
              </a:rPr>
              <a:t>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polos  </a:t>
            </a:r>
            <a:r>
              <a:rPr sz="1828" spc="-7" dirty="0">
                <a:solidFill>
                  <a:srgbClr val="444444"/>
                </a:solidFill>
                <a:latin typeface="HelveticaNeue-Light"/>
                <a:cs typeface="HelveticaNeue-Light"/>
              </a:rPr>
              <a:t>terrestres)</a:t>
            </a:r>
            <a:endParaRPr sz="1828">
              <a:solidFill>
                <a:prstClr val="black"/>
              </a:solidFill>
              <a:latin typeface="HelveticaNeue-Light"/>
              <a:cs typeface="HelveticaNeue-Light"/>
            </a:endParaRPr>
          </a:p>
          <a:p>
            <a:pPr marL="196446" indent="-187517" defTabSz="642915" eaLnBrk="1" fontAlgn="auto" hangingPunct="1">
              <a:spcBef>
                <a:spcPts val="759"/>
              </a:spcBef>
              <a:spcAft>
                <a:spcPts val="0"/>
              </a:spcAft>
              <a:buFontTx/>
              <a:buChar char="•"/>
              <a:tabLst>
                <a:tab pos="196446" algn="l"/>
              </a:tabLst>
            </a:pP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Fuentes</a:t>
            </a:r>
            <a:r>
              <a:rPr sz="1828" spc="-4" dirty="0">
                <a:solidFill>
                  <a:srgbClr val="444444"/>
                </a:solidFill>
                <a:latin typeface="HelveticaNeue-Light"/>
                <a:cs typeface="HelveticaNeue-Light"/>
              </a:rPr>
              <a:t>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Artificiales:</a:t>
            </a:r>
            <a:endParaRPr sz="1828">
              <a:solidFill>
                <a:prstClr val="black"/>
              </a:solidFill>
              <a:latin typeface="HelveticaNeue-Light"/>
              <a:cs typeface="HelveticaNeue-Light"/>
            </a:endParaRPr>
          </a:p>
          <a:p>
            <a:pPr marL="508974" lvl="1" indent="-187517" defTabSz="642915" eaLnBrk="1" fontAlgn="auto" hangingPunct="1">
              <a:spcBef>
                <a:spcPts val="759"/>
              </a:spcBef>
              <a:spcAft>
                <a:spcPts val="0"/>
              </a:spcAft>
              <a:buFontTx/>
              <a:buChar char="•"/>
              <a:tabLst>
                <a:tab pos="508974" algn="l"/>
              </a:tabLst>
            </a:pP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Contaminación</a:t>
            </a:r>
            <a:r>
              <a:rPr sz="1828" spc="-11" dirty="0">
                <a:solidFill>
                  <a:srgbClr val="444444"/>
                </a:solidFill>
                <a:latin typeface="HelveticaNeue-Light"/>
                <a:cs typeface="HelveticaNeue-Light"/>
              </a:rPr>
              <a:t>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lumínica</a:t>
            </a:r>
            <a:endParaRPr sz="1828">
              <a:solidFill>
                <a:prstClr val="black"/>
              </a:solidFill>
              <a:latin typeface="HelveticaNeue-Light"/>
              <a:cs typeface="HelveticaNeue-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24118" y="1169878"/>
            <a:ext cx="4941458" cy="3344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eaLnBrk="1" fontAlgn="auto" hangingPunct="1">
              <a:spcBef>
                <a:spcPts val="0"/>
              </a:spcBef>
              <a:spcAft>
                <a:spcPts val="0"/>
              </a:spcAft>
            </a:pPr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33048" y="1187737"/>
            <a:ext cx="4923598" cy="3317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eaLnBrk="1" fontAlgn="auto" hangingPunct="1">
              <a:spcBef>
                <a:spcPts val="0"/>
              </a:spcBef>
              <a:spcAft>
                <a:spcPts val="0"/>
              </a:spcAft>
            </a:pPr>
            <a:endParaRPr sz="126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94210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"/>
              <a:t>Espectro del cielo nocturno</a:t>
            </a:r>
          </a:p>
        </p:txBody>
      </p:sp>
      <p:pic>
        <p:nvPicPr>
          <p:cNvPr id="95234" name="Picture 6" descr="skybr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70000"/>
            <a:ext cx="784860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9808" y="48797"/>
            <a:ext cx="5887517" cy="38646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eaLnBrk="1" fontAlgn="auto" hangingPunct="1">
              <a:spcBef>
                <a:spcPts val="0"/>
              </a:spcBef>
              <a:spcAft>
                <a:spcPts val="0"/>
              </a:spcAft>
            </a:pPr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1102" y="178594"/>
            <a:ext cx="3303538" cy="463437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  <a:tabLst>
                <a:tab pos="1376908" algn="l"/>
              </a:tabLst>
            </a:pPr>
            <a:r>
              <a:rPr dirty="0"/>
              <a:t>Emisión	Atmosférica</a:t>
            </a:r>
          </a:p>
        </p:txBody>
      </p:sp>
      <p:sp>
        <p:nvSpPr>
          <p:cNvPr id="4" name="object 4"/>
          <p:cNvSpPr/>
          <p:nvPr/>
        </p:nvSpPr>
        <p:spPr>
          <a:xfrm>
            <a:off x="267704" y="3577025"/>
            <a:ext cx="4492408" cy="3206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eaLnBrk="1" fontAlgn="auto" hangingPunct="1">
              <a:spcBef>
                <a:spcPts val="0"/>
              </a:spcBef>
              <a:spcAft>
                <a:spcPts val="0"/>
              </a:spcAft>
            </a:pPr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43250" y="4705946"/>
            <a:ext cx="5356473" cy="1570756"/>
          </a:xfrm>
          <a:prstGeom prst="rect">
            <a:avLst/>
          </a:prstGeom>
        </p:spPr>
        <p:txBody>
          <a:bodyPr vert="horz" wrap="square" lIns="0" tIns="1339" rIns="0" bIns="0" rtlCol="0">
            <a:spAutoFit/>
          </a:bodyPr>
          <a:lstStyle/>
          <a:p>
            <a:pPr marL="2268060" marR="3572" indent="-187517" defTabSz="642915" eaLnBrk="1" fontAlgn="auto" hangingPunct="1">
              <a:lnSpc>
                <a:spcPct val="102600"/>
              </a:lnSpc>
              <a:spcBef>
                <a:spcPts val="11"/>
              </a:spcBef>
              <a:spcAft>
                <a:spcPts val="0"/>
              </a:spcAft>
              <a:buFontTx/>
              <a:buChar char="•"/>
              <a:tabLst>
                <a:tab pos="2268060" algn="l"/>
              </a:tabLst>
            </a:pP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Contaminación lumínica: luz  emitida hacia el cielo y  dispersada en la atmósfera</a:t>
            </a:r>
            <a:r>
              <a:rPr sz="1828" spc="-70" dirty="0">
                <a:solidFill>
                  <a:srgbClr val="444444"/>
                </a:solidFill>
                <a:latin typeface="HelveticaNeue-Light"/>
                <a:cs typeface="HelveticaNeue-Light"/>
              </a:rPr>
              <a:t>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y/o  </a:t>
            </a:r>
            <a:r>
              <a:rPr sz="1828" spc="-7" dirty="0">
                <a:solidFill>
                  <a:srgbClr val="444444"/>
                </a:solidFill>
                <a:latin typeface="HelveticaNeue-Light"/>
                <a:cs typeface="HelveticaNeue-Light"/>
              </a:rPr>
              <a:t>reflejada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por nubes</a:t>
            </a:r>
            <a:endParaRPr sz="1828">
              <a:solidFill>
                <a:prstClr val="black"/>
              </a:solidFill>
              <a:latin typeface="HelveticaNeue-Light"/>
              <a:cs typeface="HelveticaNeue-Light"/>
            </a:endParaRPr>
          </a:p>
          <a:p>
            <a:pPr marL="98223" marR="3955264" indent="-89294" defTabSz="642915" eaLnBrk="1" fontAlgn="auto" hangingPunct="1">
              <a:lnSpc>
                <a:spcPts val="1617"/>
              </a:lnSpc>
              <a:spcBef>
                <a:spcPts val="28"/>
              </a:spcBef>
              <a:spcAft>
                <a:spcPts val="0"/>
              </a:spcAft>
            </a:pPr>
            <a:r>
              <a:rPr sz="1336" dirty="0">
                <a:solidFill>
                  <a:prstClr val="black"/>
                </a:solidFill>
                <a:latin typeface="HelveticaNeue-Light"/>
                <a:cs typeface="HelveticaNeue-Light"/>
              </a:rPr>
              <a:t>Calar Alto</a:t>
            </a:r>
            <a:r>
              <a:rPr sz="1336" spc="-70" dirty="0">
                <a:solidFill>
                  <a:prstClr val="black"/>
                </a:solidFill>
                <a:latin typeface="HelveticaNeue-Light"/>
                <a:cs typeface="HelveticaNeue-Light"/>
              </a:rPr>
              <a:t> </a:t>
            </a:r>
            <a:r>
              <a:rPr sz="1336" dirty="0">
                <a:solidFill>
                  <a:prstClr val="black"/>
                </a:solidFill>
                <a:latin typeface="HelveticaNeue-Light"/>
                <a:cs typeface="HelveticaNeue-Light"/>
              </a:rPr>
              <a:t>(España)  </a:t>
            </a:r>
            <a:r>
              <a:rPr sz="1336" dirty="0">
                <a:solidFill>
                  <a:srgbClr val="DE6A10"/>
                </a:solidFill>
                <a:latin typeface="HelveticaNeue-Light"/>
                <a:cs typeface="HelveticaNeue-Light"/>
              </a:rPr>
              <a:t>Kitt peak</a:t>
            </a:r>
            <a:r>
              <a:rPr sz="1336" spc="-39" dirty="0">
                <a:solidFill>
                  <a:srgbClr val="DE6A10"/>
                </a:solidFill>
                <a:latin typeface="HelveticaNeue-Light"/>
                <a:cs typeface="HelveticaNeue-Light"/>
              </a:rPr>
              <a:t> </a:t>
            </a:r>
            <a:r>
              <a:rPr sz="1336" dirty="0">
                <a:solidFill>
                  <a:srgbClr val="DE6A10"/>
                </a:solidFill>
                <a:latin typeface="HelveticaNeue-Light"/>
                <a:cs typeface="HelveticaNeue-Light"/>
              </a:rPr>
              <a:t>(EEUU)</a:t>
            </a:r>
            <a:endParaRPr sz="1336">
              <a:solidFill>
                <a:prstClr val="black"/>
              </a:solidFill>
              <a:latin typeface="HelveticaNeue-Light"/>
              <a:cs typeface="HelveticaNeue-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7157" y="6652617"/>
            <a:ext cx="1473845" cy="214586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 defTabSz="642915" eaLnBrk="1" fontAlgn="auto" hangingPunct="1">
              <a:spcBef>
                <a:spcPts val="70"/>
              </a:spcBef>
              <a:spcAft>
                <a:spcPts val="0"/>
              </a:spcAft>
            </a:pPr>
            <a:r>
              <a:rPr sz="1336" dirty="0">
                <a:solidFill>
                  <a:prstClr val="black"/>
                </a:solidFill>
                <a:latin typeface="HelveticaNeue-Light"/>
                <a:cs typeface="HelveticaNeue-Light"/>
              </a:rPr>
              <a:t>Sánchez et al.</a:t>
            </a:r>
            <a:r>
              <a:rPr sz="1336" spc="-67" dirty="0">
                <a:solidFill>
                  <a:prstClr val="black"/>
                </a:solidFill>
                <a:latin typeface="HelveticaNeue-Light"/>
                <a:cs typeface="HelveticaNeue-Light"/>
              </a:rPr>
              <a:t> </a:t>
            </a:r>
            <a:r>
              <a:rPr sz="1336" dirty="0">
                <a:solidFill>
                  <a:prstClr val="black"/>
                </a:solidFill>
                <a:latin typeface="HelveticaNeue-Light"/>
                <a:cs typeface="HelveticaNeue-Light"/>
              </a:rPr>
              <a:t>2007</a:t>
            </a:r>
            <a:endParaRPr sz="1336">
              <a:solidFill>
                <a:prstClr val="black"/>
              </a:solidFill>
              <a:latin typeface="HelveticaNeue-Light"/>
              <a:cs typeface="HelveticaNeue-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5383" y="1134071"/>
            <a:ext cx="3168253" cy="2001964"/>
          </a:xfrm>
          <a:prstGeom prst="rect">
            <a:avLst/>
          </a:prstGeom>
        </p:spPr>
        <p:txBody>
          <a:bodyPr vert="horz" wrap="square" lIns="0" tIns="1339" rIns="0" bIns="0" rtlCol="0">
            <a:spAutoFit/>
          </a:bodyPr>
          <a:lstStyle/>
          <a:p>
            <a:pPr marL="196446" marR="3572" indent="-187517" defTabSz="642915" eaLnBrk="1" fontAlgn="auto" hangingPunct="1">
              <a:lnSpc>
                <a:spcPct val="102600"/>
              </a:lnSpc>
              <a:spcBef>
                <a:spcPts val="11"/>
              </a:spcBef>
              <a:spcAft>
                <a:spcPts val="0"/>
              </a:spcAft>
              <a:buFontTx/>
              <a:buChar char="•"/>
              <a:tabLst>
                <a:tab pos="196446" algn="l"/>
              </a:tabLst>
            </a:pP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Luminiscencia por emisión</a:t>
            </a:r>
            <a:r>
              <a:rPr sz="1828" spc="-70" dirty="0">
                <a:solidFill>
                  <a:srgbClr val="444444"/>
                </a:solidFill>
                <a:latin typeface="HelveticaNeue-Light"/>
                <a:cs typeface="HelveticaNeue-Light"/>
              </a:rPr>
              <a:t>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de  luz de átomos excitados (o  </a:t>
            </a:r>
            <a:r>
              <a:rPr sz="1828" spc="-4" dirty="0">
                <a:solidFill>
                  <a:srgbClr val="444444"/>
                </a:solidFill>
                <a:latin typeface="HelveticaNeue-Light"/>
                <a:cs typeface="HelveticaNeue-Light"/>
              </a:rPr>
              <a:t>recombinación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de ionizados)  por la radiación UV en la alta  atmósfera</a:t>
            </a:r>
            <a:endParaRPr sz="1828">
              <a:solidFill>
                <a:prstClr val="black"/>
              </a:solidFill>
              <a:latin typeface="HelveticaNeue-Light"/>
              <a:cs typeface="HelveticaNeue-Light"/>
            </a:endParaRPr>
          </a:p>
          <a:p>
            <a:pPr defTabSz="642915" eaLnBrk="1" fontAlgn="auto" hangingPunct="1">
              <a:spcBef>
                <a:spcPts val="4"/>
              </a:spcBef>
              <a:spcAft>
                <a:spcPts val="0"/>
              </a:spcAft>
              <a:buClr>
                <a:srgbClr val="444444"/>
              </a:buClr>
              <a:buFont typeface="HelveticaNeue-Light"/>
              <a:buChar char="•"/>
            </a:pPr>
            <a:endParaRPr sz="1758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571480" lvl="1" indent="-187517" defTabSz="642915" eaLnBrk="1" fontAlgn="auto" hangingPunct="1">
              <a:spcBef>
                <a:spcPts val="4"/>
              </a:spcBef>
              <a:spcAft>
                <a:spcPts val="0"/>
              </a:spcAft>
              <a:buFontTx/>
              <a:buChar char="•"/>
              <a:tabLst>
                <a:tab pos="571480" algn="l"/>
              </a:tabLst>
            </a:pP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e.g. OH, </a:t>
            </a:r>
            <a:r>
              <a:rPr sz="1828" spc="4" dirty="0">
                <a:solidFill>
                  <a:srgbClr val="444444"/>
                </a:solidFill>
                <a:latin typeface="HelveticaNeue-Light"/>
                <a:cs typeface="HelveticaNeue-Light"/>
              </a:rPr>
              <a:t>O</a:t>
            </a:r>
            <a:r>
              <a:rPr sz="1793" spc="5" baseline="-6535" dirty="0">
                <a:solidFill>
                  <a:srgbClr val="444444"/>
                </a:solidFill>
                <a:latin typeface="HelveticaNeue-Light"/>
                <a:cs typeface="HelveticaNeue-Light"/>
              </a:rPr>
              <a:t>2</a:t>
            </a:r>
            <a:r>
              <a:rPr sz="1828" spc="4" dirty="0">
                <a:solidFill>
                  <a:srgbClr val="444444"/>
                </a:solidFill>
                <a:latin typeface="HelveticaNeue-Light"/>
                <a:cs typeface="HelveticaNeue-Light"/>
              </a:rPr>
              <a:t>,</a:t>
            </a:r>
            <a:r>
              <a:rPr sz="1828" spc="-14" dirty="0">
                <a:solidFill>
                  <a:srgbClr val="444444"/>
                </a:solidFill>
                <a:latin typeface="HelveticaNeue-Light"/>
                <a:cs typeface="HelveticaNeue-Light"/>
              </a:rPr>
              <a:t>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OI…</a:t>
            </a:r>
            <a:endParaRPr sz="1828">
              <a:solidFill>
                <a:prstClr val="black"/>
              </a:solidFill>
              <a:latin typeface="HelveticaNeue-Light"/>
              <a:cs typeface="HelveticaNeue-Light"/>
            </a:endParaRPr>
          </a:p>
        </p:txBody>
      </p:sp>
    </p:spTree>
    <p:extLst>
      <p:ext uri="{BB962C8B-B14F-4D97-AF65-F5344CB8AC3E}">
        <p14:creationId xmlns:p14="http://schemas.microsoft.com/office/powerpoint/2010/main" val="25049131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4" descr="AtmosphericWind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2700"/>
            <a:ext cx="8001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6"/>
          <p:cNvSpPr txBox="1">
            <a:spLocks noChangeArrowheads="1"/>
          </p:cNvSpPr>
          <p:nvPr/>
        </p:nvSpPr>
        <p:spPr bwMode="auto">
          <a:xfrm rot="-5400000">
            <a:off x="-2688431" y="3058319"/>
            <a:ext cx="62690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>
              <a:defRPr/>
            </a:pPr>
            <a:r>
              <a:rPr lang="es-UY" altLang="en-US" sz="4400" b="1" i="1">
                <a:solidFill>
                  <a:schemeClr val="tx2"/>
                </a:solidFill>
                <a:latin typeface="Times New Roman" charset="0"/>
              </a:rPr>
              <a:t>Las ventanas atmosféricas</a:t>
            </a:r>
            <a:endParaRPr lang="es-ES" altLang="en-US" sz="4400" b="1" i="1">
              <a:solidFill>
                <a:schemeClr val="tx2"/>
              </a:solidFill>
              <a:latin typeface="Times New Roman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5" descr="absorb simplifi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944938"/>
            <a:ext cx="5400675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0" name="Picture 4" descr="Atmospheric_absorp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0"/>
            <a:ext cx="6694488" cy="4275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Line 6"/>
          <p:cNvSpPr>
            <a:spLocks noChangeShapeType="1"/>
          </p:cNvSpPr>
          <p:nvPr/>
        </p:nvSpPr>
        <p:spPr bwMode="auto">
          <a:xfrm flipV="1">
            <a:off x="1692275" y="3141663"/>
            <a:ext cx="503238" cy="1800225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9941" name="Line 7"/>
          <p:cNvSpPr>
            <a:spLocks noChangeShapeType="1"/>
          </p:cNvSpPr>
          <p:nvPr/>
        </p:nvSpPr>
        <p:spPr bwMode="auto">
          <a:xfrm flipV="1">
            <a:off x="2411413" y="3141663"/>
            <a:ext cx="215900" cy="2016125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9942" name="Line 8"/>
          <p:cNvSpPr>
            <a:spLocks noChangeShapeType="1"/>
          </p:cNvSpPr>
          <p:nvPr/>
        </p:nvSpPr>
        <p:spPr bwMode="auto">
          <a:xfrm flipH="1" flipV="1">
            <a:off x="3348038" y="2060575"/>
            <a:ext cx="144462" cy="316865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9943" name="Line 9"/>
          <p:cNvSpPr>
            <a:spLocks noChangeShapeType="1"/>
          </p:cNvSpPr>
          <p:nvPr/>
        </p:nvSpPr>
        <p:spPr bwMode="auto">
          <a:xfrm flipH="1" flipV="1">
            <a:off x="3708400" y="2205038"/>
            <a:ext cx="792163" cy="2879725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9944" name="Rectangle 11"/>
          <p:cNvSpPr>
            <a:spLocks noChangeArrowheads="1"/>
          </p:cNvSpPr>
          <p:nvPr/>
        </p:nvSpPr>
        <p:spPr bwMode="auto">
          <a:xfrm>
            <a:off x="1116013" y="4005263"/>
            <a:ext cx="4103687" cy="3603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endParaRPr lang="es-UY" altLang="en-US"/>
          </a:p>
        </p:txBody>
      </p:sp>
      <p:sp>
        <p:nvSpPr>
          <p:cNvPr id="39945" name="Line 10"/>
          <p:cNvSpPr>
            <a:spLocks noChangeShapeType="1"/>
          </p:cNvSpPr>
          <p:nvPr/>
        </p:nvSpPr>
        <p:spPr bwMode="auto">
          <a:xfrm flipH="1" flipV="1">
            <a:off x="3924300" y="2060575"/>
            <a:ext cx="1439863" cy="295275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4" descr="Atmospheric_transmittance_infra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0"/>
            <a:ext cx="7524750" cy="38385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7"/>
          <p:cNvSpPr txBox="1">
            <a:spLocks noChangeArrowheads="1"/>
          </p:cNvSpPr>
          <p:nvPr/>
        </p:nvSpPr>
        <p:spPr bwMode="auto">
          <a:xfrm>
            <a:off x="0" y="884238"/>
            <a:ext cx="15922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r>
              <a:rPr lang="es-ES" altLang="en-US" sz="2800"/>
              <a:t>Región IR</a:t>
            </a:r>
          </a:p>
        </p:txBody>
      </p:sp>
      <p:sp>
        <p:nvSpPr>
          <p:cNvPr id="40964" name="Text Box 8"/>
          <p:cNvSpPr txBox="1">
            <a:spLocks noChangeArrowheads="1"/>
          </p:cNvSpPr>
          <p:nvPr/>
        </p:nvSpPr>
        <p:spPr bwMode="auto">
          <a:xfrm>
            <a:off x="34925" y="4797425"/>
            <a:ext cx="2014538" cy="161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r>
              <a:rPr lang="es-ES" altLang="en-US" sz="2800"/>
              <a:t>Región mm</a:t>
            </a:r>
          </a:p>
          <a:p>
            <a:pPr eaLnBrk="1" hangingPunct="1">
              <a:defRPr/>
            </a:pPr>
            <a:r>
              <a:rPr lang="es-ES" altLang="en-US"/>
              <a:t>para </a:t>
            </a:r>
          </a:p>
          <a:p>
            <a:pPr eaLnBrk="1" hangingPunct="1">
              <a:defRPr/>
            </a:pPr>
            <a:r>
              <a:rPr lang="es-ES" altLang="en-US"/>
              <a:t>Chajnantor (Chile),</a:t>
            </a:r>
          </a:p>
          <a:p>
            <a:pPr eaLnBrk="1" hangingPunct="1">
              <a:defRPr/>
            </a:pPr>
            <a:r>
              <a:rPr lang="es-ES" altLang="en-US"/>
              <a:t>Mauna Kea (Hawaii)</a:t>
            </a:r>
          </a:p>
          <a:p>
            <a:pPr eaLnBrk="1" hangingPunct="1">
              <a:defRPr/>
            </a:pPr>
            <a:r>
              <a:rPr lang="es-ES" altLang="en-US"/>
              <a:t>y South Pole </a:t>
            </a:r>
          </a:p>
        </p:txBody>
      </p:sp>
      <p:pic>
        <p:nvPicPr>
          <p:cNvPr id="101380" name="Picture 9" descr="trasmission m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944938"/>
            <a:ext cx="7019925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 descr="emsurf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875"/>
            <a:ext cx="914400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6ED95-342F-A24A-866B-6B1DE06DD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-18157"/>
            <a:ext cx="8229600" cy="854869"/>
          </a:xfrm>
        </p:spPr>
        <p:txBody>
          <a:bodyPr/>
          <a:lstStyle/>
          <a:p>
            <a:r>
              <a:rPr lang="en-UY" sz="4800" dirty="0"/>
              <a:t>Modelo atómico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E1C8485-878D-4D45-A3D6-1CDDB229C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4" y="3385481"/>
            <a:ext cx="5094566" cy="3467346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391BAF-C476-0F4F-97C9-05ED777E6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779" y="904285"/>
            <a:ext cx="6573222" cy="2481196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08FDEAE0-8E0E-2842-B21F-3E553923D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388463"/>
            <a:ext cx="3496749" cy="34695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598B19-19DA-8E46-B62D-C61BBCE31693}"/>
              </a:ext>
            </a:extLst>
          </p:cNvPr>
          <p:cNvSpPr txBox="1"/>
          <p:nvPr/>
        </p:nvSpPr>
        <p:spPr>
          <a:xfrm>
            <a:off x="197514" y="1412776"/>
            <a:ext cx="2373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Y" dirty="0"/>
              <a:t>Niveles atómicos cuantizados: Corresponden a valores fijos de de energía</a:t>
            </a:r>
          </a:p>
        </p:txBody>
      </p:sp>
    </p:spTree>
    <p:extLst>
      <p:ext uri="{BB962C8B-B14F-4D97-AF65-F5344CB8AC3E}">
        <p14:creationId xmlns:p14="http://schemas.microsoft.com/office/powerpoint/2010/main" val="25270285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66672" y="875386"/>
            <a:ext cx="5915760" cy="59644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2172" y="1223367"/>
            <a:ext cx="2522190" cy="4064295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196446" indent="-187517">
              <a:spcBef>
                <a:spcPts val="70"/>
              </a:spcBef>
              <a:buChar char="•"/>
              <a:tabLst>
                <a:tab pos="196446" algn="l"/>
              </a:tabLst>
            </a:pPr>
            <a:r>
              <a:rPr sz="1828" spc="-4" dirty="0">
                <a:solidFill>
                  <a:srgbClr val="444444"/>
                </a:solidFill>
                <a:latin typeface="HelveticaNeue-Light"/>
                <a:cs typeface="HelveticaNeue-Light"/>
              </a:rPr>
              <a:t>Absorción:</a:t>
            </a:r>
            <a:endParaRPr sz="1828" dirty="0">
              <a:latin typeface="HelveticaNeue-Light"/>
              <a:cs typeface="HelveticaNeue-Light"/>
            </a:endParaRPr>
          </a:p>
          <a:p>
            <a:pPr>
              <a:spcBef>
                <a:spcPts val="18"/>
              </a:spcBef>
              <a:buClr>
                <a:srgbClr val="444444"/>
              </a:buClr>
              <a:buFont typeface="HelveticaNeue-Light"/>
              <a:buChar char="•"/>
            </a:pPr>
            <a:endParaRPr sz="2918" dirty="0">
              <a:latin typeface="Times New Roman"/>
              <a:cs typeface="Times New Roman"/>
            </a:endParaRPr>
          </a:p>
          <a:p>
            <a:pPr marL="508974" marR="3572" lvl="1" indent="-187517">
              <a:lnSpc>
                <a:spcPct val="102600"/>
              </a:lnSpc>
              <a:buChar char="•"/>
              <a:tabLst>
                <a:tab pos="508974" algn="l"/>
              </a:tabLst>
            </a:pP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cuantizada: por  líneas espectrales y  bandas</a:t>
            </a:r>
            <a:r>
              <a:rPr sz="1828" spc="-67" dirty="0">
                <a:solidFill>
                  <a:srgbClr val="444444"/>
                </a:solidFill>
                <a:latin typeface="HelveticaNeue-Light"/>
                <a:cs typeface="HelveticaNeue-Light"/>
              </a:rPr>
              <a:t> </a:t>
            </a:r>
            <a:r>
              <a:rPr sz="1828" spc="-4" dirty="0">
                <a:solidFill>
                  <a:srgbClr val="444444"/>
                </a:solidFill>
                <a:latin typeface="HelveticaNeue-Light"/>
                <a:cs typeface="HelveticaNeue-Light"/>
              </a:rPr>
              <a:t>moleculares 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de </a:t>
            </a:r>
            <a:r>
              <a:rPr sz="1828" spc="-7" dirty="0">
                <a:solidFill>
                  <a:srgbClr val="444444"/>
                </a:solidFill>
                <a:latin typeface="HelveticaNeue-Light"/>
                <a:cs typeface="HelveticaNeue-Light"/>
              </a:rPr>
              <a:t>absorción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de  elementos en la  atmósfera</a:t>
            </a:r>
            <a:endParaRPr sz="1828" dirty="0">
              <a:latin typeface="HelveticaNeue-Light"/>
              <a:cs typeface="HelveticaNeue-Light"/>
            </a:endParaRPr>
          </a:p>
          <a:p>
            <a:pPr lvl="1">
              <a:spcBef>
                <a:spcPts val="18"/>
              </a:spcBef>
              <a:buClr>
                <a:srgbClr val="444444"/>
              </a:buClr>
              <a:buFont typeface="HelveticaNeue-Light"/>
              <a:buChar char="•"/>
            </a:pPr>
            <a:endParaRPr sz="2918" dirty="0">
              <a:latin typeface="Times New Roman"/>
              <a:cs typeface="Times New Roman"/>
            </a:endParaRPr>
          </a:p>
          <a:p>
            <a:pPr marL="508974" marR="666130" lvl="1" indent="-187517">
              <a:lnSpc>
                <a:spcPct val="102600"/>
              </a:lnSpc>
              <a:buChar char="•"/>
              <a:tabLst>
                <a:tab pos="508974" algn="l"/>
              </a:tabLst>
            </a:pP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continua: por  dispersión</a:t>
            </a:r>
            <a:r>
              <a:rPr sz="1828" spc="-70" dirty="0">
                <a:solidFill>
                  <a:srgbClr val="444444"/>
                </a:solidFill>
                <a:latin typeface="HelveticaNeue-Light"/>
                <a:cs typeface="HelveticaNeue-Light"/>
              </a:rPr>
              <a:t>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de  moléculas y  </a:t>
            </a:r>
            <a:r>
              <a:rPr sz="1828" spc="-7" dirty="0">
                <a:solidFill>
                  <a:srgbClr val="444444"/>
                </a:solidFill>
                <a:latin typeface="HelveticaNeue-Light"/>
                <a:cs typeface="HelveticaNeue-Light"/>
              </a:rPr>
              <a:t>aerosoles</a:t>
            </a:r>
            <a:endParaRPr sz="1828" dirty="0">
              <a:latin typeface="HelveticaNeue-Light"/>
              <a:cs typeface="HelveticaNeue-Ligh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28625" y="171704"/>
            <a:ext cx="8391847" cy="624570"/>
          </a:xfrm>
          <a:prstGeom prst="rect">
            <a:avLst/>
          </a:prstGeom>
        </p:spPr>
        <p:txBody>
          <a:bodyPr vert="horz" wrap="square" lIns="0" tIns="893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8929">
              <a:spcBef>
                <a:spcPts val="70"/>
              </a:spcBef>
              <a:tabLst>
                <a:tab pos="1321547" algn="l"/>
                <a:tab pos="1835878" algn="l"/>
                <a:tab pos="2204215" algn="l"/>
                <a:tab pos="4024021" algn="l"/>
              </a:tabLst>
            </a:pPr>
            <a:r>
              <a:rPr sz="4000" dirty="0">
                <a:solidFill>
                  <a:schemeClr val="bg1"/>
                </a:solidFill>
              </a:rPr>
              <a:t>Efectos	de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sz="4000" dirty="0">
                <a:solidFill>
                  <a:schemeClr val="bg1"/>
                </a:solidFill>
              </a:rPr>
              <a:t>la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sz="4000" dirty="0" err="1">
                <a:solidFill>
                  <a:schemeClr val="bg1"/>
                </a:solidFill>
              </a:rPr>
              <a:t>atmósfera</a:t>
            </a:r>
            <a:r>
              <a:rPr sz="4000" dirty="0">
                <a:solidFill>
                  <a:schemeClr val="bg1"/>
                </a:solidFill>
              </a:rPr>
              <a:t>:	</a:t>
            </a:r>
            <a:r>
              <a:rPr sz="4000" dirty="0" err="1">
                <a:solidFill>
                  <a:schemeClr val="bg1"/>
                </a:solidFill>
              </a:rPr>
              <a:t>Abso</a:t>
            </a:r>
            <a:r>
              <a:rPr sz="4000" spc="-56" dirty="0" err="1">
                <a:solidFill>
                  <a:schemeClr val="bg1"/>
                </a:solidFill>
              </a:rPr>
              <a:t>r</a:t>
            </a:r>
            <a:r>
              <a:rPr sz="4000" dirty="0" err="1">
                <a:solidFill>
                  <a:schemeClr val="bg1"/>
                </a:solidFill>
              </a:rPr>
              <a:t>ción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15383" y="2607205"/>
            <a:ext cx="1333988" cy="19815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23126" y="4519974"/>
            <a:ext cx="6958351" cy="21349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44425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3" descr="sky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8625" y="250031"/>
            <a:ext cx="3498205" cy="463437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  <a:tabLst>
                <a:tab pos="1571569" algn="l"/>
              </a:tabLst>
            </a:pPr>
            <a:r>
              <a:rPr dirty="0"/>
              <a:t>Extinción	Atmosférica</a:t>
            </a:r>
          </a:p>
        </p:txBody>
      </p:sp>
      <p:sp>
        <p:nvSpPr>
          <p:cNvPr id="4" name="object 4"/>
          <p:cNvSpPr/>
          <p:nvPr/>
        </p:nvSpPr>
        <p:spPr>
          <a:xfrm>
            <a:off x="5752565" y="300345"/>
            <a:ext cx="3053953" cy="29825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eaLnBrk="1" fontAlgn="auto" hangingPunct="1">
              <a:spcBef>
                <a:spcPts val="0"/>
              </a:spcBef>
              <a:spcAft>
                <a:spcPts val="0"/>
              </a:spcAft>
            </a:pPr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59836" y="98227"/>
            <a:ext cx="1407319" cy="192914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 defTabSz="642915" eaLnBrk="1" fontAlgn="auto" hangingPunct="1">
              <a:spcBef>
                <a:spcPts val="70"/>
              </a:spcBef>
              <a:spcAft>
                <a:spcPts val="0"/>
              </a:spcAft>
            </a:pPr>
            <a:r>
              <a:rPr sz="1195" dirty="0">
                <a:solidFill>
                  <a:prstClr val="black"/>
                </a:solidFill>
                <a:latin typeface="HelveticaNeue-Light"/>
                <a:cs typeface="HelveticaNeue-Light"/>
              </a:rPr>
              <a:t>Stritzinger et al.</a:t>
            </a:r>
            <a:r>
              <a:rPr sz="1195" spc="-67" dirty="0">
                <a:solidFill>
                  <a:prstClr val="black"/>
                </a:solidFill>
                <a:latin typeface="HelveticaNeue-Light"/>
                <a:cs typeface="HelveticaNeue-Light"/>
              </a:rPr>
              <a:t> </a:t>
            </a:r>
            <a:r>
              <a:rPr sz="1195" dirty="0">
                <a:solidFill>
                  <a:prstClr val="black"/>
                </a:solidFill>
                <a:latin typeface="HelveticaNeue-Light"/>
                <a:cs typeface="HelveticaNeue-Light"/>
              </a:rPr>
              <a:t>2005</a:t>
            </a:r>
            <a:endParaRPr sz="1195">
              <a:solidFill>
                <a:prstClr val="black"/>
              </a:solidFill>
              <a:latin typeface="HelveticaNeue-Light"/>
              <a:cs typeface="HelveticaNeue-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5047" y="791567"/>
            <a:ext cx="4762202" cy="3014228"/>
          </a:xfrm>
          <a:prstGeom prst="rect">
            <a:avLst/>
          </a:prstGeom>
        </p:spPr>
        <p:txBody>
          <a:bodyPr vert="horz" wrap="square" lIns="0" tIns="1339" rIns="0" bIns="0" rtlCol="0">
            <a:spAutoFit/>
          </a:bodyPr>
          <a:lstStyle/>
          <a:p>
            <a:pPr marL="250022" marR="287526" indent="-187517" defTabSz="642915" eaLnBrk="1" fontAlgn="auto" hangingPunct="1">
              <a:lnSpc>
                <a:spcPct val="102600"/>
              </a:lnSpc>
              <a:spcBef>
                <a:spcPts val="11"/>
              </a:spcBef>
              <a:spcAft>
                <a:spcPts val="0"/>
              </a:spcAft>
              <a:buFontTx/>
              <a:buChar char="•"/>
              <a:tabLst>
                <a:tab pos="250022" algn="l"/>
              </a:tabLst>
            </a:pP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El efecto total de la dispersión de</a:t>
            </a:r>
            <a:r>
              <a:rPr sz="1828" spc="-70" dirty="0">
                <a:solidFill>
                  <a:srgbClr val="444444"/>
                </a:solidFill>
                <a:latin typeface="HelveticaNeue-Light"/>
                <a:cs typeface="HelveticaNeue-Light"/>
              </a:rPr>
              <a:t>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Rayleigh  causa lo que llamamos</a:t>
            </a:r>
            <a:r>
              <a:rPr sz="1828" spc="-18" dirty="0">
                <a:solidFill>
                  <a:srgbClr val="444444"/>
                </a:solidFill>
                <a:latin typeface="HelveticaNeue-Light"/>
                <a:cs typeface="HelveticaNeue-Light"/>
              </a:rPr>
              <a:t> </a:t>
            </a:r>
            <a:r>
              <a:rPr sz="1828" b="1" dirty="0">
                <a:solidFill>
                  <a:srgbClr val="444444"/>
                </a:solidFill>
                <a:latin typeface="Helvetica Neue"/>
                <a:cs typeface="Helvetica Neue"/>
              </a:rPr>
              <a:t>extinción</a:t>
            </a:r>
            <a:endParaRPr sz="1828" dirty="0">
              <a:solidFill>
                <a:prstClr val="black"/>
              </a:solidFill>
              <a:latin typeface="Helvetica Neue"/>
              <a:cs typeface="Helvetica Neue"/>
            </a:endParaRPr>
          </a:p>
          <a:p>
            <a:pPr marL="250022" marR="3572" indent="-187517" defTabSz="642915" eaLnBrk="1" fontAlgn="auto" hangingPunct="1">
              <a:lnSpc>
                <a:spcPct val="102600"/>
              </a:lnSpc>
              <a:spcBef>
                <a:spcPts val="1406"/>
              </a:spcBef>
              <a:spcAft>
                <a:spcPts val="0"/>
              </a:spcAft>
              <a:buFontTx/>
              <a:buChar char="•"/>
              <a:tabLst>
                <a:tab pos="250022" algn="l"/>
              </a:tabLst>
            </a:pP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La </a:t>
            </a:r>
            <a:r>
              <a:rPr sz="1828" b="1" dirty="0">
                <a:solidFill>
                  <a:srgbClr val="444444"/>
                </a:solidFill>
                <a:latin typeface="Helvetica Neue"/>
                <a:cs typeface="Helvetica Neue"/>
              </a:rPr>
              <a:t>extinción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A (en un </a:t>
            </a:r>
            <a:r>
              <a:rPr sz="1828" spc="-7" dirty="0">
                <a:solidFill>
                  <a:srgbClr val="444444"/>
                </a:solidFill>
                <a:latin typeface="HelveticaNeue-Light"/>
                <a:cs typeface="HelveticaNeue-Light"/>
              </a:rPr>
              <a:t>filtro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dado) se define  como </a:t>
            </a:r>
            <a:r>
              <a:rPr sz="1828" spc="-4" dirty="0">
                <a:solidFill>
                  <a:srgbClr val="444444"/>
                </a:solidFill>
                <a:latin typeface="HelveticaNeue-Light"/>
                <a:cs typeface="HelveticaNeue-Light"/>
              </a:rPr>
              <a:t>diferencia </a:t>
            </a:r>
            <a:r>
              <a:rPr sz="1828" spc="-7" dirty="0">
                <a:solidFill>
                  <a:srgbClr val="444444"/>
                </a:solidFill>
                <a:latin typeface="HelveticaNeue-Light"/>
                <a:cs typeface="HelveticaNeue-Light"/>
              </a:rPr>
              <a:t>entre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la magnitud</a:t>
            </a:r>
            <a:r>
              <a:rPr sz="1828" spc="-60" dirty="0">
                <a:solidFill>
                  <a:srgbClr val="444444"/>
                </a:solidFill>
                <a:latin typeface="HelveticaNeue-Light"/>
                <a:cs typeface="HelveticaNeue-Light"/>
              </a:rPr>
              <a:t>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observada  </a:t>
            </a:r>
            <a:r>
              <a:rPr sz="1828" i="1" dirty="0">
                <a:solidFill>
                  <a:srgbClr val="444444"/>
                </a:solidFill>
                <a:latin typeface="HelveticaNeue-LightItalic"/>
                <a:cs typeface="HelveticaNeue-LightItalic"/>
              </a:rPr>
              <a:t>m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de una </a:t>
            </a:r>
            <a:r>
              <a:rPr sz="1828" spc="-7" dirty="0">
                <a:solidFill>
                  <a:srgbClr val="444444"/>
                </a:solidFill>
                <a:latin typeface="HelveticaNeue-Light"/>
                <a:cs typeface="HelveticaNeue-Light"/>
              </a:rPr>
              <a:t>estrella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y la magnitud </a:t>
            </a:r>
            <a:r>
              <a:rPr sz="1828" i="1" spc="4" dirty="0">
                <a:solidFill>
                  <a:srgbClr val="444444"/>
                </a:solidFill>
                <a:latin typeface="HelveticaNeue-LightItalic"/>
                <a:cs typeface="HelveticaNeue-LightItalic"/>
              </a:rPr>
              <a:t>m</a:t>
            </a:r>
            <a:r>
              <a:rPr sz="1793" i="1" spc="5" baseline="-6535" dirty="0">
                <a:solidFill>
                  <a:srgbClr val="444444"/>
                </a:solidFill>
                <a:latin typeface="HelveticaNeue-LightItalic"/>
                <a:cs typeface="HelveticaNeue-LightItalic"/>
              </a:rPr>
              <a:t>o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que  tendría en ausencia de la</a:t>
            </a:r>
            <a:r>
              <a:rPr sz="1828" spc="-21" dirty="0">
                <a:solidFill>
                  <a:srgbClr val="444444"/>
                </a:solidFill>
                <a:latin typeface="HelveticaNeue-Light"/>
                <a:cs typeface="HelveticaNeue-Light"/>
              </a:rPr>
              <a:t>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atmósfera</a:t>
            </a:r>
            <a:endParaRPr sz="1828" dirty="0">
              <a:solidFill>
                <a:prstClr val="black"/>
              </a:solidFill>
              <a:latin typeface="HelveticaNeue-Light"/>
              <a:cs typeface="HelveticaNeue-Light"/>
            </a:endParaRPr>
          </a:p>
          <a:p>
            <a:pPr marL="1349228" defTabSz="642915" eaLnBrk="1" fontAlgn="auto" hangingPunct="1">
              <a:spcBef>
                <a:spcPts val="1543"/>
              </a:spcBef>
              <a:spcAft>
                <a:spcPts val="0"/>
              </a:spcAft>
            </a:pPr>
            <a:r>
              <a:rPr sz="2953" i="1" dirty="0">
                <a:solidFill>
                  <a:prstClr val="black"/>
                </a:solidFill>
                <a:latin typeface="STIXGeneral"/>
                <a:cs typeface="STIXGeneral"/>
              </a:rPr>
              <a:t>A </a:t>
            </a:r>
            <a:r>
              <a:rPr sz="2953" dirty="0">
                <a:solidFill>
                  <a:prstClr val="black"/>
                </a:solidFill>
                <a:latin typeface="STIXGeneral"/>
                <a:cs typeface="STIXGeneral"/>
              </a:rPr>
              <a:t>= </a:t>
            </a:r>
            <a:r>
              <a:rPr sz="2953" i="1" dirty="0">
                <a:solidFill>
                  <a:prstClr val="black"/>
                </a:solidFill>
                <a:latin typeface="STIXGeneral"/>
                <a:cs typeface="STIXGeneral"/>
              </a:rPr>
              <a:t>m </a:t>
            </a:r>
            <a:r>
              <a:rPr sz="2953" dirty="0">
                <a:solidFill>
                  <a:prstClr val="black"/>
                </a:solidFill>
                <a:latin typeface="STIXGeneral"/>
                <a:cs typeface="STIXGeneral"/>
              </a:rPr>
              <a:t>−</a:t>
            </a:r>
            <a:r>
              <a:rPr sz="2953" spc="-21" dirty="0">
                <a:solidFill>
                  <a:prstClr val="black"/>
                </a:solidFill>
                <a:latin typeface="STIXGeneral"/>
                <a:cs typeface="STIXGeneral"/>
              </a:rPr>
              <a:t> </a:t>
            </a:r>
            <a:r>
              <a:rPr sz="2953" i="1" spc="-49" dirty="0">
                <a:solidFill>
                  <a:prstClr val="black"/>
                </a:solidFill>
                <a:latin typeface="STIXGeneral"/>
                <a:cs typeface="STIXGeneral"/>
              </a:rPr>
              <a:t>m</a:t>
            </a:r>
            <a:r>
              <a:rPr sz="3111" i="1" spc="-73" baseline="-19774" dirty="0">
                <a:solidFill>
                  <a:prstClr val="black"/>
                </a:solidFill>
                <a:latin typeface="STIXGeneral"/>
                <a:cs typeface="STIXGeneral"/>
              </a:rPr>
              <a:t>o</a:t>
            </a:r>
            <a:endParaRPr sz="3111" baseline="-19774" dirty="0">
              <a:solidFill>
                <a:prstClr val="black"/>
              </a:solidFill>
              <a:latin typeface="STIXGeneral"/>
              <a:cs typeface="STIXGeneral"/>
            </a:endParaRPr>
          </a:p>
          <a:p>
            <a:pPr marL="196446" indent="-187517" defTabSz="642915" eaLnBrk="1" fontAlgn="auto" hangingPunct="1">
              <a:spcBef>
                <a:spcPts val="1297"/>
              </a:spcBef>
              <a:spcAft>
                <a:spcPts val="0"/>
              </a:spcAft>
              <a:buFontTx/>
              <a:buChar char="•"/>
              <a:tabLst>
                <a:tab pos="196446" algn="l"/>
              </a:tabLst>
            </a:pP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La extinción depende de la </a:t>
            </a:r>
            <a:r>
              <a:rPr sz="1828" b="1" dirty="0">
                <a:solidFill>
                  <a:srgbClr val="444444"/>
                </a:solidFill>
                <a:latin typeface="Helvetica Neue"/>
                <a:cs typeface="Helvetica Neue"/>
              </a:rPr>
              <a:t>masa de </a:t>
            </a:r>
            <a:r>
              <a:rPr sz="1828" b="1" spc="-11" dirty="0">
                <a:solidFill>
                  <a:srgbClr val="444444"/>
                </a:solidFill>
                <a:latin typeface="Helvetica Neue"/>
                <a:cs typeface="Helvetica Neue"/>
              </a:rPr>
              <a:t>aire</a:t>
            </a:r>
            <a:r>
              <a:rPr sz="1828" b="1" spc="-53" dirty="0">
                <a:solidFill>
                  <a:srgbClr val="444444"/>
                </a:solidFill>
                <a:latin typeface="Helvetica Neue"/>
                <a:cs typeface="Helvetica Neue"/>
              </a:rPr>
              <a:t> </a:t>
            </a:r>
            <a:r>
              <a:rPr sz="1828" b="1" dirty="0">
                <a:solidFill>
                  <a:srgbClr val="444444"/>
                </a:solidFill>
                <a:latin typeface="Helvetica Neue"/>
                <a:cs typeface="Helvetica Neue"/>
              </a:rPr>
              <a:t>X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:</a:t>
            </a:r>
            <a:endParaRPr sz="1828" dirty="0">
              <a:solidFill>
                <a:prstClr val="black"/>
              </a:solidFill>
              <a:latin typeface="HelveticaNeue-Light"/>
              <a:cs typeface="HelveticaNeue-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5047" y="3715133"/>
            <a:ext cx="3917454" cy="1882110"/>
          </a:xfrm>
          <a:prstGeom prst="rect">
            <a:avLst/>
          </a:prstGeom>
        </p:spPr>
        <p:txBody>
          <a:bodyPr vert="horz" wrap="square" lIns="0" tIns="269677" rIns="0" bIns="0" rtlCol="0">
            <a:spAutoFit/>
          </a:bodyPr>
          <a:lstStyle/>
          <a:p>
            <a:pPr marL="1041611" defTabSz="642915" eaLnBrk="1" fontAlgn="auto" hangingPunct="1">
              <a:spcBef>
                <a:spcPts val="2123"/>
              </a:spcBef>
              <a:spcAft>
                <a:spcPts val="0"/>
              </a:spcAft>
            </a:pPr>
            <a:r>
              <a:rPr sz="2953" i="1" spc="46" dirty="0">
                <a:solidFill>
                  <a:prstClr val="black"/>
                </a:solidFill>
                <a:latin typeface="STIXGeneral"/>
                <a:cs typeface="STIXGeneral"/>
              </a:rPr>
              <a:t>m</a:t>
            </a:r>
            <a:r>
              <a:rPr sz="2953" spc="46" dirty="0">
                <a:solidFill>
                  <a:prstClr val="black"/>
                </a:solidFill>
                <a:latin typeface="STIXGeneral"/>
                <a:cs typeface="STIXGeneral"/>
              </a:rPr>
              <a:t>(</a:t>
            </a:r>
            <a:r>
              <a:rPr sz="2953" i="1" spc="46" dirty="0">
                <a:solidFill>
                  <a:prstClr val="black"/>
                </a:solidFill>
                <a:latin typeface="STIXGeneral"/>
                <a:cs typeface="STIXGeneral"/>
              </a:rPr>
              <a:t>X</a:t>
            </a:r>
            <a:r>
              <a:rPr sz="2953" spc="46" dirty="0">
                <a:solidFill>
                  <a:prstClr val="black"/>
                </a:solidFill>
                <a:latin typeface="STIXGeneral"/>
                <a:cs typeface="STIXGeneral"/>
              </a:rPr>
              <a:t>) </a:t>
            </a:r>
            <a:r>
              <a:rPr sz="2953" dirty="0">
                <a:solidFill>
                  <a:prstClr val="black"/>
                </a:solidFill>
                <a:latin typeface="STIXGeneral"/>
                <a:cs typeface="STIXGeneral"/>
              </a:rPr>
              <a:t>= </a:t>
            </a:r>
            <a:r>
              <a:rPr sz="2953" i="1" spc="-49" dirty="0">
                <a:solidFill>
                  <a:prstClr val="black"/>
                </a:solidFill>
                <a:latin typeface="STIXGeneral"/>
                <a:cs typeface="STIXGeneral"/>
              </a:rPr>
              <a:t>m</a:t>
            </a:r>
            <a:r>
              <a:rPr sz="3111" i="1" spc="-73" baseline="-19774" dirty="0">
                <a:solidFill>
                  <a:prstClr val="black"/>
                </a:solidFill>
                <a:latin typeface="STIXGeneral"/>
                <a:cs typeface="STIXGeneral"/>
              </a:rPr>
              <a:t>o </a:t>
            </a:r>
            <a:r>
              <a:rPr sz="2953" dirty="0">
                <a:solidFill>
                  <a:prstClr val="black"/>
                </a:solidFill>
                <a:latin typeface="STIXGeneral"/>
                <a:cs typeface="STIXGeneral"/>
              </a:rPr>
              <a:t>+ </a:t>
            </a:r>
            <a:r>
              <a:rPr sz="2953" i="1" dirty="0">
                <a:solidFill>
                  <a:prstClr val="black"/>
                </a:solidFill>
                <a:latin typeface="STIXGeneral"/>
                <a:cs typeface="STIXGeneral"/>
              </a:rPr>
              <a:t>k </a:t>
            </a:r>
            <a:r>
              <a:rPr sz="2953" dirty="0">
                <a:solidFill>
                  <a:prstClr val="black"/>
                </a:solidFill>
                <a:latin typeface="STIXGeneral"/>
                <a:cs typeface="STIXGeneral"/>
              </a:rPr>
              <a:t>⋅</a:t>
            </a:r>
            <a:r>
              <a:rPr sz="2953" spc="-475" dirty="0">
                <a:solidFill>
                  <a:prstClr val="black"/>
                </a:solidFill>
                <a:latin typeface="STIXGeneral"/>
                <a:cs typeface="STIXGeneral"/>
              </a:rPr>
              <a:t> </a:t>
            </a:r>
            <a:r>
              <a:rPr sz="2953" i="1" dirty="0">
                <a:solidFill>
                  <a:prstClr val="black"/>
                </a:solidFill>
                <a:latin typeface="STIXGeneral"/>
                <a:cs typeface="STIXGeneral"/>
              </a:rPr>
              <a:t>X</a:t>
            </a:r>
            <a:endParaRPr sz="2953" dirty="0">
              <a:solidFill>
                <a:prstClr val="black"/>
              </a:solidFill>
              <a:latin typeface="STIXGeneral"/>
              <a:cs typeface="STIXGeneral"/>
            </a:endParaRPr>
          </a:p>
          <a:p>
            <a:pPr marL="196446" marR="3572" indent="-187517" defTabSz="642915" eaLnBrk="1" fontAlgn="auto" hangingPunct="1">
              <a:lnSpc>
                <a:spcPct val="102600"/>
              </a:lnSpc>
              <a:spcBef>
                <a:spcPts val="1216"/>
              </a:spcBef>
              <a:spcAft>
                <a:spcPts val="0"/>
              </a:spcAft>
              <a:buFontTx/>
              <a:buChar char="•"/>
              <a:tabLst>
                <a:tab pos="196446" algn="l"/>
              </a:tabLst>
            </a:pPr>
            <a:endParaRPr lang="en-US" sz="1828" dirty="0">
              <a:solidFill>
                <a:srgbClr val="444444"/>
              </a:solidFill>
              <a:latin typeface="HelveticaNeue-Light"/>
              <a:cs typeface="HelveticaNeue-Light"/>
            </a:endParaRPr>
          </a:p>
          <a:p>
            <a:pPr marL="196446" marR="3572" indent="-187517" defTabSz="642915" eaLnBrk="1" fontAlgn="auto" hangingPunct="1">
              <a:lnSpc>
                <a:spcPct val="102600"/>
              </a:lnSpc>
              <a:spcBef>
                <a:spcPts val="1216"/>
              </a:spcBef>
              <a:spcAft>
                <a:spcPts val="0"/>
              </a:spcAft>
              <a:buFontTx/>
              <a:buChar char="•"/>
              <a:tabLst>
                <a:tab pos="196446" algn="l"/>
              </a:tabLst>
            </a:pPr>
            <a:r>
              <a:rPr sz="1828" dirty="0" err="1">
                <a:solidFill>
                  <a:srgbClr val="444444"/>
                </a:solidFill>
                <a:latin typeface="HelveticaNeue-Light"/>
                <a:cs typeface="HelveticaNeue-Light"/>
              </a:rPr>
              <a:t>En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 la </a:t>
            </a:r>
            <a:r>
              <a:rPr sz="1828" spc="-4" dirty="0">
                <a:solidFill>
                  <a:srgbClr val="444444"/>
                </a:solidFill>
                <a:latin typeface="HelveticaNeue-Light"/>
                <a:cs typeface="HelveticaNeue-Light"/>
              </a:rPr>
              <a:t>aproximación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de una</a:t>
            </a:r>
            <a:r>
              <a:rPr sz="1828" spc="-60" dirty="0">
                <a:solidFill>
                  <a:srgbClr val="444444"/>
                </a:solidFill>
                <a:latin typeface="HelveticaNeue-Light"/>
                <a:cs typeface="HelveticaNeue-Light"/>
              </a:rPr>
              <a:t>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atmósfera  (localmente) plano paralela,</a:t>
            </a:r>
            <a:r>
              <a:rPr sz="1828" spc="-70" dirty="0">
                <a:solidFill>
                  <a:srgbClr val="444444"/>
                </a:solidFill>
                <a:latin typeface="HelveticaNeue-Light"/>
                <a:cs typeface="HelveticaNeue-Light"/>
              </a:rPr>
              <a:t>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tenemos:</a:t>
            </a:r>
            <a:endParaRPr sz="1828" dirty="0">
              <a:solidFill>
                <a:prstClr val="black"/>
              </a:solidFill>
              <a:latin typeface="HelveticaNeue-Light"/>
              <a:cs typeface="HelveticaNeue-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91158" y="6115966"/>
            <a:ext cx="726429" cy="463437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 defTabSz="642915" eaLnBrk="1" fontAlgn="auto" hangingPunct="1">
              <a:spcBef>
                <a:spcPts val="70"/>
              </a:spcBef>
              <a:spcAft>
                <a:spcPts val="0"/>
              </a:spcAft>
            </a:pPr>
            <a:r>
              <a:rPr sz="2953" dirty="0">
                <a:solidFill>
                  <a:prstClr val="black"/>
                </a:solidFill>
                <a:latin typeface="STIXGeneral"/>
                <a:cs typeface="STIXGeneral"/>
              </a:rPr>
              <a:t>cos</a:t>
            </a:r>
            <a:r>
              <a:rPr sz="2953" spc="-309" dirty="0">
                <a:solidFill>
                  <a:prstClr val="black"/>
                </a:solidFill>
                <a:latin typeface="STIXGeneral"/>
                <a:cs typeface="STIXGeneral"/>
              </a:rPr>
              <a:t> </a:t>
            </a:r>
            <a:r>
              <a:rPr sz="2953" i="1" dirty="0">
                <a:solidFill>
                  <a:prstClr val="black"/>
                </a:solidFill>
                <a:latin typeface="STIXGeneral"/>
                <a:cs typeface="STIXGeneral"/>
              </a:rPr>
              <a:t>z</a:t>
            </a:r>
            <a:endParaRPr sz="2953">
              <a:solidFill>
                <a:prstClr val="black"/>
              </a:solidFill>
              <a:latin typeface="STIXGeneral"/>
              <a:cs typeface="STIXGener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9233" y="5834682"/>
            <a:ext cx="2667298" cy="463501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 defTabSz="642915" eaLnBrk="1" fontAlgn="auto" hangingPunct="1">
              <a:spcBef>
                <a:spcPts val="70"/>
              </a:spcBef>
              <a:spcAft>
                <a:spcPts val="0"/>
              </a:spcAft>
              <a:tabLst>
                <a:tab pos="1000982" algn="l"/>
                <a:tab pos="1486294" algn="l"/>
              </a:tabLst>
            </a:pPr>
            <a:r>
              <a:rPr sz="2953" i="1" dirty="0">
                <a:solidFill>
                  <a:prstClr val="black"/>
                </a:solidFill>
                <a:latin typeface="STIXGeneral"/>
                <a:cs typeface="STIXGeneral"/>
              </a:rPr>
              <a:t>X</a:t>
            </a:r>
            <a:r>
              <a:rPr sz="2953" i="1" spc="80" dirty="0">
                <a:solidFill>
                  <a:prstClr val="black"/>
                </a:solidFill>
                <a:latin typeface="STIXGeneral"/>
                <a:cs typeface="STIXGeneral"/>
              </a:rPr>
              <a:t> </a:t>
            </a:r>
            <a:r>
              <a:rPr sz="2953" dirty="0">
                <a:solidFill>
                  <a:prstClr val="black"/>
                </a:solidFill>
                <a:latin typeface="STIXGeneral"/>
                <a:cs typeface="STIXGeneral"/>
              </a:rPr>
              <a:t>≈</a:t>
            </a:r>
            <a:r>
              <a:rPr sz="4430" u="heavy" baseline="3902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STIXGeneral"/>
                <a:cs typeface="STIXGeneral"/>
              </a:rPr>
              <a:t> 	1	</a:t>
            </a:r>
            <a:r>
              <a:rPr sz="2953" dirty="0">
                <a:solidFill>
                  <a:prstClr val="black"/>
                </a:solidFill>
                <a:latin typeface="STIXGeneral"/>
                <a:cs typeface="STIXGeneral"/>
              </a:rPr>
              <a:t>= sec</a:t>
            </a:r>
            <a:r>
              <a:rPr sz="2953" spc="-232" dirty="0">
                <a:solidFill>
                  <a:prstClr val="black"/>
                </a:solidFill>
                <a:latin typeface="STIXGeneral"/>
                <a:cs typeface="STIXGeneral"/>
              </a:rPr>
              <a:t> </a:t>
            </a:r>
            <a:r>
              <a:rPr sz="2953" i="1" dirty="0">
                <a:solidFill>
                  <a:prstClr val="black"/>
                </a:solidFill>
                <a:latin typeface="STIXGeneral"/>
                <a:cs typeface="STIXGeneral"/>
              </a:rPr>
              <a:t>z</a:t>
            </a:r>
            <a:endParaRPr sz="2953" dirty="0">
              <a:solidFill>
                <a:prstClr val="black"/>
              </a:solidFill>
              <a:latin typeface="STIXGeneral"/>
              <a:cs typeface="STIXGener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326531" y="3887391"/>
            <a:ext cx="350662" cy="6465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eaLnBrk="1" fontAlgn="auto" hangingPunct="1">
              <a:spcBef>
                <a:spcPts val="0"/>
              </a:spcBef>
              <a:spcAft>
                <a:spcPts val="0"/>
              </a:spcAft>
            </a:pPr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30496" y="4501224"/>
            <a:ext cx="2493394" cy="268640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 defTabSz="642915" eaLnBrk="1" fontAlgn="auto" hangingPunct="1">
              <a:spcBef>
                <a:spcPts val="70"/>
              </a:spcBef>
              <a:spcAft>
                <a:spcPts val="0"/>
              </a:spcAft>
            </a:pPr>
            <a:r>
              <a:rPr sz="1687" b="1" dirty="0">
                <a:solidFill>
                  <a:srgbClr val="861001"/>
                </a:solidFill>
                <a:latin typeface="Helvetica Neue"/>
                <a:cs typeface="Helvetica Neue"/>
              </a:rPr>
              <a:t>coeficiente de</a:t>
            </a:r>
            <a:r>
              <a:rPr sz="1687" b="1" spc="-35" dirty="0">
                <a:solidFill>
                  <a:srgbClr val="861001"/>
                </a:solidFill>
                <a:latin typeface="Helvetica Neue"/>
                <a:cs typeface="Helvetica Neue"/>
              </a:rPr>
              <a:t> </a:t>
            </a:r>
            <a:r>
              <a:rPr sz="1687" b="1" dirty="0">
                <a:solidFill>
                  <a:srgbClr val="861001"/>
                </a:solidFill>
                <a:latin typeface="Helvetica Neue"/>
                <a:cs typeface="Helvetica Neue"/>
              </a:rPr>
              <a:t>extinción</a:t>
            </a:r>
            <a:endParaRPr sz="1687" dirty="0">
              <a:solidFill>
                <a:prstClr val="black"/>
              </a:solidFill>
              <a:latin typeface="Helvetica Neue"/>
              <a:cs typeface="Helvetica Neue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857706" y="6092677"/>
            <a:ext cx="350662" cy="6465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eaLnBrk="1" fontAlgn="auto" hangingPunct="1">
              <a:spcBef>
                <a:spcPts val="0"/>
              </a:spcBef>
              <a:spcAft>
                <a:spcPts val="0"/>
              </a:spcAft>
            </a:pPr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40283" y="6339906"/>
            <a:ext cx="1501973" cy="268640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 defTabSz="642915" eaLnBrk="1" fontAlgn="auto" hangingPunct="1">
              <a:spcBef>
                <a:spcPts val="70"/>
              </a:spcBef>
              <a:spcAft>
                <a:spcPts val="0"/>
              </a:spcAft>
            </a:pPr>
            <a:r>
              <a:rPr sz="1687" b="1" dirty="0" err="1">
                <a:solidFill>
                  <a:srgbClr val="861001"/>
                </a:solidFill>
                <a:latin typeface="Helvetica Neue"/>
                <a:cs typeface="Helvetica Neue"/>
              </a:rPr>
              <a:t>ángulo</a:t>
            </a:r>
            <a:r>
              <a:rPr sz="1687" b="1" spc="-63" dirty="0">
                <a:solidFill>
                  <a:srgbClr val="861001"/>
                </a:solidFill>
                <a:latin typeface="Helvetica Neue"/>
                <a:cs typeface="Helvetica Neue"/>
              </a:rPr>
              <a:t> </a:t>
            </a:r>
            <a:r>
              <a:rPr sz="1687" b="1" dirty="0" err="1">
                <a:solidFill>
                  <a:srgbClr val="861001"/>
                </a:solidFill>
                <a:latin typeface="Helvetica Neue"/>
                <a:cs typeface="Helvetica Neue"/>
              </a:rPr>
              <a:t>zenital</a:t>
            </a:r>
            <a:endParaRPr sz="1687" dirty="0">
              <a:solidFill>
                <a:prstClr val="black"/>
              </a:solidFill>
              <a:latin typeface="Helvetica Neue"/>
              <a:cs typeface="Helvetica Neue"/>
            </a:endParaRPr>
          </a:p>
        </p:txBody>
      </p:sp>
      <p:sp>
        <p:nvSpPr>
          <p:cNvPr id="17" name="object 17"/>
          <p:cNvSpPr/>
          <p:nvPr/>
        </p:nvSpPr>
        <p:spPr>
          <a:xfrm flipV="1">
            <a:off x="2320685" y="6396971"/>
            <a:ext cx="844577" cy="45719"/>
          </a:xfrm>
          <a:custGeom>
            <a:avLst/>
            <a:gdLst/>
            <a:ahLst/>
            <a:cxnLst/>
            <a:rect l="l" t="t" r="r" b="b"/>
            <a:pathLst>
              <a:path w="2973070">
                <a:moveTo>
                  <a:pt x="2973042" y="0"/>
                </a:moveTo>
                <a:lnTo>
                  <a:pt x="12700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861001"/>
            </a:solidFill>
          </a:ln>
        </p:spPr>
        <p:txBody>
          <a:bodyPr wrap="square" lIns="0" tIns="0" rIns="0" bIns="0" rtlCol="0"/>
          <a:lstStyle/>
          <a:p>
            <a:pPr defTabSz="642915" eaLnBrk="1" fontAlgn="auto" hangingPunct="1">
              <a:spcBef>
                <a:spcPts val="0"/>
              </a:spcBef>
              <a:spcAft>
                <a:spcPts val="0"/>
              </a:spcAft>
            </a:pPr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243890" y="6399827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121920" y="0"/>
                </a:moveTo>
                <a:lnTo>
                  <a:pt x="0" y="60960"/>
                </a:lnTo>
                <a:lnTo>
                  <a:pt x="121920" y="121920"/>
                </a:lnTo>
                <a:lnTo>
                  <a:pt x="121920" y="0"/>
                </a:lnTo>
                <a:close/>
              </a:path>
            </a:pathLst>
          </a:custGeom>
          <a:solidFill>
            <a:srgbClr val="861001"/>
          </a:solidFill>
        </p:spPr>
        <p:txBody>
          <a:bodyPr wrap="square" lIns="0" tIns="0" rIns="0" bIns="0" rtlCol="0"/>
          <a:lstStyle/>
          <a:p>
            <a:pPr defTabSz="642915" eaLnBrk="1" fontAlgn="auto" hangingPunct="1">
              <a:spcBef>
                <a:spcPts val="0"/>
              </a:spcBef>
              <a:spcAft>
                <a:spcPts val="0"/>
              </a:spcAft>
            </a:pPr>
            <a:endParaRPr sz="1266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 descr="A picture containing bird, flower&#10;&#10;Description automatically generated">
            <a:extLst>
              <a:ext uri="{FF2B5EF4-FFF2-40B4-BE49-F238E27FC236}">
                <a16:creationId xmlns:a16="http://schemas.microsoft.com/office/drawing/2014/main" id="{330CC9C7-05AE-A04B-97BD-BCAD3B8297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4" t="12671" r="6987" b="10402"/>
          <a:stretch/>
        </p:blipFill>
        <p:spPr>
          <a:xfrm>
            <a:off x="5292080" y="3731465"/>
            <a:ext cx="3514438" cy="248098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71D3E5B-A84A-8F4F-B739-5A26E5AD5298}"/>
              </a:ext>
            </a:extLst>
          </p:cNvPr>
          <p:cNvSpPr txBox="1"/>
          <p:nvPr/>
        </p:nvSpPr>
        <p:spPr>
          <a:xfrm>
            <a:off x="4839690" y="6423880"/>
            <a:ext cx="3450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Aproximación válida para z&lt;60º</a:t>
            </a:r>
          </a:p>
        </p:txBody>
      </p:sp>
    </p:spTree>
    <p:extLst>
      <p:ext uri="{BB962C8B-B14F-4D97-AF65-F5344CB8AC3E}">
        <p14:creationId xmlns:p14="http://schemas.microsoft.com/office/powerpoint/2010/main" val="41007892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56451" y="2959195"/>
            <a:ext cx="5590652" cy="38481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eaLnBrk="1" fontAlgn="auto" hangingPunct="1">
              <a:spcBef>
                <a:spcPts val="0"/>
              </a:spcBef>
              <a:spcAft>
                <a:spcPts val="0"/>
              </a:spcAft>
            </a:pPr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8625" y="250031"/>
            <a:ext cx="3498205" cy="463437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  <a:tabLst>
                <a:tab pos="1571569" algn="l"/>
              </a:tabLst>
            </a:pPr>
            <a:r>
              <a:rPr dirty="0"/>
              <a:t>Extinción	Atmosférica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8961" y="1214437"/>
            <a:ext cx="7874198" cy="5137502"/>
          </a:xfrm>
          <a:prstGeom prst="rect">
            <a:avLst/>
          </a:prstGeom>
        </p:spPr>
        <p:txBody>
          <a:bodyPr vert="horz" wrap="square" lIns="0" tIns="1339" rIns="0" bIns="0" rtlCol="0">
            <a:spAutoFit/>
          </a:bodyPr>
          <a:lstStyle/>
          <a:p>
            <a:pPr marL="196446" marR="3572" indent="-187517" defTabSz="642915" eaLnBrk="1" fontAlgn="auto" hangingPunct="1">
              <a:lnSpc>
                <a:spcPct val="102600"/>
              </a:lnSpc>
              <a:spcBef>
                <a:spcPts val="11"/>
              </a:spcBef>
              <a:spcAft>
                <a:spcPts val="0"/>
              </a:spcAft>
              <a:buFontTx/>
              <a:buChar char="•"/>
              <a:tabLst>
                <a:tab pos="196446" algn="l"/>
              </a:tabLst>
            </a:pP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El coeficiente de extinción </a:t>
            </a:r>
            <a:r>
              <a:rPr sz="1828" b="1" i="1" dirty="0">
                <a:solidFill>
                  <a:srgbClr val="444444"/>
                </a:solidFill>
                <a:latin typeface="HelveticaNeue-BoldItalic"/>
                <a:cs typeface="HelveticaNeue-BoldItalic"/>
              </a:rPr>
              <a:t>k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depende de la longitud de onda / </a:t>
            </a:r>
            <a:r>
              <a:rPr sz="1828" spc="-7" dirty="0">
                <a:solidFill>
                  <a:srgbClr val="444444"/>
                </a:solidFill>
                <a:latin typeface="HelveticaNeue-Light"/>
                <a:cs typeface="HelveticaNeue-Light"/>
              </a:rPr>
              <a:t>filtro,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del</a:t>
            </a:r>
            <a:r>
              <a:rPr sz="1828" spc="-49" dirty="0">
                <a:solidFill>
                  <a:srgbClr val="444444"/>
                </a:solidFill>
                <a:latin typeface="HelveticaNeue-Light"/>
                <a:cs typeface="HelveticaNeue-Light"/>
              </a:rPr>
              <a:t> </a:t>
            </a:r>
            <a:r>
              <a:rPr sz="1828" spc="-28" dirty="0">
                <a:solidFill>
                  <a:srgbClr val="444444"/>
                </a:solidFill>
                <a:latin typeface="HelveticaNeue-Light"/>
                <a:cs typeface="HelveticaNeue-Light"/>
              </a:rPr>
              <a:t>lugar, 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de las condiciones climáticas de la noche de</a:t>
            </a:r>
            <a:r>
              <a:rPr sz="1828" spc="-18" dirty="0">
                <a:solidFill>
                  <a:srgbClr val="444444"/>
                </a:solidFill>
                <a:latin typeface="HelveticaNeue-Light"/>
                <a:cs typeface="HelveticaNeue-Light"/>
              </a:rPr>
              <a:t>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observación…</a:t>
            </a:r>
            <a:endParaRPr sz="1828">
              <a:solidFill>
                <a:prstClr val="black"/>
              </a:solidFill>
              <a:latin typeface="HelveticaNeue-Light"/>
              <a:cs typeface="HelveticaNeue-Light"/>
            </a:endParaRPr>
          </a:p>
          <a:p>
            <a:pPr marL="736673" defTabSz="642915" eaLnBrk="1" fontAlgn="auto" hangingPunct="1">
              <a:spcBef>
                <a:spcPts val="1839"/>
              </a:spcBef>
              <a:spcAft>
                <a:spcPts val="0"/>
              </a:spcAft>
            </a:pPr>
            <a:r>
              <a:rPr sz="2953" i="1" spc="46" dirty="0">
                <a:solidFill>
                  <a:prstClr val="black"/>
                </a:solidFill>
                <a:latin typeface="STIXGeneral"/>
                <a:cs typeface="STIXGeneral"/>
              </a:rPr>
              <a:t>m</a:t>
            </a:r>
            <a:r>
              <a:rPr sz="2953" spc="46" dirty="0">
                <a:solidFill>
                  <a:prstClr val="black"/>
                </a:solidFill>
                <a:latin typeface="STIXGeneral"/>
                <a:cs typeface="STIXGeneral"/>
              </a:rPr>
              <a:t>(</a:t>
            </a:r>
            <a:r>
              <a:rPr sz="2953" i="1" spc="46" dirty="0">
                <a:solidFill>
                  <a:prstClr val="black"/>
                </a:solidFill>
                <a:latin typeface="STIXGeneral"/>
                <a:cs typeface="STIXGeneral"/>
              </a:rPr>
              <a:t>X</a:t>
            </a:r>
            <a:r>
              <a:rPr sz="2953" spc="46" dirty="0">
                <a:solidFill>
                  <a:prstClr val="black"/>
                </a:solidFill>
                <a:latin typeface="STIXGeneral"/>
                <a:cs typeface="STIXGeneral"/>
              </a:rPr>
              <a:t>) </a:t>
            </a:r>
            <a:r>
              <a:rPr sz="2953" dirty="0">
                <a:solidFill>
                  <a:prstClr val="black"/>
                </a:solidFill>
                <a:latin typeface="STIXGeneral"/>
                <a:cs typeface="STIXGeneral"/>
              </a:rPr>
              <a:t>= </a:t>
            </a:r>
            <a:r>
              <a:rPr sz="2953" i="1" spc="-49" dirty="0">
                <a:solidFill>
                  <a:prstClr val="black"/>
                </a:solidFill>
                <a:latin typeface="STIXGeneral"/>
                <a:cs typeface="STIXGeneral"/>
              </a:rPr>
              <a:t>m</a:t>
            </a:r>
            <a:r>
              <a:rPr sz="3111" i="1" spc="-73" baseline="-19774" dirty="0">
                <a:solidFill>
                  <a:prstClr val="black"/>
                </a:solidFill>
                <a:latin typeface="STIXGeneral"/>
                <a:cs typeface="STIXGeneral"/>
              </a:rPr>
              <a:t>o </a:t>
            </a:r>
            <a:r>
              <a:rPr sz="2953" dirty="0">
                <a:solidFill>
                  <a:prstClr val="black"/>
                </a:solidFill>
                <a:latin typeface="STIXGeneral"/>
                <a:cs typeface="STIXGeneral"/>
              </a:rPr>
              <a:t>+ </a:t>
            </a:r>
            <a:r>
              <a:rPr sz="2953" i="1" dirty="0">
                <a:solidFill>
                  <a:prstClr val="black"/>
                </a:solidFill>
                <a:latin typeface="STIXGeneral"/>
                <a:cs typeface="STIXGeneral"/>
              </a:rPr>
              <a:t>k </a:t>
            </a:r>
            <a:r>
              <a:rPr sz="2953" dirty="0">
                <a:solidFill>
                  <a:prstClr val="black"/>
                </a:solidFill>
                <a:latin typeface="STIXGeneral"/>
                <a:cs typeface="STIXGeneral"/>
              </a:rPr>
              <a:t>⋅</a:t>
            </a:r>
            <a:r>
              <a:rPr sz="2953" spc="-429" dirty="0">
                <a:solidFill>
                  <a:prstClr val="black"/>
                </a:solidFill>
                <a:latin typeface="STIXGeneral"/>
                <a:cs typeface="STIXGeneral"/>
              </a:rPr>
              <a:t> </a:t>
            </a:r>
            <a:r>
              <a:rPr sz="2953" i="1" dirty="0">
                <a:solidFill>
                  <a:prstClr val="black"/>
                </a:solidFill>
                <a:latin typeface="STIXGeneral"/>
                <a:cs typeface="STIXGeneral"/>
              </a:rPr>
              <a:t>X</a:t>
            </a:r>
            <a:endParaRPr sz="2953">
              <a:solidFill>
                <a:prstClr val="black"/>
              </a:solidFill>
              <a:latin typeface="STIXGeneral"/>
              <a:cs typeface="STIXGeneral"/>
            </a:endParaRPr>
          </a:p>
          <a:p>
            <a:pPr defTabSz="642915" eaLnBrk="1" fontAlgn="auto" hangingPunct="1">
              <a:spcBef>
                <a:spcPts val="28"/>
              </a:spcBef>
              <a:spcAft>
                <a:spcPts val="0"/>
              </a:spcAft>
            </a:pPr>
            <a:endParaRPr sz="3551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96446" marR="4991964" indent="-187517" defTabSz="642915" eaLnBrk="1" fontAlgn="auto" hangingPunct="1">
              <a:lnSpc>
                <a:spcPct val="1026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196446" algn="l"/>
              </a:tabLst>
            </a:pP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El efecto se puede</a:t>
            </a:r>
            <a:r>
              <a:rPr sz="1828" spc="-49" dirty="0">
                <a:solidFill>
                  <a:srgbClr val="444444"/>
                </a:solidFill>
                <a:latin typeface="HelveticaNeue-Light"/>
                <a:cs typeface="HelveticaNeue-Light"/>
              </a:rPr>
              <a:t> </a:t>
            </a:r>
            <a:r>
              <a:rPr sz="1828" spc="-7" dirty="0">
                <a:solidFill>
                  <a:srgbClr val="444444"/>
                </a:solidFill>
                <a:latin typeface="HelveticaNeue-Light"/>
                <a:cs typeface="HelveticaNeue-Light"/>
              </a:rPr>
              <a:t>corregir 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observando un conjunto  de </a:t>
            </a:r>
            <a:r>
              <a:rPr sz="1828" spc="-4" dirty="0">
                <a:solidFill>
                  <a:srgbClr val="444444"/>
                </a:solidFill>
                <a:latin typeface="HelveticaNeue-Light"/>
                <a:cs typeface="HelveticaNeue-Light"/>
              </a:rPr>
              <a:t>estrellas,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en la misma  noche, para varias masas  de</a:t>
            </a:r>
            <a:r>
              <a:rPr sz="1828" spc="-4" dirty="0">
                <a:solidFill>
                  <a:srgbClr val="444444"/>
                </a:solidFill>
                <a:latin typeface="HelveticaNeue-Light"/>
                <a:cs typeface="HelveticaNeue-Light"/>
              </a:rPr>
              <a:t> </a:t>
            </a:r>
            <a:r>
              <a:rPr sz="1828" spc="-11" dirty="0">
                <a:solidFill>
                  <a:srgbClr val="444444"/>
                </a:solidFill>
                <a:latin typeface="HelveticaNeue-Light"/>
                <a:cs typeface="HelveticaNeue-Light"/>
              </a:rPr>
              <a:t>aire</a:t>
            </a:r>
            <a:endParaRPr sz="1828">
              <a:solidFill>
                <a:prstClr val="black"/>
              </a:solidFill>
              <a:latin typeface="HelveticaNeue-Light"/>
              <a:cs typeface="HelveticaNeue-Light"/>
            </a:endParaRPr>
          </a:p>
          <a:p>
            <a:pPr defTabSz="642915" eaLnBrk="1" fontAlgn="auto" hangingPunct="1">
              <a:spcBef>
                <a:spcPts val="18"/>
              </a:spcBef>
              <a:spcAft>
                <a:spcPts val="0"/>
              </a:spcAft>
              <a:buClr>
                <a:srgbClr val="444444"/>
              </a:buClr>
              <a:buFont typeface="HelveticaNeue-Light"/>
              <a:buChar char="•"/>
            </a:pPr>
            <a:endParaRPr sz="2918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96446" marR="5142871" indent="-187517" defTabSz="642915" eaLnBrk="1" fontAlgn="auto" hangingPunct="1">
              <a:lnSpc>
                <a:spcPct val="1026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196446" algn="l"/>
              </a:tabLst>
            </a:pP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El punto de corte de la  </a:t>
            </a:r>
            <a:r>
              <a:rPr sz="1828" spc="-7" dirty="0">
                <a:solidFill>
                  <a:srgbClr val="444444"/>
                </a:solidFill>
                <a:latin typeface="HelveticaNeue-Light"/>
                <a:cs typeface="HelveticaNeue-Light"/>
              </a:rPr>
              <a:t>recta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m(X) es la</a:t>
            </a:r>
            <a:r>
              <a:rPr sz="1828" spc="-63" dirty="0">
                <a:solidFill>
                  <a:srgbClr val="444444"/>
                </a:solidFill>
                <a:latin typeface="HelveticaNeue-Light"/>
                <a:cs typeface="HelveticaNeue-Light"/>
              </a:rPr>
              <a:t>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magnitud  que se observaría sin  efecto de la extinción  atmosférica</a:t>
            </a:r>
            <a:endParaRPr sz="1828">
              <a:solidFill>
                <a:prstClr val="black"/>
              </a:solidFill>
              <a:latin typeface="HelveticaNeue-Light"/>
              <a:cs typeface="HelveticaNeue-Light"/>
            </a:endParaRPr>
          </a:p>
        </p:txBody>
      </p:sp>
    </p:spTree>
    <p:extLst>
      <p:ext uri="{BB962C8B-B14F-4D97-AF65-F5344CB8AC3E}">
        <p14:creationId xmlns:p14="http://schemas.microsoft.com/office/powerpoint/2010/main" val="23060492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3274" y="955477"/>
            <a:ext cx="3429446" cy="446"/>
          </a:xfrm>
          <a:custGeom>
            <a:avLst/>
            <a:gdLst/>
            <a:ahLst/>
            <a:cxnLst/>
            <a:rect l="l" t="t" r="r" b="b"/>
            <a:pathLst>
              <a:path w="4877435" h="634">
                <a:moveTo>
                  <a:pt x="0" y="0"/>
                </a:moveTo>
                <a:lnTo>
                  <a:pt x="4876866" y="127"/>
                </a:lnTo>
              </a:path>
            </a:pathLst>
          </a:custGeom>
          <a:ln w="12700">
            <a:solidFill>
              <a:srgbClr val="9A9A9A"/>
            </a:solidFill>
          </a:ln>
        </p:spPr>
        <p:txBody>
          <a:bodyPr wrap="square" lIns="0" tIns="0" rIns="0" bIns="0" rtlCol="0"/>
          <a:lstStyle/>
          <a:p>
            <a:pPr defTabSz="642915" eaLnBrk="1" fontAlgn="auto" hangingPunct="1">
              <a:spcBef>
                <a:spcPts val="0"/>
              </a:spcBef>
              <a:spcAft>
                <a:spcPts val="0"/>
              </a:spcAft>
            </a:pPr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8625" y="250031"/>
            <a:ext cx="3498205" cy="463437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  <a:tabLst>
                <a:tab pos="1571569" algn="l"/>
              </a:tabLst>
            </a:pPr>
            <a:r>
              <a:rPr dirty="0"/>
              <a:t>Extinción	Atmosférica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28625" y="1223368"/>
            <a:ext cx="3440609" cy="3484777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196446" indent="-187517" defTabSz="642915" eaLnBrk="1" fontAlgn="auto" hangingPunct="1">
              <a:spcBef>
                <a:spcPts val="70"/>
              </a:spcBef>
              <a:spcAft>
                <a:spcPts val="0"/>
              </a:spcAft>
              <a:buFontTx/>
              <a:buChar char="•"/>
              <a:tabLst>
                <a:tab pos="196446" algn="l"/>
              </a:tabLst>
            </a:pP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La</a:t>
            </a:r>
            <a:r>
              <a:rPr sz="1828" spc="-4" dirty="0">
                <a:solidFill>
                  <a:srgbClr val="444444"/>
                </a:solidFill>
                <a:latin typeface="HelveticaNeue-Light"/>
                <a:cs typeface="HelveticaNeue-Light"/>
              </a:rPr>
              <a:t>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extinción:</a:t>
            </a:r>
            <a:endParaRPr sz="1828">
              <a:solidFill>
                <a:prstClr val="black"/>
              </a:solidFill>
              <a:latin typeface="HelveticaNeue-Light"/>
              <a:cs typeface="HelveticaNeue-Light"/>
            </a:endParaRPr>
          </a:p>
          <a:p>
            <a:pPr defTabSz="642915" eaLnBrk="1" fontAlgn="auto" hangingPunct="1">
              <a:spcBef>
                <a:spcPts val="18"/>
              </a:spcBef>
              <a:spcAft>
                <a:spcPts val="0"/>
              </a:spcAft>
              <a:buClr>
                <a:srgbClr val="444444"/>
              </a:buClr>
              <a:buFont typeface="HelveticaNeue-Light"/>
              <a:buChar char="•"/>
            </a:pPr>
            <a:endParaRPr sz="2918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55398" marR="115635" lvl="1" indent="-187517" defTabSz="642915" eaLnBrk="1" fontAlgn="auto" hangingPunct="1">
              <a:lnSpc>
                <a:spcPct val="1026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455398" algn="l"/>
              </a:tabLst>
            </a:pP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disminuye la intensidad de</a:t>
            </a:r>
            <a:r>
              <a:rPr sz="1828" spc="-70" dirty="0">
                <a:solidFill>
                  <a:srgbClr val="444444"/>
                </a:solidFill>
                <a:latin typeface="HelveticaNeue-Light"/>
                <a:cs typeface="HelveticaNeue-Light"/>
              </a:rPr>
              <a:t>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la  radiación</a:t>
            </a:r>
            <a:endParaRPr sz="1828">
              <a:solidFill>
                <a:prstClr val="black"/>
              </a:solidFill>
              <a:latin typeface="HelveticaNeue-Light"/>
              <a:cs typeface="HelveticaNeue-Light"/>
            </a:endParaRPr>
          </a:p>
          <a:p>
            <a:pPr marL="321457" lvl="1" defTabSz="642915" eaLnBrk="1" fontAlgn="auto" hangingPunct="1">
              <a:spcBef>
                <a:spcPts val="18"/>
              </a:spcBef>
              <a:spcAft>
                <a:spcPts val="0"/>
              </a:spcAft>
              <a:buClr>
                <a:srgbClr val="444444"/>
              </a:buClr>
              <a:buFont typeface="HelveticaNeue-Light"/>
              <a:buChar char="•"/>
            </a:pPr>
            <a:endParaRPr sz="2918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55398" marR="3572" lvl="1" indent="-187517" defTabSz="642915" eaLnBrk="1" fontAlgn="auto" hangingPunct="1">
              <a:lnSpc>
                <a:spcPct val="1026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455398" algn="l"/>
              </a:tabLst>
            </a:pP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la </a:t>
            </a:r>
            <a:r>
              <a:rPr sz="1828" spc="-7" dirty="0">
                <a:solidFill>
                  <a:srgbClr val="444444"/>
                </a:solidFill>
                <a:latin typeface="HelveticaNeue-Light"/>
                <a:cs typeface="HelveticaNeue-Light"/>
              </a:rPr>
              <a:t>enrojece,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como  consecuencia de su  dependencia con la longitud  de onda (mayor dispersión</a:t>
            </a:r>
            <a:r>
              <a:rPr sz="1828" spc="-70" dirty="0">
                <a:solidFill>
                  <a:srgbClr val="444444"/>
                </a:solidFill>
                <a:latin typeface="HelveticaNeue-Light"/>
                <a:cs typeface="HelveticaNeue-Light"/>
              </a:rPr>
              <a:t>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de  longitudes de onda cortas  comparadas con las</a:t>
            </a:r>
            <a:r>
              <a:rPr sz="1828" spc="-35" dirty="0">
                <a:solidFill>
                  <a:srgbClr val="444444"/>
                </a:solidFill>
                <a:latin typeface="HelveticaNeue-Light"/>
                <a:cs typeface="HelveticaNeue-Light"/>
              </a:rPr>
              <a:t> </a:t>
            </a:r>
            <a:r>
              <a:rPr sz="1828" dirty="0">
                <a:solidFill>
                  <a:srgbClr val="444444"/>
                </a:solidFill>
                <a:latin typeface="HelveticaNeue-Light"/>
                <a:cs typeface="HelveticaNeue-Light"/>
              </a:rPr>
              <a:t>largas)</a:t>
            </a:r>
            <a:endParaRPr sz="1828">
              <a:solidFill>
                <a:prstClr val="black"/>
              </a:solidFill>
              <a:latin typeface="HelveticaNeue-Light"/>
              <a:cs typeface="HelveticaNeue-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17312" y="180577"/>
            <a:ext cx="1982493" cy="14868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eaLnBrk="1" fontAlgn="auto" hangingPunct="1">
              <a:spcBef>
                <a:spcPts val="0"/>
              </a:spcBef>
              <a:spcAft>
                <a:spcPts val="0"/>
              </a:spcAft>
            </a:pPr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901089" y="180577"/>
            <a:ext cx="1982494" cy="14868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eaLnBrk="1" fontAlgn="auto" hangingPunct="1">
              <a:spcBef>
                <a:spcPts val="0"/>
              </a:spcBef>
              <a:spcAft>
                <a:spcPts val="0"/>
              </a:spcAft>
            </a:pPr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17312" y="1914176"/>
            <a:ext cx="1982494" cy="14868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eaLnBrk="1" fontAlgn="auto" hangingPunct="1">
              <a:spcBef>
                <a:spcPts val="0"/>
              </a:spcBef>
              <a:spcAft>
                <a:spcPts val="0"/>
              </a:spcAft>
            </a:pPr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01089" y="1914176"/>
            <a:ext cx="1982494" cy="14868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eaLnBrk="1" fontAlgn="auto" hangingPunct="1">
              <a:spcBef>
                <a:spcPts val="0"/>
              </a:spcBef>
              <a:spcAft>
                <a:spcPts val="0"/>
              </a:spcAft>
            </a:pPr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17312" y="3647775"/>
            <a:ext cx="1982494" cy="14868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eaLnBrk="1" fontAlgn="auto" hangingPunct="1">
              <a:spcBef>
                <a:spcPts val="0"/>
              </a:spcBef>
              <a:spcAft>
                <a:spcPts val="0"/>
              </a:spcAft>
            </a:pPr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901089" y="3647775"/>
            <a:ext cx="1982494" cy="14868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eaLnBrk="1" fontAlgn="auto" hangingPunct="1">
              <a:spcBef>
                <a:spcPts val="0"/>
              </a:spcBef>
              <a:spcAft>
                <a:spcPts val="0"/>
              </a:spcAft>
            </a:pPr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17312" y="5300686"/>
            <a:ext cx="1982494" cy="148687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eaLnBrk="1" fontAlgn="auto" hangingPunct="1">
              <a:spcBef>
                <a:spcPts val="0"/>
              </a:spcBef>
              <a:spcAft>
                <a:spcPts val="0"/>
              </a:spcAft>
            </a:pPr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917348" y="5300686"/>
            <a:ext cx="1982494" cy="148687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eaLnBrk="1" fontAlgn="auto" hangingPunct="1">
              <a:spcBef>
                <a:spcPts val="0"/>
              </a:spcBef>
              <a:spcAft>
                <a:spcPts val="0"/>
              </a:spcAft>
            </a:pPr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07344" y="6545461"/>
            <a:ext cx="2958852" cy="247096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 defTabSz="642915" eaLnBrk="1" fontAlgn="auto" hangingPunct="1">
              <a:spcBef>
                <a:spcPts val="70"/>
              </a:spcBef>
              <a:spcAft>
                <a:spcPts val="0"/>
              </a:spcAft>
            </a:pPr>
            <a:r>
              <a:rPr sz="1547" dirty="0">
                <a:solidFill>
                  <a:prstClr val="black"/>
                </a:solidFill>
                <a:latin typeface="HelveticaNeue-Light"/>
                <a:cs typeface="HelveticaNeue-Light"/>
              </a:rPr>
              <a:t>la Luna en La Paloma,</a:t>
            </a:r>
            <a:r>
              <a:rPr sz="1547" spc="-70" dirty="0">
                <a:solidFill>
                  <a:prstClr val="black"/>
                </a:solidFill>
                <a:latin typeface="HelveticaNeue-Light"/>
                <a:cs typeface="HelveticaNeue-Light"/>
              </a:rPr>
              <a:t> </a:t>
            </a:r>
            <a:r>
              <a:rPr sz="1547" dirty="0">
                <a:solidFill>
                  <a:prstClr val="black"/>
                </a:solidFill>
                <a:latin typeface="HelveticaNeue-Light"/>
                <a:cs typeface="HelveticaNeue-Light"/>
              </a:rPr>
              <a:t>26/08/2018</a:t>
            </a:r>
            <a:endParaRPr sz="1547">
              <a:solidFill>
                <a:prstClr val="black"/>
              </a:solidFill>
              <a:latin typeface="HelveticaNeue-Light"/>
              <a:cs typeface="HelveticaNeue-Light"/>
            </a:endParaRPr>
          </a:p>
        </p:txBody>
      </p:sp>
    </p:spTree>
    <p:extLst>
      <p:ext uri="{BB962C8B-B14F-4D97-AF65-F5344CB8AC3E}">
        <p14:creationId xmlns:p14="http://schemas.microsoft.com/office/powerpoint/2010/main" val="4426189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50913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"/>
              <a:t>Pasaje por el sistema óptico</a:t>
            </a:r>
          </a:p>
        </p:txBody>
      </p:sp>
      <p:pic>
        <p:nvPicPr>
          <p:cNvPr id="107522" name="Picture 4" descr="001-reflector-refractor-FG05_00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916113"/>
            <a:ext cx="6013450" cy="4008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6" name="Oval 7"/>
          <p:cNvSpPr>
            <a:spLocks noChangeArrowheads="1"/>
          </p:cNvSpPr>
          <p:nvPr/>
        </p:nvSpPr>
        <p:spPr bwMode="auto">
          <a:xfrm>
            <a:off x="395288" y="404813"/>
            <a:ext cx="1008062" cy="1008062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algn="ctr" eaLnBrk="1" hangingPunct="1">
              <a:defRPr/>
            </a:pPr>
            <a:r>
              <a:rPr lang="es-ES" altLang="en-US" sz="4400"/>
              <a:t>2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UY" sz="3600"/>
              <a:t>Teorema fundamental de la </a:t>
            </a:r>
            <a:br>
              <a:rPr lang="es-UY" sz="3600"/>
            </a:br>
            <a:r>
              <a:rPr lang="es-UY" sz="3600"/>
              <a:t>óptica de Fourier </a:t>
            </a:r>
            <a:br>
              <a:rPr lang="es-UY" sz="3600"/>
            </a:br>
            <a:endParaRPr lang="es-ES" sz="360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412875"/>
            <a:ext cx="8280400" cy="381635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s-UY" sz="2800"/>
              <a:t>La distribución de amplitud en el plano focal de un sistema óptico ( </a:t>
            </a:r>
            <a:r>
              <a:rPr lang="es-UY" sz="2800" i="1"/>
              <a:t>a(p,q)</a:t>
            </a:r>
            <a:r>
              <a:rPr lang="es-UY" sz="2800"/>
              <a:t> ) es la Transformada de Fourier de la distribución de amplitud en el plano de la pupila del sistema ( </a:t>
            </a:r>
            <a:r>
              <a:rPr lang="es-UY" sz="2800" i="1"/>
              <a:t>A(x,y)</a:t>
            </a:r>
            <a:r>
              <a:rPr lang="es-UY" sz="2800"/>
              <a:t> ).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UY" sz="280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UY" sz="2400"/>
              <a:t>La distribución de amplitud en el plano pupilar es el producto de un frente plano por la “obstrucción” del sistema (función caja).</a:t>
            </a:r>
            <a:endParaRPr lang="es-ES" sz="2400"/>
          </a:p>
        </p:txBody>
      </p:sp>
      <p:pic>
        <p:nvPicPr>
          <p:cNvPr id="109571" name="Picture 5" descr="funcion caja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4724400"/>
            <a:ext cx="5832475" cy="195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09572" name="Object 7"/>
          <p:cNvGraphicFramePr>
            <a:graphicFrameLocks noChangeAspect="1"/>
          </p:cNvGraphicFramePr>
          <p:nvPr/>
        </p:nvGraphicFramePr>
        <p:xfrm>
          <a:off x="4500563" y="2924175"/>
          <a:ext cx="3835400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92" name="Ecuación" r:id="rId5" imgW="1333500" imgH="203200" progId="Equation.3">
                  <p:embed/>
                </p:oleObj>
              </mc:Choice>
              <mc:Fallback>
                <p:oleObj name="Ecuación" r:id="rId5" imgW="1333500" imgH="203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2924175"/>
                        <a:ext cx="3835400" cy="5857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/>
              <a:t>Point Spread Function (PSF)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412875"/>
            <a:ext cx="8278813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s-ES" sz="2400"/>
              <a:t>Def.: 	Es la respuesta de un sistema a una fuente puntual.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S" sz="2400"/>
              <a:t>		Es la imagen formada en el plano focal del instrumento por una fuente puntual en el infinito.</a:t>
            </a:r>
          </a:p>
        </p:txBody>
      </p:sp>
      <p:pic>
        <p:nvPicPr>
          <p:cNvPr id="111619" name="Picture 6" descr="7112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3168650"/>
            <a:ext cx="4067175" cy="307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1620" name="Picture 4" descr="psf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924175"/>
            <a:ext cx="5040312" cy="3494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"/>
              <a:t>Imagen de un sistema óptico</a:t>
            </a:r>
          </a:p>
        </p:txBody>
      </p:sp>
      <p:pic>
        <p:nvPicPr>
          <p:cNvPr id="113666" name="Picture 4" descr="airydisc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2565400"/>
            <a:ext cx="4064000" cy="406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3667" name="Picture 9" descr="boxcar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981075"/>
            <a:ext cx="4752975" cy="1398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09" name="Text Box 11"/>
          <p:cNvSpPr txBox="1">
            <a:spLocks noChangeArrowheads="1"/>
          </p:cNvSpPr>
          <p:nvPr/>
        </p:nvSpPr>
        <p:spPr bwMode="auto">
          <a:xfrm>
            <a:off x="5529262" y="981075"/>
            <a:ext cx="3419475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>
              <a:defRPr/>
            </a:pPr>
            <a:r>
              <a:rPr lang="es-ES" altLang="en-US" sz="2400" dirty="0">
                <a:latin typeface="Times New Roman" charset="0"/>
              </a:rPr>
              <a:t>Separación angular del </a:t>
            </a:r>
          </a:p>
          <a:p>
            <a:pPr>
              <a:defRPr/>
            </a:pPr>
            <a:r>
              <a:rPr lang="es-ES" altLang="en-US" sz="2400" dirty="0">
                <a:latin typeface="Times New Roman" charset="0"/>
              </a:rPr>
              <a:t>primer cero (en radianes):</a:t>
            </a:r>
          </a:p>
          <a:p>
            <a:pPr>
              <a:defRPr/>
            </a:pPr>
            <a:endParaRPr lang="es-ES" altLang="en-US" sz="2400" dirty="0">
              <a:latin typeface="Times New Roman" charset="0"/>
              <a:sym typeface="Symbol" charset="2"/>
            </a:endParaRPr>
          </a:p>
          <a:p>
            <a:pPr>
              <a:defRPr/>
            </a:pPr>
            <a:r>
              <a:rPr lang="es-ES" altLang="en-US" sz="2400" i="1" dirty="0">
                <a:latin typeface="Symbol" charset="2"/>
                <a:ea typeface="Symbol" charset="2"/>
                <a:cs typeface="Symbol" charset="2"/>
                <a:sym typeface="Symbol" charset="2"/>
              </a:rPr>
              <a:t>q </a:t>
            </a:r>
            <a:r>
              <a:rPr lang="es-ES" altLang="en-US" sz="2400" dirty="0">
                <a:latin typeface="Times New Roman" charset="0"/>
                <a:sym typeface="Symbol" charset="2"/>
              </a:rPr>
              <a:t>= 1.22 </a:t>
            </a:r>
            <a:r>
              <a:rPr lang="es-ES" altLang="en-US" sz="2400" dirty="0" err="1">
                <a:latin typeface="Symbol" charset="2"/>
                <a:ea typeface="Symbol" charset="2"/>
                <a:cs typeface="Symbol" charset="2"/>
                <a:sym typeface="Symbol" charset="2"/>
              </a:rPr>
              <a:t>l</a:t>
            </a:r>
            <a:r>
              <a:rPr lang="es-ES" altLang="en-US" sz="2400" dirty="0" err="1">
                <a:latin typeface="Times New Roman" charset="0"/>
                <a:sym typeface="Symbol" charset="2"/>
              </a:rPr>
              <a:t>/</a:t>
            </a:r>
            <a:r>
              <a:rPr lang="es-ES" altLang="en-US" sz="2400" dirty="0">
                <a:latin typeface="Times New Roman" charset="0"/>
                <a:sym typeface="Symbol" charset="2"/>
              </a:rPr>
              <a:t> D</a:t>
            </a:r>
          </a:p>
          <a:p>
            <a:pPr>
              <a:defRPr/>
            </a:pPr>
            <a:endParaRPr lang="es-ES" altLang="en-US" sz="2400" dirty="0">
              <a:latin typeface="Times New Roman" charset="0"/>
              <a:sym typeface="Symbol" charset="2"/>
            </a:endParaRPr>
          </a:p>
          <a:p>
            <a:pPr>
              <a:defRPr/>
            </a:pPr>
            <a:r>
              <a:rPr lang="es-ES" altLang="en-US" sz="2400" dirty="0">
                <a:latin typeface="Symbol" charset="2"/>
                <a:ea typeface="Symbol" charset="2"/>
                <a:cs typeface="Symbol" charset="2"/>
                <a:sym typeface="Symbol" charset="2"/>
              </a:rPr>
              <a:t>l</a:t>
            </a:r>
            <a:r>
              <a:rPr lang="es-ES" altLang="en-US" sz="2400" dirty="0">
                <a:latin typeface="Times New Roman" charset="0"/>
                <a:ea typeface="Times New Roman" charset="0"/>
                <a:cs typeface="Times New Roman" charset="0"/>
                <a:sym typeface="Symbol" charset="2"/>
              </a:rPr>
              <a:t> -</a:t>
            </a:r>
            <a:r>
              <a:rPr lang="es-ES" altLang="en-US" sz="2400" dirty="0">
                <a:latin typeface="Times New Roman" charset="0"/>
                <a:sym typeface="Symbol" charset="2"/>
              </a:rPr>
              <a:t> longitud de onda</a:t>
            </a:r>
          </a:p>
          <a:p>
            <a:pPr>
              <a:buFont typeface="Symbol" charset="2"/>
              <a:buNone/>
              <a:defRPr/>
            </a:pPr>
            <a:r>
              <a:rPr lang="es-ES" altLang="en-US" sz="2400" dirty="0">
                <a:latin typeface="Times New Roman" charset="0"/>
                <a:sym typeface="Symbol" charset="2"/>
              </a:rPr>
              <a:t>D – Diámetro de la lente o espejo</a:t>
            </a:r>
          </a:p>
          <a:p>
            <a:pPr>
              <a:buFont typeface="Symbol" charset="2"/>
              <a:buNone/>
              <a:defRPr/>
            </a:pPr>
            <a:endParaRPr lang="es-ES" altLang="en-US" sz="2400" dirty="0">
              <a:latin typeface="Times New Roman" charset="0"/>
              <a:sym typeface="Symbol" charset="2"/>
            </a:endParaRPr>
          </a:p>
          <a:p>
            <a:pPr>
              <a:defRPr/>
            </a:pPr>
            <a:endParaRPr lang="es-ES" altLang="en-US" sz="2400" dirty="0">
              <a:latin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779" y="4539131"/>
            <a:ext cx="3198440" cy="2318869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"/>
              <a:t>Separación angular</a:t>
            </a:r>
          </a:p>
        </p:txBody>
      </p:sp>
      <p:pic>
        <p:nvPicPr>
          <p:cNvPr id="115714" name="Picture 5" descr="Airy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1557338"/>
            <a:ext cx="4679950" cy="1341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5715" name="Picture 10" descr="resolutionfigure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3213100"/>
            <a:ext cx="5256212" cy="3471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620713"/>
            <a:ext cx="7772400" cy="1920875"/>
          </a:xfrm>
        </p:spPr>
        <p:txBody>
          <a:bodyPr/>
          <a:lstStyle/>
          <a:p>
            <a:pPr eaLnBrk="1" hangingPunct="1">
              <a:defRPr/>
            </a:pPr>
            <a:r>
              <a:rPr lang="es-UY">
                <a:solidFill>
                  <a:srgbClr val="FFFF00"/>
                </a:solidFill>
                <a:latin typeface="Bookman" pitchFamily="18" charset="0"/>
              </a:rPr>
              <a:t>El espectro del Sol</a:t>
            </a:r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7813" y="2636838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6000">
                <a:latin typeface="Bookman" pitchFamily="18" charset="0"/>
              </a:rPr>
              <a:t>El contínuo:</a:t>
            </a:r>
            <a:br>
              <a:rPr lang="es-ES_tradnl" sz="6000">
                <a:latin typeface="Bookman" pitchFamily="18" charset="0"/>
              </a:rPr>
            </a:br>
            <a:r>
              <a:rPr lang="es-ES_tradnl" sz="6000">
                <a:latin typeface="Bookman" pitchFamily="18" charset="0"/>
              </a:rPr>
              <a:t>Ley de Planck</a:t>
            </a:r>
            <a:endParaRPr lang="es-ES" sz="6000">
              <a:latin typeface="Bookman" pitchFamily="18" charset="0"/>
            </a:endParaRP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dirty="0"/>
              <a:t>Ejemplos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844675"/>
            <a:ext cx="6046787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s-ES" sz="2800" dirty="0"/>
              <a:t>Observando en una </a:t>
            </a:r>
            <a:r>
              <a:rPr lang="es-ES" sz="2800" i="1" dirty="0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l</a:t>
            </a:r>
            <a:r>
              <a:rPr lang="es-ES" sz="2800" dirty="0">
                <a:sym typeface="Symbol" pitchFamily="18" charset="2"/>
              </a:rPr>
              <a:t>=550 </a:t>
            </a:r>
            <a:r>
              <a:rPr lang="es-ES" sz="2800" dirty="0" err="1">
                <a:sym typeface="Symbol" pitchFamily="18" charset="2"/>
              </a:rPr>
              <a:t>nm</a:t>
            </a:r>
            <a:r>
              <a:rPr lang="es-ES" sz="2800" dirty="0">
                <a:sym typeface="Symbol" pitchFamily="18" charset="2"/>
              </a:rPr>
              <a:t> (visible)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S" sz="2800" dirty="0"/>
              <a:t>Para un telescopio de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S" sz="2800" dirty="0"/>
              <a:t>D=14cm             	</a:t>
            </a:r>
            <a:r>
              <a:rPr lang="es-ES" sz="2800" i="1" dirty="0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q </a:t>
            </a:r>
            <a:r>
              <a:rPr lang="es-ES" sz="2800" dirty="0">
                <a:sym typeface="Symbol" pitchFamily="18" charset="2"/>
              </a:rPr>
              <a:t>= 4.8e-6 rad = 1”</a:t>
            </a:r>
          </a:p>
          <a:p>
            <a:pPr eaLnBrk="1" hangingPunct="1">
              <a:buFont typeface="Symbol" pitchFamily="18" charset="2"/>
              <a:buNone/>
              <a:defRPr/>
            </a:pPr>
            <a:r>
              <a:rPr lang="es-ES" sz="2800" dirty="0"/>
              <a:t>D=8m                   	</a:t>
            </a:r>
            <a:r>
              <a:rPr lang="es-ES" sz="2800" i="1" dirty="0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q </a:t>
            </a:r>
            <a:r>
              <a:rPr lang="es-ES" sz="2800" dirty="0">
                <a:sym typeface="Symbol" pitchFamily="18" charset="2"/>
              </a:rPr>
              <a:t>= 0.017”</a:t>
            </a:r>
          </a:p>
          <a:p>
            <a:pPr eaLnBrk="1" hangingPunct="1">
              <a:buFont typeface="Symbol" pitchFamily="18" charset="2"/>
              <a:buNone/>
              <a:defRPr/>
            </a:pPr>
            <a:endParaRPr lang="es-ES" sz="2800" dirty="0">
              <a:sym typeface="Symbol" pitchFamily="18" charset="2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S" sz="2800" dirty="0"/>
              <a:t>Observando en una </a:t>
            </a:r>
            <a:r>
              <a:rPr lang="es-ES" sz="2800" dirty="0">
                <a:sym typeface="Symbol" pitchFamily="18" charset="2"/>
              </a:rPr>
              <a:t> </a:t>
            </a:r>
            <a:r>
              <a:rPr lang="es-ES" sz="2800" i="1" dirty="0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l</a:t>
            </a:r>
            <a:r>
              <a:rPr lang="es-ES" sz="2800" dirty="0">
                <a:sym typeface="Symbol" pitchFamily="18" charset="2"/>
              </a:rPr>
              <a:t>=21cm (radio)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S" sz="2800" dirty="0">
                <a:sym typeface="Symbol" pitchFamily="18" charset="2"/>
              </a:rPr>
              <a:t>D=305m 		</a:t>
            </a:r>
            <a:r>
              <a:rPr lang="es-ES" sz="2800" i="1" dirty="0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 q </a:t>
            </a:r>
            <a:r>
              <a:rPr lang="es-ES" sz="2800" dirty="0">
                <a:sym typeface="Symbol" pitchFamily="18" charset="2"/>
              </a:rPr>
              <a:t>=180”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S" sz="2800" dirty="0">
                <a:sym typeface="Symbol" pitchFamily="18" charset="2"/>
              </a:rPr>
              <a:t>D=12000km 	</a:t>
            </a:r>
            <a:r>
              <a:rPr lang="es-ES" sz="2800" i="1" dirty="0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 q </a:t>
            </a:r>
            <a:r>
              <a:rPr lang="es-ES" sz="2800" dirty="0">
                <a:sym typeface="Symbol" pitchFamily="18" charset="2"/>
              </a:rPr>
              <a:t>=0.004”   !!!</a:t>
            </a:r>
          </a:p>
          <a:p>
            <a:pPr eaLnBrk="1" hangingPunct="1">
              <a:buFont typeface="Symbol" pitchFamily="18" charset="2"/>
              <a:buNone/>
              <a:defRPr/>
            </a:pPr>
            <a:endParaRPr lang="es-ES" sz="2800" dirty="0">
              <a:sym typeface="Symbol" pitchFamily="18" charset="2"/>
            </a:endParaRPr>
          </a:p>
        </p:txBody>
      </p:sp>
      <p:pic>
        <p:nvPicPr>
          <p:cNvPr id="117763" name="Picture 4" descr="arecib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4292600"/>
            <a:ext cx="3419475" cy="2457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64" name="Picture 6" descr="vl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25" y="981075"/>
            <a:ext cx="2508250" cy="3024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3142"/>
            <a:ext cx="8229600" cy="1143000"/>
          </a:xfrm>
        </p:spPr>
        <p:txBody>
          <a:bodyPr/>
          <a:lstStyle/>
          <a:p>
            <a:r>
              <a:rPr lang="en-US" sz="2800" dirty="0"/>
              <a:t>PSF of HST's WFPC camera before corrections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4806971" cy="26919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835838"/>
            <a:ext cx="5796136" cy="303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467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/>
              <a:t>Turbulencia atmosférica</a:t>
            </a:r>
          </a:p>
        </p:txBody>
      </p:sp>
      <p:pic>
        <p:nvPicPr>
          <p:cNvPr id="119810" name="Picture 5" descr="turbulance atmospher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362075"/>
            <a:ext cx="6913563" cy="538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Oval 6"/>
          <p:cNvSpPr>
            <a:spLocks noChangeArrowheads="1"/>
          </p:cNvSpPr>
          <p:nvPr/>
        </p:nvSpPr>
        <p:spPr bwMode="auto">
          <a:xfrm>
            <a:off x="250825" y="260350"/>
            <a:ext cx="1008063" cy="1008063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algn="ctr" eaLnBrk="1" hangingPunct="1">
              <a:defRPr/>
            </a:pPr>
            <a:r>
              <a:rPr lang="es-ES" altLang="en-US" sz="4400"/>
              <a:t>3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z="4000"/>
              <a:t>Degradación de la imagen  por la turbulencia atmosférica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600200"/>
            <a:ext cx="7632700" cy="4997450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s-ES" sz="2800"/>
              <a:t>Titilar (scintillation) – variación del brillo visto por el ojo, se corresponde con el enfocamiento o desenfocamiento de la energía en el frente de onda.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s-ES" sz="2800"/>
              <a:t>Agitación de la imagen en el plano focal del instrumento como resultado de las variaciones locales del ángulo que forma el plano tangente del frente de onda con la visual.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s-ES" sz="2800"/>
              <a:t>Esparcido (smearing) de la imagen lo que agranda el tamaño de las imágenes y es causado por la pérdida de coherencia espacial en la pupila.</a:t>
            </a:r>
          </a:p>
        </p:txBody>
      </p:sp>
      <p:sp>
        <p:nvSpPr>
          <p:cNvPr id="51204" name="AutoShape 5"/>
          <p:cNvSpPr>
            <a:spLocks/>
          </p:cNvSpPr>
          <p:nvPr/>
        </p:nvSpPr>
        <p:spPr bwMode="auto">
          <a:xfrm>
            <a:off x="7596188" y="3213100"/>
            <a:ext cx="433387" cy="2951163"/>
          </a:xfrm>
          <a:prstGeom prst="rightBrace">
            <a:avLst>
              <a:gd name="adj1" fmla="val 56746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endParaRPr lang="es-UY" altLang="en-US"/>
          </a:p>
        </p:txBody>
      </p:sp>
      <p:sp>
        <p:nvSpPr>
          <p:cNvPr id="51205" name="Text Box 6"/>
          <p:cNvSpPr txBox="1">
            <a:spLocks noChangeArrowheads="1"/>
          </p:cNvSpPr>
          <p:nvPr/>
        </p:nvSpPr>
        <p:spPr bwMode="auto">
          <a:xfrm>
            <a:off x="8074025" y="4365625"/>
            <a:ext cx="10699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r>
              <a:rPr lang="es-ES" altLang="en-US" sz="2800">
                <a:solidFill>
                  <a:srgbClr val="FFFF99"/>
                </a:solidFill>
              </a:rPr>
              <a:t>Seeing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4" descr="brech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095375"/>
            <a:ext cx="9217026" cy="578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33" name="Picture 5" descr="brech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1096963"/>
            <a:ext cx="9648826" cy="5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z="4000" u="sng"/>
              <a:t>Seeing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6323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s-ES" sz="2400"/>
              <a:t>Es una consecuencia de la turbulencia atmósferica.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s-ES" sz="2400"/>
              <a:t>Esta causado por las fluctuaciones de temperatura de gran frecuencia (~ 1 seg) y la mezcla de parcelas de aire de diferente temperatura y densidad. Este comportamiento de la atmósfera se aprecia en el ocular del telescopio como imágenes borroneadas, en movimiento o con rápidas variaciones de brillo.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s-ES" sz="2400"/>
              <a:t>Hay principalmente 3 áreas donde ocurre la turbulencia atmósferica: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s-ES" sz="2000"/>
              <a:t>Dentro de la cúpula y el telescopio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s-ES" sz="2000"/>
              <a:t>Cerca de la superficie (0 – 100 metros)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s-ES" sz="2000"/>
              <a:t>Tropósfera central (100m – 2km)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s-ES" sz="2000"/>
              <a:t>Alta tropósfera (6-12km.) 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4" descr="002-seeing-single_anim"/>
          <p:cNvPicPr>
            <a:picLocks noGrp="1" noChangeAspect="1" noChangeArrowheads="1" noCrop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474788"/>
            <a:ext cx="7416800" cy="4665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4" descr="twinkl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88913"/>
            <a:ext cx="6048375" cy="3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0" name="Picture 5" descr="twmount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500438"/>
            <a:ext cx="6048375" cy="332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988840"/>
            <a:ext cx="37846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917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5435600" y="476250"/>
            <a:ext cx="3960813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" sz="4000"/>
              <a:t>Speckles </a:t>
            </a:r>
            <a:br>
              <a:rPr lang="es-ES" sz="4000"/>
            </a:br>
            <a:r>
              <a:rPr lang="es-ES" sz="4000"/>
              <a:t>(“motas”)</a:t>
            </a:r>
          </a:p>
        </p:txBody>
      </p:sp>
      <p:pic>
        <p:nvPicPr>
          <p:cNvPr id="132098" name="Picture 7" descr="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3730625"/>
            <a:ext cx="4427537" cy="3127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2099" name="Picture 5" descr="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84888" cy="4146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250825" y="381000"/>
            <a:ext cx="8569325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i="1" dirty="0" err="1">
                <a:solidFill>
                  <a:srgbClr val="FFFF66"/>
                </a:solidFill>
                <a:latin typeface="Bookman" charset="0"/>
              </a:rPr>
              <a:t>dE</a:t>
            </a:r>
            <a:r>
              <a:rPr lang="en-US" altLang="en-US" sz="2400" dirty="0">
                <a:latin typeface="Bookman" charset="0"/>
              </a:rPr>
              <a:t> - </a:t>
            </a:r>
            <a:r>
              <a:rPr lang="en-US" altLang="en-US" sz="2400" dirty="0" err="1">
                <a:latin typeface="Bookman" charset="0"/>
              </a:rPr>
              <a:t>Energía</a:t>
            </a:r>
            <a:r>
              <a:rPr lang="en-US" altLang="en-US" sz="2400" dirty="0">
                <a:latin typeface="Bookman" charset="0"/>
              </a:rPr>
              <a:t> que </a:t>
            </a:r>
            <a:r>
              <a:rPr lang="en-US" altLang="en-US" sz="2400" dirty="0" err="1">
                <a:latin typeface="Bookman" charset="0"/>
              </a:rPr>
              <a:t>cruza</a:t>
            </a:r>
            <a:r>
              <a:rPr lang="en-US" altLang="en-US" sz="2400" dirty="0">
                <a:latin typeface="Bookman" charset="0"/>
              </a:rPr>
              <a:t> la </a:t>
            </a:r>
            <a:r>
              <a:rPr lang="es-ES_tradnl" altLang="en-US" sz="2400" dirty="0">
                <a:latin typeface="Bookman" charset="0"/>
              </a:rPr>
              <a:t>superficie </a:t>
            </a:r>
            <a:r>
              <a:rPr lang="en-US" altLang="en-US" sz="2400" dirty="0" err="1">
                <a:latin typeface="Bookman" charset="0"/>
              </a:rPr>
              <a:t>por</a:t>
            </a:r>
            <a:r>
              <a:rPr lang="en-US" altLang="en-US" sz="2400" dirty="0">
                <a:latin typeface="Bookman" charset="0"/>
              </a:rPr>
              <a:t> </a:t>
            </a:r>
            <a:r>
              <a:rPr lang="en-US" altLang="en-US" sz="2400" dirty="0" err="1">
                <a:latin typeface="Bookman" charset="0"/>
              </a:rPr>
              <a:t>unidad</a:t>
            </a:r>
            <a:r>
              <a:rPr lang="en-US" altLang="en-US" sz="2400" dirty="0">
                <a:latin typeface="Bookman" charset="0"/>
              </a:rPr>
              <a:t> de </a:t>
            </a:r>
            <a:r>
              <a:rPr lang="en-US" altLang="en-US" sz="2400" dirty="0" err="1">
                <a:latin typeface="Bookman" charset="0"/>
              </a:rPr>
              <a:t>tiempo</a:t>
            </a:r>
            <a:r>
              <a:rPr lang="en-US" altLang="en-US" sz="2400" dirty="0">
                <a:latin typeface="Bookman" charset="0"/>
              </a:rPr>
              <a:t> (</a:t>
            </a:r>
            <a:r>
              <a:rPr lang="en-US" altLang="en-US" sz="2400" i="1" dirty="0" err="1">
                <a:latin typeface="Bookman" charset="0"/>
              </a:rPr>
              <a:t>dt</a:t>
            </a:r>
            <a:r>
              <a:rPr lang="en-US" altLang="en-US" sz="2400" dirty="0">
                <a:latin typeface="Bookman" charset="0"/>
              </a:rPr>
              <a:t>), </a:t>
            </a:r>
            <a:r>
              <a:rPr lang="en-US" altLang="en-US" sz="2400" dirty="0" err="1">
                <a:latin typeface="Bookman" charset="0"/>
              </a:rPr>
              <a:t>por</a:t>
            </a:r>
            <a:r>
              <a:rPr lang="en-US" altLang="en-US" sz="2400" dirty="0">
                <a:latin typeface="Bookman" charset="0"/>
              </a:rPr>
              <a:t> </a:t>
            </a:r>
            <a:r>
              <a:rPr lang="en-US" altLang="en-US" sz="2400" dirty="0" err="1">
                <a:latin typeface="Bookman" charset="0"/>
              </a:rPr>
              <a:t>unidad</a:t>
            </a:r>
            <a:r>
              <a:rPr lang="en-US" altLang="en-US" sz="2400" dirty="0">
                <a:latin typeface="Bookman" charset="0"/>
              </a:rPr>
              <a:t> de area </a:t>
            </a:r>
            <a:r>
              <a:rPr lang="en-US" altLang="en-US" sz="2400" i="1" dirty="0">
                <a:latin typeface="Bookman" charset="0"/>
              </a:rPr>
              <a:t>(</a:t>
            </a:r>
            <a:r>
              <a:rPr lang="en-US" altLang="en-US" sz="2400" i="1" dirty="0" err="1">
                <a:latin typeface="Bookman" charset="0"/>
              </a:rPr>
              <a:t>dA</a:t>
            </a:r>
            <a:r>
              <a:rPr lang="en-US" altLang="en-US" sz="2400" dirty="0">
                <a:latin typeface="Bookman" charset="0"/>
              </a:rPr>
              <a:t>)</a:t>
            </a:r>
            <a:r>
              <a:rPr lang="en-US" altLang="en-US" sz="2400" i="1" dirty="0">
                <a:latin typeface="Bookman" charset="0"/>
              </a:rPr>
              <a:t>,</a:t>
            </a:r>
            <a:r>
              <a:rPr lang="en-US" altLang="en-US" sz="2400" dirty="0">
                <a:latin typeface="Bookman" charset="0"/>
              </a:rPr>
              <a:t> </a:t>
            </a:r>
            <a:r>
              <a:rPr lang="en-US" altLang="en-US" sz="2400" dirty="0" err="1">
                <a:latin typeface="Bookman" charset="0"/>
              </a:rPr>
              <a:t>por</a:t>
            </a:r>
            <a:r>
              <a:rPr lang="en-US" altLang="en-US" sz="2400" dirty="0">
                <a:latin typeface="Bookman" charset="0"/>
              </a:rPr>
              <a:t> </a:t>
            </a:r>
            <a:r>
              <a:rPr lang="en-US" altLang="en-US" sz="2400" dirty="0" err="1">
                <a:latin typeface="Bookman" charset="0"/>
              </a:rPr>
              <a:t>unidad</a:t>
            </a:r>
            <a:r>
              <a:rPr lang="en-US" altLang="en-US" sz="2400" dirty="0">
                <a:latin typeface="Bookman" charset="0"/>
              </a:rPr>
              <a:t> de </a:t>
            </a:r>
            <a:r>
              <a:rPr lang="en-US" altLang="en-US" sz="2400" dirty="0" err="1">
                <a:latin typeface="Bookman" charset="0"/>
              </a:rPr>
              <a:t>frecuencia</a:t>
            </a:r>
            <a:r>
              <a:rPr lang="en-US" altLang="en-US" sz="2400" dirty="0">
                <a:latin typeface="Bookman" charset="0"/>
              </a:rPr>
              <a:t> (</a:t>
            </a:r>
            <a:r>
              <a:rPr lang="en-US" altLang="en-US" sz="2400" i="1" dirty="0" err="1">
                <a:latin typeface="Bookman" charset="0"/>
              </a:rPr>
              <a:t>d</a:t>
            </a:r>
            <a:r>
              <a:rPr lang="en-US" altLang="en-US" sz="2400" i="1" dirty="0" err="1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altLang="en-US" sz="2400" i="1" dirty="0">
                <a:latin typeface="Bookman Old Style" charset="0"/>
                <a:ea typeface="Bookman Old Style" charset="0"/>
                <a:cs typeface="Bookman Old Style" charset="0"/>
              </a:rPr>
              <a:t>)</a:t>
            </a:r>
            <a:r>
              <a:rPr lang="en-US" altLang="en-US" sz="2400" dirty="0">
                <a:latin typeface="Bookman" charset="0"/>
              </a:rPr>
              <a:t>, </a:t>
            </a:r>
            <a:r>
              <a:rPr lang="en-US" altLang="en-US" sz="2400" dirty="0" err="1">
                <a:latin typeface="Bookman" charset="0"/>
              </a:rPr>
              <a:t>por</a:t>
            </a:r>
            <a:r>
              <a:rPr lang="en-US" altLang="en-US" sz="2400" dirty="0">
                <a:latin typeface="Bookman" charset="0"/>
              </a:rPr>
              <a:t> </a:t>
            </a:r>
            <a:r>
              <a:rPr lang="en-US" altLang="en-US" sz="2400" dirty="0" err="1">
                <a:latin typeface="Bookman" charset="0"/>
              </a:rPr>
              <a:t>unidad</a:t>
            </a:r>
            <a:r>
              <a:rPr lang="en-US" altLang="en-US" sz="2400" dirty="0">
                <a:latin typeface="Bookman" charset="0"/>
              </a:rPr>
              <a:t> de </a:t>
            </a:r>
            <a:r>
              <a:rPr lang="en-US" altLang="en-US" sz="2400" dirty="0" err="1">
                <a:latin typeface="Bookman" charset="0"/>
              </a:rPr>
              <a:t>ángulo</a:t>
            </a:r>
            <a:r>
              <a:rPr lang="en-US" altLang="en-US" sz="2400" dirty="0">
                <a:latin typeface="Bookman" charset="0"/>
              </a:rPr>
              <a:t> </a:t>
            </a:r>
            <a:r>
              <a:rPr lang="en-US" altLang="en-US" sz="2400" dirty="0" err="1">
                <a:latin typeface="Bookman" charset="0"/>
              </a:rPr>
              <a:t>sólido</a:t>
            </a:r>
            <a:r>
              <a:rPr lang="en-US" altLang="en-US" sz="2400" dirty="0">
                <a:latin typeface="Bookman" charset="0"/>
              </a:rPr>
              <a:t> (</a:t>
            </a:r>
            <a:r>
              <a:rPr lang="en-US" altLang="en-US" sz="2400" i="1" dirty="0" err="1">
                <a:latin typeface="Bookman" charset="0"/>
              </a:rPr>
              <a:t>d</a:t>
            </a:r>
            <a:r>
              <a:rPr lang="en-US" altLang="en-US" sz="2400" i="1" dirty="0" err="1">
                <a:latin typeface="Symbol" charset="2"/>
                <a:ea typeface="Symbol" charset="2"/>
                <a:cs typeface="Symbol" charset="2"/>
                <a:sym typeface="Symbol" charset="2"/>
              </a:rPr>
              <a:t>w</a:t>
            </a:r>
            <a:r>
              <a:rPr lang="en-US" altLang="en-US" sz="2400" i="1" dirty="0">
                <a:latin typeface="Bookman" charset="0"/>
                <a:sym typeface="Symbol" charset="2"/>
              </a:rPr>
              <a:t>) </a:t>
            </a:r>
            <a:r>
              <a:rPr lang="en-US" altLang="en-US" sz="2400" dirty="0">
                <a:latin typeface="Bookman" charset="0"/>
              </a:rPr>
              <a:t> </a:t>
            </a:r>
            <a:r>
              <a:rPr lang="en-US" altLang="en-US" sz="2400" dirty="0" err="1">
                <a:latin typeface="Bookman" charset="0"/>
              </a:rPr>
              <a:t>en</a:t>
            </a:r>
            <a:r>
              <a:rPr lang="en-US" altLang="en-US" sz="2400" dirty="0">
                <a:latin typeface="Bookman" charset="0"/>
              </a:rPr>
              <a:t> </a:t>
            </a:r>
            <a:r>
              <a:rPr lang="en-US" altLang="en-US" sz="2400" dirty="0" err="1">
                <a:latin typeface="Bookman" charset="0"/>
              </a:rPr>
              <a:t>dirección</a:t>
            </a:r>
            <a:r>
              <a:rPr lang="en-US" altLang="en-US" sz="2400" dirty="0">
                <a:latin typeface="Bookman" charset="0"/>
              </a:rPr>
              <a:t> que forma </a:t>
            </a:r>
            <a:r>
              <a:rPr lang="en-US" altLang="en-US" sz="2400" dirty="0" err="1">
                <a:latin typeface="Bookman" charset="0"/>
              </a:rPr>
              <a:t>ángulo</a:t>
            </a:r>
            <a:r>
              <a:rPr lang="en-US" altLang="en-US" sz="2400" dirty="0">
                <a:latin typeface="Bookman" charset="0"/>
              </a:rPr>
              <a:t> </a:t>
            </a:r>
            <a:r>
              <a:rPr lang="en-US" altLang="en-US" sz="2400" dirty="0">
                <a:latin typeface="Symbol" charset="2"/>
                <a:ea typeface="Symbol" charset="2"/>
                <a:cs typeface="Symbol" charset="2"/>
              </a:rPr>
              <a:t>q </a:t>
            </a:r>
            <a:r>
              <a:rPr lang="en-US" altLang="en-US" sz="2400" dirty="0">
                <a:latin typeface="Bookman" charset="0"/>
                <a:sym typeface="Symbol" charset="2"/>
              </a:rPr>
              <a:t>con la normal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altLang="en-US" sz="2400" dirty="0">
              <a:latin typeface="Bookman" charset="0"/>
              <a:sym typeface="Symbol" charset="2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altLang="en-US" sz="2400" dirty="0">
              <a:latin typeface="Bookman" charset="0"/>
              <a:sym typeface="Symbol" charset="2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s-ES" altLang="en-US" sz="2000" dirty="0">
                <a:latin typeface="Bookman" charset="0"/>
              </a:rPr>
              <a:t>donde </a:t>
            </a:r>
            <a:r>
              <a:rPr lang="es-ES" altLang="en-US" sz="2000" i="1" dirty="0" err="1">
                <a:latin typeface="Bookman" charset="0"/>
              </a:rPr>
              <a:t>I</a:t>
            </a:r>
            <a:r>
              <a:rPr lang="es-ES" altLang="en-US" sz="2000" i="1" baseline="-25000" dirty="0" err="1">
                <a:latin typeface="Bookman" charset="0"/>
              </a:rPr>
              <a:t>v</a:t>
            </a:r>
            <a:r>
              <a:rPr lang="es-ES" altLang="en-US" sz="2000" i="1" dirty="0">
                <a:latin typeface="Bookman" charset="0"/>
              </a:rPr>
              <a:t> </a:t>
            </a:r>
            <a:r>
              <a:rPr lang="es-ES" altLang="en-US" sz="2000" dirty="0">
                <a:latin typeface="Bookman" charset="0"/>
                <a:sym typeface="Symbol" charset="2"/>
              </a:rPr>
              <a:t>es la Intensidad específica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S" altLang="en-US" sz="2000" dirty="0">
                <a:latin typeface="Bookman" charset="0"/>
                <a:sym typeface="Symbol" charset="2"/>
              </a:rPr>
              <a:t>[W m</a:t>
            </a:r>
            <a:r>
              <a:rPr lang="es-ES" altLang="en-US" sz="2000" baseline="30000" dirty="0">
                <a:latin typeface="Bookman" charset="0"/>
                <a:sym typeface="Symbol" charset="2"/>
              </a:rPr>
              <a:t>-2</a:t>
            </a:r>
            <a:r>
              <a:rPr lang="es-ES" altLang="en-US" sz="2000" dirty="0">
                <a:latin typeface="Bookman" charset="0"/>
                <a:sym typeface="Symbol" charset="2"/>
              </a:rPr>
              <a:t> Hz</a:t>
            </a:r>
            <a:r>
              <a:rPr lang="es-ES" altLang="en-US" sz="2000" baseline="30000" dirty="0">
                <a:latin typeface="Bookman" charset="0"/>
                <a:sym typeface="Symbol" charset="2"/>
              </a:rPr>
              <a:t>-1 </a:t>
            </a:r>
            <a:r>
              <a:rPr lang="es-ES" altLang="en-US" sz="2000" dirty="0">
                <a:latin typeface="Bookman" charset="0"/>
                <a:sym typeface="Symbol" charset="2"/>
              </a:rPr>
              <a:t>sterad</a:t>
            </a:r>
            <a:r>
              <a:rPr lang="es-ES" altLang="en-US" sz="2000" baseline="30000" dirty="0">
                <a:latin typeface="Bookman" charset="0"/>
                <a:sym typeface="Symbol" charset="2"/>
              </a:rPr>
              <a:t>-1</a:t>
            </a:r>
            <a:r>
              <a:rPr lang="es-ES" altLang="en-US" sz="2000" dirty="0">
                <a:latin typeface="Bookman" charset="0"/>
                <a:sym typeface="Symbol" charset="2"/>
              </a:rPr>
              <a:t>]</a:t>
            </a:r>
            <a:endParaRPr lang="es-ES" altLang="en-US" sz="2400" dirty="0">
              <a:latin typeface="Bookma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s-ES" altLang="en-US" sz="2400" dirty="0">
                <a:latin typeface="Bookman" charset="0"/>
              </a:rPr>
              <a:t>Flujo (Densidad de Flujo):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S" altLang="en-US" sz="2400" dirty="0">
                <a:latin typeface="Bookman" charset="0"/>
              </a:rPr>
              <a:t>Integral de </a:t>
            </a:r>
            <a:r>
              <a:rPr lang="es-ES" altLang="en-US" sz="2400" i="1" dirty="0">
                <a:latin typeface="Bookman" charset="0"/>
              </a:rPr>
              <a:t>I </a:t>
            </a:r>
            <a:r>
              <a:rPr lang="es-ES" altLang="en-US" sz="2400" dirty="0">
                <a:latin typeface="Bookman" charset="0"/>
              </a:rPr>
              <a:t>en todas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S" altLang="en-US" sz="2400" dirty="0">
                <a:latin typeface="Bookman" charset="0"/>
              </a:rPr>
              <a:t>direcciones</a:t>
            </a:r>
          </a:p>
        </p:txBody>
      </p:sp>
      <p:pic>
        <p:nvPicPr>
          <p:cNvPr id="56322" name="Picture 4" descr="ANGS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13" y="2349500"/>
            <a:ext cx="3881437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6323" name="Object 6"/>
          <p:cNvGraphicFramePr>
            <a:graphicFrameLocks noChangeAspect="1"/>
          </p:cNvGraphicFramePr>
          <p:nvPr/>
        </p:nvGraphicFramePr>
        <p:xfrm>
          <a:off x="2220913" y="5667375"/>
          <a:ext cx="3251200" cy="116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62" name="Ecuación" r:id="rId5" imgW="1028700" imgH="368300" progId="Equation.3">
                  <p:embed/>
                </p:oleObj>
              </mc:Choice>
              <mc:Fallback>
                <p:oleObj name="Ecuación" r:id="rId5" imgW="1028700" imgH="3683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0913" y="5667375"/>
                        <a:ext cx="3251200" cy="11620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4" name="Object 7"/>
          <p:cNvGraphicFramePr>
            <a:graphicFrameLocks noChangeAspect="1"/>
          </p:cNvGraphicFramePr>
          <p:nvPr/>
        </p:nvGraphicFramePr>
        <p:xfrm>
          <a:off x="544513" y="2339975"/>
          <a:ext cx="4533900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63" name="Ecuación" r:id="rId7" imgW="1701800" imgH="228600" progId="Equation.3">
                  <p:embed/>
                </p:oleObj>
              </mc:Choice>
              <mc:Fallback>
                <p:oleObj name="Ecuación" r:id="rId7" imgW="170180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13" y="2339975"/>
                        <a:ext cx="4533900" cy="6080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z="4000"/>
              <a:t>Perfiles estelares con y sin seeing</a:t>
            </a:r>
          </a:p>
        </p:txBody>
      </p:sp>
      <p:pic>
        <p:nvPicPr>
          <p:cNvPr id="134146" name="Picture 9" descr="airy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755775"/>
            <a:ext cx="3810000" cy="304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4147" name="Picture 11" descr="badse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9225" y="1268413"/>
            <a:ext cx="5184775" cy="4067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9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s-ES"/>
              <a:t>De lo mejor a lo peor</a:t>
            </a:r>
          </a:p>
        </p:txBody>
      </p:sp>
      <p:pic>
        <p:nvPicPr>
          <p:cNvPr id="136194" name="Picture 4" descr="starlight-chart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86163"/>
            <a:ext cx="5435600" cy="3298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6195" name="Picture 7" descr="003-seeing-5-3p5-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2882900"/>
            <a:ext cx="3810000" cy="4002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6196" name="Picture 9" descr="seeinggra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820896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4" name="Text Box 10"/>
          <p:cNvSpPr txBox="1">
            <a:spLocks noChangeArrowheads="1"/>
          </p:cNvSpPr>
          <p:nvPr/>
        </p:nvSpPr>
        <p:spPr bwMode="auto">
          <a:xfrm>
            <a:off x="539750" y="981075"/>
            <a:ext cx="285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ES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Categorías de seeing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"/>
              <a:t>Las condiciones cambiantes</a:t>
            </a:r>
          </a:p>
        </p:txBody>
      </p:sp>
      <p:pic>
        <p:nvPicPr>
          <p:cNvPr id="138242" name="Picture 5" descr="3988seeing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444" y="1108787"/>
            <a:ext cx="2689332" cy="2674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8243" name="Picture 7" descr="mars_raw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25" y="1196975"/>
            <a:ext cx="2449513" cy="2665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8244" name="Picture 9" descr="mars_process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4738" y="3573463"/>
            <a:ext cx="3025775" cy="2982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9398" name="Text Box 11"/>
          <p:cNvSpPr txBox="1">
            <a:spLocks noChangeArrowheads="1"/>
          </p:cNvSpPr>
          <p:nvPr/>
        </p:nvSpPr>
        <p:spPr bwMode="auto">
          <a:xfrm>
            <a:off x="2771776" y="2672607"/>
            <a:ext cx="12430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r>
              <a:rPr lang="es-ES" altLang="en-US" sz="3200" dirty="0"/>
              <a:t>Júpiter</a:t>
            </a:r>
          </a:p>
        </p:txBody>
      </p:sp>
      <p:sp>
        <p:nvSpPr>
          <p:cNvPr id="59399" name="Text Box 12"/>
          <p:cNvSpPr txBox="1">
            <a:spLocks noChangeArrowheads="1"/>
          </p:cNvSpPr>
          <p:nvPr/>
        </p:nvSpPr>
        <p:spPr bwMode="auto">
          <a:xfrm>
            <a:off x="4427538" y="1700213"/>
            <a:ext cx="20351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r>
              <a:rPr lang="es-ES" altLang="en-US" sz="2400"/>
              <a:t>Marte observado en condiciones de mal seeing</a:t>
            </a:r>
          </a:p>
        </p:txBody>
      </p:sp>
      <p:sp>
        <p:nvSpPr>
          <p:cNvPr id="59400" name="Text Box 13"/>
          <p:cNvSpPr txBox="1">
            <a:spLocks noChangeArrowheads="1"/>
          </p:cNvSpPr>
          <p:nvPr/>
        </p:nvSpPr>
        <p:spPr bwMode="auto">
          <a:xfrm>
            <a:off x="4284663" y="4365625"/>
            <a:ext cx="18923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r>
              <a:rPr lang="es-ES" altLang="en-US" sz="2400"/>
              <a:t>Los dibujos de P. Lowell de los canales marcianos.</a:t>
            </a:r>
          </a:p>
        </p:txBody>
      </p:sp>
      <p:pic>
        <p:nvPicPr>
          <p:cNvPr id="9" name="Picture 4" descr="Rotación de Júpiter">
            <a:extLst>
              <a:ext uri="{FF2B5EF4-FFF2-40B4-BE49-F238E27FC236}">
                <a16:creationId xmlns:a16="http://schemas.microsoft.com/office/drawing/2014/main" id="{D9C35376-6B8F-B044-B5CB-BFEE17B9B8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" y="3735221"/>
            <a:ext cx="3777125" cy="314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4213" y="-171450"/>
            <a:ext cx="4643437" cy="1944688"/>
          </a:xfrm>
        </p:spPr>
        <p:txBody>
          <a:bodyPr/>
          <a:lstStyle/>
          <a:p>
            <a:pPr eaLnBrk="1" hangingPunct="1">
              <a:defRPr/>
            </a:pPr>
            <a:r>
              <a:rPr lang="es-ES"/>
              <a:t>Todos los efectos atmósfericos</a:t>
            </a:r>
          </a:p>
        </p:txBody>
      </p:sp>
      <p:pic>
        <p:nvPicPr>
          <p:cNvPr id="140290" name="Picture 4" descr="banner-seei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1950" y="260350"/>
            <a:ext cx="3702050" cy="4897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0420" name="Text Box 6"/>
          <p:cNvSpPr txBox="1">
            <a:spLocks noChangeArrowheads="1"/>
          </p:cNvSpPr>
          <p:nvPr/>
        </p:nvSpPr>
        <p:spPr bwMode="auto">
          <a:xfrm>
            <a:off x="107950" y="1557338"/>
            <a:ext cx="5400675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>
              <a:defRPr/>
            </a:pPr>
            <a:r>
              <a:rPr lang="es-ES" altLang="en-US" sz="2400">
                <a:latin typeface="Times New Roman" charset="0"/>
              </a:rPr>
              <a:t>La dispersión, distorsión, absorción, enrojecimiento y refracción atmosférica vista en una sola imagen. </a:t>
            </a:r>
          </a:p>
          <a:p>
            <a:pPr>
              <a:defRPr/>
            </a:pPr>
            <a:r>
              <a:rPr lang="es-ES" altLang="en-US" sz="2400">
                <a:latin typeface="Times New Roman" charset="0"/>
              </a:rPr>
              <a:t>El limbo del Sol poniente esta distorsionado en franjas horizontales debido a capas de aire a diferente temperatura.  Un “fleco” verde flota sobre la parte superior como resultado de la dispersión que ubica las imágenes azul y verde un poco mas alto que las amarilla y roja. El Sol es achatado con una forma oval debido a la mayor refracción cercana al horizonte, donde el aire mas denso absorbe y enrojece mas la luz.  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"/>
              <a:t>Seeing vs dispersión</a:t>
            </a:r>
          </a:p>
        </p:txBody>
      </p:sp>
      <p:pic>
        <p:nvPicPr>
          <p:cNvPr id="142338" name="Picture 5" descr="seeing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1125538"/>
            <a:ext cx="5129213" cy="5529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6" name="Rectangle 6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z="4000"/>
              <a:t>La degradación del frente de onda</a:t>
            </a:r>
          </a:p>
        </p:txBody>
      </p:sp>
      <p:pic>
        <p:nvPicPr>
          <p:cNvPr id="144386" name="Picture 5" descr="seei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4813" y="1863725"/>
            <a:ext cx="6175375" cy="371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68" name="Text Box 8"/>
          <p:cNvSpPr txBox="1">
            <a:spLocks noChangeArrowheads="1"/>
          </p:cNvSpPr>
          <p:nvPr/>
        </p:nvSpPr>
        <p:spPr bwMode="auto">
          <a:xfrm>
            <a:off x="2411413" y="5516563"/>
            <a:ext cx="37449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>
              <a:defRPr/>
            </a:pPr>
            <a:r>
              <a:rPr lang="en-US" altLang="en-US" sz="2800">
                <a:latin typeface="Times New Roman" charset="0"/>
                <a:ea typeface="Times New Roman" charset="0"/>
                <a:cs typeface="Times New Roman" charset="0"/>
              </a:rPr>
              <a:t>¿</a:t>
            </a:r>
            <a:r>
              <a:rPr lang="es-ES" altLang="en-US" sz="2800">
                <a:latin typeface="Times New Roman" charset="0"/>
              </a:rPr>
              <a:t>Es posible volver atrás?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/>
              <a:t>Optica adaptativa</a:t>
            </a:r>
          </a:p>
        </p:txBody>
      </p:sp>
      <p:pic>
        <p:nvPicPr>
          <p:cNvPr id="146434" name="Picture 4" descr="aoscheme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1700213"/>
            <a:ext cx="5905500" cy="441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z="4000"/>
              <a:t>Optica adaptativa con laser beam</a:t>
            </a:r>
          </a:p>
        </p:txBody>
      </p:sp>
      <p:pic>
        <p:nvPicPr>
          <p:cNvPr id="148482" name="Picture 5" descr="laser beam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6288" y="1557338"/>
            <a:ext cx="3127375" cy="4895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8483" name="Picture 7" descr="aolas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800" y="1628775"/>
            <a:ext cx="5473700" cy="4848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4" name="Rectangle 6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/>
              <a:t>La mejora de la PSF</a:t>
            </a:r>
          </a:p>
        </p:txBody>
      </p:sp>
      <p:pic>
        <p:nvPicPr>
          <p:cNvPr id="150530" name="Picture 5" descr="K1AOLightSnapsho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25613"/>
            <a:ext cx="8229600" cy="4275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/>
              <a:t>Donde colocar un observatorio</a:t>
            </a:r>
          </a:p>
        </p:txBody>
      </p:sp>
      <p:pic>
        <p:nvPicPr>
          <p:cNvPr id="152578" name="Picture 4" descr="turbulence0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773238"/>
            <a:ext cx="7127875" cy="4505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89" name="Object 1028">
            <a:extLst>
              <a:ext uri="{FF2B5EF4-FFF2-40B4-BE49-F238E27FC236}">
                <a16:creationId xmlns:a16="http://schemas.microsoft.com/office/drawing/2014/main" id="{9B9304FF-83AA-574C-BAC1-7D5D8AB671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7049804"/>
              </p:ext>
            </p:extLst>
          </p:nvPr>
        </p:nvGraphicFramePr>
        <p:xfrm>
          <a:off x="179512" y="3557890"/>
          <a:ext cx="5300897" cy="132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5" name="Ecuación" r:id="rId4" imgW="40957500" imgH="10236200" progId="Equation.3">
                  <p:embed/>
                </p:oleObj>
              </mc:Choice>
              <mc:Fallback>
                <p:oleObj name="Ecuación" r:id="rId4" imgW="40957500" imgH="10236200" progId="Equation.3">
                  <p:embed/>
                  <p:pic>
                    <p:nvPicPr>
                      <p:cNvPr id="37889" name="Object 1028">
                        <a:extLst>
                          <a:ext uri="{FF2B5EF4-FFF2-40B4-BE49-F238E27FC236}">
                            <a16:creationId xmlns:a16="http://schemas.microsoft.com/office/drawing/2014/main" id="{9B9304FF-83AA-574C-BAC1-7D5D8AB671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3557890"/>
                        <a:ext cx="5300897" cy="13232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2" name="Text Box 1034">
            <a:extLst>
              <a:ext uri="{FF2B5EF4-FFF2-40B4-BE49-F238E27FC236}">
                <a16:creationId xmlns:a16="http://schemas.microsoft.com/office/drawing/2014/main" id="{0D12934E-5EF9-BD47-8F05-D26911A4E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40" y="3546448"/>
            <a:ext cx="3481372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itchFamily="2" charset="2"/>
              <a:buChar char="n"/>
            </a:pPr>
            <a:r>
              <a:rPr lang="es-ES" altLang="en-UY" sz="2400" dirty="0">
                <a:latin typeface="Bookman" pitchFamily="18" charset="0"/>
                <a:sym typeface="Symbol" pitchFamily="2" charset="2"/>
              </a:rPr>
              <a:t> - frecuencia [Hz = 1/s]</a:t>
            </a:r>
          </a:p>
          <a:p>
            <a:pPr eaLnBrk="1" hangingPunct="1">
              <a:buFont typeface="Symbol" pitchFamily="2" charset="2"/>
              <a:buChar char="l"/>
            </a:pPr>
            <a:r>
              <a:rPr lang="es-ES" altLang="en-UY" sz="2400" dirty="0">
                <a:latin typeface="Bookman" pitchFamily="18" charset="0"/>
                <a:sym typeface="Symbol" pitchFamily="2" charset="2"/>
              </a:rPr>
              <a:t>- longitud de onda [m]</a:t>
            </a:r>
          </a:p>
          <a:p>
            <a:pPr eaLnBrk="1" hangingPunct="1"/>
            <a:r>
              <a:rPr lang="es-ES" altLang="en-UY" sz="2400" dirty="0">
                <a:latin typeface="Bookman" pitchFamily="18" charset="0"/>
                <a:sym typeface="Symbol" pitchFamily="2" charset="2"/>
              </a:rPr>
              <a:t>T – Temperatura [K]</a:t>
            </a:r>
          </a:p>
          <a:p>
            <a:pPr eaLnBrk="1" hangingPunct="1">
              <a:buFont typeface="Symbol" pitchFamily="2" charset="2"/>
              <a:buNone/>
            </a:pPr>
            <a:r>
              <a:rPr lang="es-ES" altLang="en-UY" sz="2400" dirty="0">
                <a:latin typeface="Bookman" pitchFamily="18" charset="0"/>
                <a:sym typeface="Symbol" pitchFamily="2" charset="2"/>
              </a:rPr>
              <a:t>h – Constante de Planck </a:t>
            </a:r>
          </a:p>
          <a:p>
            <a:pPr eaLnBrk="1" hangingPunct="1">
              <a:buFont typeface="Symbol" pitchFamily="2" charset="2"/>
              <a:buNone/>
            </a:pPr>
            <a:r>
              <a:rPr lang="es-ES" altLang="en-UY" sz="2400" dirty="0">
                <a:latin typeface="Bookman" pitchFamily="18" charset="0"/>
                <a:sym typeface="Symbol" pitchFamily="2" charset="2"/>
              </a:rPr>
              <a:t>      h = 6.63 x 10</a:t>
            </a:r>
            <a:r>
              <a:rPr lang="es-ES" altLang="en-UY" sz="2400" baseline="30000" dirty="0">
                <a:latin typeface="Bookman" pitchFamily="18" charset="0"/>
                <a:sym typeface="Symbol" pitchFamily="2" charset="2"/>
              </a:rPr>
              <a:t>-34</a:t>
            </a:r>
            <a:r>
              <a:rPr lang="es-ES" altLang="en-UY" sz="2400" dirty="0">
                <a:latin typeface="Bookman" pitchFamily="18" charset="0"/>
                <a:sym typeface="Symbol" pitchFamily="2" charset="2"/>
              </a:rPr>
              <a:t> </a:t>
            </a:r>
            <a:r>
              <a:rPr lang="es-ES" altLang="en-UY" sz="2400" dirty="0" err="1">
                <a:latin typeface="Bookman" pitchFamily="18" charset="0"/>
                <a:sym typeface="Symbol" pitchFamily="2" charset="2"/>
              </a:rPr>
              <a:t>Js</a:t>
            </a:r>
            <a:endParaRPr lang="es-ES" altLang="en-UY" sz="2400" dirty="0">
              <a:latin typeface="Bookman" pitchFamily="18" charset="0"/>
              <a:sym typeface="Symbol" pitchFamily="2" charset="2"/>
            </a:endParaRPr>
          </a:p>
          <a:p>
            <a:pPr eaLnBrk="1" hangingPunct="1">
              <a:buFont typeface="Symbol" pitchFamily="2" charset="2"/>
              <a:buNone/>
            </a:pPr>
            <a:r>
              <a:rPr lang="es-ES" altLang="en-UY" sz="2400" dirty="0">
                <a:latin typeface="Bookman" pitchFamily="18" charset="0"/>
                <a:sym typeface="Symbol" pitchFamily="2" charset="2"/>
              </a:rPr>
              <a:t>k – Cte. de </a:t>
            </a:r>
            <a:r>
              <a:rPr lang="es-ES" altLang="en-UY" sz="2400" dirty="0" err="1">
                <a:latin typeface="Bookman" pitchFamily="18" charset="0"/>
                <a:sym typeface="Symbol" pitchFamily="2" charset="2"/>
              </a:rPr>
              <a:t>Boltzmann</a:t>
            </a:r>
            <a:r>
              <a:rPr lang="es-ES" altLang="en-UY" sz="2400" dirty="0">
                <a:latin typeface="Bookman" pitchFamily="18" charset="0"/>
                <a:sym typeface="Symbol" pitchFamily="2" charset="2"/>
              </a:rPr>
              <a:t> </a:t>
            </a:r>
          </a:p>
          <a:p>
            <a:pPr eaLnBrk="1" hangingPunct="1">
              <a:buFont typeface="Symbol" pitchFamily="2" charset="2"/>
              <a:buNone/>
            </a:pPr>
            <a:r>
              <a:rPr lang="es-ES" altLang="en-UY" sz="2400" dirty="0">
                <a:latin typeface="Bookman" pitchFamily="18" charset="0"/>
                <a:sym typeface="Symbol" pitchFamily="2" charset="2"/>
              </a:rPr>
              <a:t>      k = 1.38 x 10</a:t>
            </a:r>
            <a:r>
              <a:rPr lang="es-ES" altLang="en-UY" sz="2400" baseline="30000" dirty="0">
                <a:latin typeface="Bookman" pitchFamily="18" charset="0"/>
                <a:sym typeface="Symbol" pitchFamily="2" charset="2"/>
              </a:rPr>
              <a:t>-23</a:t>
            </a:r>
            <a:r>
              <a:rPr lang="es-ES" altLang="en-UY" sz="2400" dirty="0">
                <a:latin typeface="Bookman" pitchFamily="18" charset="0"/>
                <a:sym typeface="Symbol" pitchFamily="2" charset="2"/>
              </a:rPr>
              <a:t> JK</a:t>
            </a:r>
            <a:r>
              <a:rPr lang="es-ES" altLang="en-UY" sz="2400" baseline="30000" dirty="0">
                <a:latin typeface="Bookman" pitchFamily="18" charset="0"/>
                <a:sym typeface="Symbol" pitchFamily="2" charset="2"/>
              </a:rPr>
              <a:t>-1</a:t>
            </a:r>
            <a:endParaRPr lang="es-ES" altLang="en-UY" sz="2400" dirty="0">
              <a:latin typeface="Bookman" pitchFamily="18" charset="0"/>
              <a:sym typeface="Symbol" pitchFamily="2" charset="2"/>
            </a:endParaRPr>
          </a:p>
        </p:txBody>
      </p:sp>
      <p:sp>
        <p:nvSpPr>
          <p:cNvPr id="2" name="1 Título">
            <a:extLst>
              <a:ext uri="{FF2B5EF4-FFF2-40B4-BE49-F238E27FC236}">
                <a16:creationId xmlns:a16="http://schemas.microsoft.com/office/drawing/2014/main" id="{43BA6964-B8DD-1F41-A1F2-D5A04601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131" y="185003"/>
            <a:ext cx="6172200" cy="854869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/>
              <a:t>Ley de Planck</a:t>
            </a:r>
            <a:endParaRPr lang="es-UY" sz="4800" dirty="0"/>
          </a:p>
        </p:txBody>
      </p:sp>
      <p:sp>
        <p:nvSpPr>
          <p:cNvPr id="37892" name="2 CuadroTexto">
            <a:extLst>
              <a:ext uri="{FF2B5EF4-FFF2-40B4-BE49-F238E27FC236}">
                <a16:creationId xmlns:a16="http://schemas.microsoft.com/office/drawing/2014/main" id="{ACE389AF-EF7B-074B-92AA-2F43EAE93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32" y="1186588"/>
            <a:ext cx="8424936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UY" altLang="en-US" sz="1600" dirty="0"/>
              <a:t>Se definen para un </a:t>
            </a:r>
            <a:r>
              <a:rPr lang="es-UY" altLang="en-US" sz="2800" b="1" dirty="0"/>
              <a:t>cuerpo negro</a:t>
            </a:r>
            <a:r>
              <a:rPr lang="es-UY" altLang="en-US" sz="1600" dirty="0"/>
              <a:t>: es una idealización, es un objeto que absorbe toda la radiación que incide sobre él. Para estar en equilibrio termodinámico, debe irradiar energía a la misma tasa que absorbe. Es un absorbente y emisor perfecto.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UY" altLang="en-US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UY" altLang="en-US" sz="1600" dirty="0"/>
              <a:t>La energía radiante emitida por un cuerpo negro a una temperatura de equilibrio (superficial) T se distribuye en frecuencias  (o en longitudes de onda ), según la función de Planck:</a:t>
            </a:r>
          </a:p>
        </p:txBody>
      </p:sp>
      <p:graphicFrame>
        <p:nvGraphicFramePr>
          <p:cNvPr id="37893" name="3 Objeto">
            <a:extLst>
              <a:ext uri="{FF2B5EF4-FFF2-40B4-BE49-F238E27FC236}">
                <a16:creationId xmlns:a16="http://schemas.microsoft.com/office/drawing/2014/main" id="{C665A7D5-E649-C74D-B5D9-29A3DCDD91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7977756"/>
              </p:ext>
            </p:extLst>
          </p:nvPr>
        </p:nvGraphicFramePr>
        <p:xfrm>
          <a:off x="179512" y="5013176"/>
          <a:ext cx="5300897" cy="1287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6" name="Ecuación" r:id="rId6" imgW="42125900" imgH="10236200" progId="Equation.3">
                  <p:embed/>
                </p:oleObj>
              </mc:Choice>
              <mc:Fallback>
                <p:oleObj name="Ecuación" r:id="rId6" imgW="42125900" imgH="10236200" progId="Equation.3">
                  <p:embed/>
                  <p:pic>
                    <p:nvPicPr>
                      <p:cNvPr id="37893" name="3 Objeto">
                        <a:extLst>
                          <a:ext uri="{FF2B5EF4-FFF2-40B4-BE49-F238E27FC236}">
                            <a16:creationId xmlns:a16="http://schemas.microsoft.com/office/drawing/2014/main" id="{C665A7D5-E649-C74D-B5D9-29A3DCDD91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5013176"/>
                        <a:ext cx="5300897" cy="128701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5" descr="canarie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3805238"/>
            <a:ext cx="8532812" cy="3052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4626" name="Picture 8" descr="titl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260350"/>
            <a:ext cx="4067175" cy="2981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4627" name="Picture 11" descr="mauna-kea-summit-m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6825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 Box 12"/>
          <p:cNvSpPr txBox="1">
            <a:spLocks noChangeArrowheads="1"/>
          </p:cNvSpPr>
          <p:nvPr/>
        </p:nvSpPr>
        <p:spPr bwMode="auto">
          <a:xfrm>
            <a:off x="879475" y="65088"/>
            <a:ext cx="2628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>
              <a:defRPr/>
            </a:pPr>
            <a:r>
              <a:rPr lang="es-ES" altLang="en-US" sz="2400">
                <a:solidFill>
                  <a:schemeClr val="bg1"/>
                </a:solidFill>
                <a:latin typeface="Times New Roman" charset="0"/>
              </a:rPr>
              <a:t>Mauna Kea, Hawaii</a:t>
            </a:r>
          </a:p>
        </p:txBody>
      </p:sp>
      <p:sp>
        <p:nvSpPr>
          <p:cNvPr id="67590" name="Text Box 13"/>
          <p:cNvSpPr txBox="1">
            <a:spLocks noChangeArrowheads="1"/>
          </p:cNvSpPr>
          <p:nvPr/>
        </p:nvSpPr>
        <p:spPr bwMode="auto">
          <a:xfrm>
            <a:off x="6208713" y="209550"/>
            <a:ext cx="1908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>
              <a:defRPr/>
            </a:pPr>
            <a:r>
              <a:rPr lang="es-ES" altLang="en-US" sz="2400">
                <a:solidFill>
                  <a:schemeClr val="bg1"/>
                </a:solidFill>
                <a:latin typeface="Times New Roman" charset="0"/>
              </a:rPr>
              <a:t>Paranal, Chile</a:t>
            </a:r>
          </a:p>
        </p:txBody>
      </p:sp>
      <p:sp>
        <p:nvSpPr>
          <p:cNvPr id="67591" name="Text Box 14"/>
          <p:cNvSpPr txBox="1">
            <a:spLocks noChangeArrowheads="1"/>
          </p:cNvSpPr>
          <p:nvPr/>
        </p:nvSpPr>
        <p:spPr bwMode="auto">
          <a:xfrm>
            <a:off x="1476375" y="3860800"/>
            <a:ext cx="2559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>
              <a:defRPr/>
            </a:pPr>
            <a:r>
              <a:rPr lang="es-ES" altLang="en-US" sz="2400">
                <a:solidFill>
                  <a:schemeClr val="bg1"/>
                </a:solidFill>
                <a:latin typeface="Times New Roman" charset="0"/>
              </a:rPr>
              <a:t>La Palma, Canarias</a:t>
            </a:r>
          </a:p>
        </p:txBody>
      </p:sp>
      <p:sp>
        <p:nvSpPr>
          <p:cNvPr id="67592" name="Text Box 15"/>
          <p:cNvSpPr txBox="1">
            <a:spLocks noChangeArrowheads="1"/>
          </p:cNvSpPr>
          <p:nvPr/>
        </p:nvSpPr>
        <p:spPr bwMode="auto">
          <a:xfrm>
            <a:off x="6443663" y="3933825"/>
            <a:ext cx="2432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>
              <a:defRPr/>
            </a:pPr>
            <a:r>
              <a:rPr lang="es-ES" altLang="en-US" sz="2400">
                <a:solidFill>
                  <a:schemeClr val="bg1"/>
                </a:solidFill>
                <a:latin typeface="Times New Roman" charset="0"/>
              </a:rPr>
              <a:t>Tenerife, Canarias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/>
              <a:t>Conceptos a recordar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s-ES"/>
              <a:t>Transferencia Radiativa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s-ES"/>
              <a:t>Ventanas atmósfericas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s-ES"/>
              <a:t>Disco de difracción o de Airy y resolución angular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s-ES"/>
              <a:t>Point Spread Function (PSF)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s-ES"/>
              <a:t>Seeing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852488" y="423863"/>
            <a:ext cx="7162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s-ES_tradnl" altLang="en-US" sz="2400">
                <a:latin typeface="Bookman" charset="0"/>
              </a:rPr>
              <a:t>Ley de Planck</a:t>
            </a:r>
            <a:r>
              <a:rPr lang="en-US" altLang="en-US" sz="2400">
                <a:latin typeface="Bookman" charset="0"/>
              </a:rPr>
              <a:t>: medio (o cuerpo) en equilibrio térmico emitirá con:</a:t>
            </a:r>
            <a:endParaRPr lang="es-ES" altLang="en-US" sz="2400">
              <a:latin typeface="Bookman" charset="0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95288" y="333375"/>
            <a:ext cx="8497887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defRPr/>
            </a:pPr>
            <a:endParaRPr lang="es-UY" altLang="en-US"/>
          </a:p>
        </p:txBody>
      </p:sp>
      <p:graphicFrame>
        <p:nvGraphicFramePr>
          <p:cNvPr id="35843" name="Object 4"/>
          <p:cNvGraphicFramePr>
            <a:graphicFrameLocks noChangeAspect="1"/>
          </p:cNvGraphicFramePr>
          <p:nvPr/>
        </p:nvGraphicFramePr>
        <p:xfrm>
          <a:off x="409575" y="1196975"/>
          <a:ext cx="8483600" cy="191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5" name="Ecuación" r:id="rId4" imgW="1968500" imgH="444500" progId="Equation.3">
                  <p:embed/>
                </p:oleObj>
              </mc:Choice>
              <mc:Fallback>
                <p:oleObj name="Ecuación" r:id="rId4" imgW="1968500" imgH="4445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575" y="1196975"/>
                        <a:ext cx="8483600" cy="19129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468313" y="3511550"/>
            <a:ext cx="7281862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buFont typeface="Symbol" charset="2"/>
              <a:buNone/>
              <a:defRPr/>
            </a:pPr>
            <a:r>
              <a:rPr lang="es-ES" altLang="en-US" sz="2400" i="1" dirty="0">
                <a:latin typeface="Bookman" charset="0"/>
                <a:sym typeface="Symbol" charset="2"/>
              </a:rPr>
              <a:t>I</a:t>
            </a:r>
            <a:r>
              <a:rPr lang="es-ES" altLang="en-US" sz="2400" i="1" baseline="-25000" dirty="0">
                <a:latin typeface="Symbol" charset="2"/>
                <a:ea typeface="Symbol" charset="2"/>
                <a:cs typeface="Symbol" charset="2"/>
                <a:sym typeface="Symbol" charset="2"/>
              </a:rPr>
              <a:t>n</a:t>
            </a:r>
            <a:r>
              <a:rPr lang="es-ES" altLang="en-US" sz="2400" dirty="0">
                <a:latin typeface="Bookman" charset="0"/>
                <a:sym typeface="Symbol" charset="2"/>
              </a:rPr>
              <a:t> Intensidad específica </a:t>
            </a:r>
            <a:r>
              <a:rPr lang="es-ES" altLang="en-US" sz="2400" dirty="0">
                <a:sym typeface="Symbol" charset="2"/>
              </a:rPr>
              <a:t>[W m</a:t>
            </a:r>
            <a:r>
              <a:rPr lang="es-ES" altLang="en-US" sz="2400" baseline="30000" dirty="0">
                <a:sym typeface="Symbol" charset="2"/>
              </a:rPr>
              <a:t>-2</a:t>
            </a:r>
            <a:r>
              <a:rPr lang="es-ES" altLang="en-US" sz="2400" dirty="0">
                <a:sym typeface="Symbol" charset="2"/>
              </a:rPr>
              <a:t> Hz</a:t>
            </a:r>
            <a:r>
              <a:rPr lang="es-ES" altLang="en-US" sz="2400" baseline="30000" dirty="0">
                <a:sym typeface="Symbol" charset="2"/>
              </a:rPr>
              <a:t>-1</a:t>
            </a:r>
            <a:r>
              <a:rPr lang="es-ES" altLang="en-US" sz="2400" dirty="0">
                <a:sym typeface="Symbol" charset="2"/>
              </a:rPr>
              <a:t> sterad</a:t>
            </a:r>
            <a:r>
              <a:rPr lang="es-ES" altLang="en-US" sz="2400" baseline="30000" dirty="0">
                <a:sym typeface="Symbol" charset="2"/>
              </a:rPr>
              <a:t>-1</a:t>
            </a:r>
            <a:r>
              <a:rPr lang="es-ES" altLang="en-US" sz="2400" dirty="0">
                <a:sym typeface="Symbol" charset="2"/>
              </a:rPr>
              <a:t>]</a:t>
            </a:r>
            <a:endParaRPr lang="es-ES" altLang="en-US" sz="2400" dirty="0">
              <a:latin typeface="Bookman" charset="0"/>
              <a:sym typeface="Symbol" charset="2"/>
            </a:endParaRPr>
          </a:p>
          <a:p>
            <a:pPr eaLnBrk="1" hangingPunct="1">
              <a:buFont typeface="Symbol" charset="2"/>
              <a:buNone/>
              <a:defRPr/>
            </a:pPr>
            <a:r>
              <a:rPr lang="es-ES" altLang="en-US" sz="2400" dirty="0">
                <a:latin typeface="Symbol" charset="2"/>
                <a:ea typeface="Symbol" charset="2"/>
                <a:cs typeface="Symbol" charset="2"/>
                <a:sym typeface="Symbol" charset="2"/>
              </a:rPr>
              <a:t>n</a:t>
            </a:r>
            <a:r>
              <a:rPr lang="es-ES" altLang="en-US" sz="2400" dirty="0">
                <a:latin typeface="Bookman" charset="0"/>
                <a:sym typeface="Symbol" charset="2"/>
              </a:rPr>
              <a:t>- frecuencia [Hz = 1/s]</a:t>
            </a:r>
          </a:p>
          <a:p>
            <a:pPr eaLnBrk="1" hangingPunct="1">
              <a:buFont typeface="Symbol" charset="2"/>
              <a:buNone/>
              <a:defRPr/>
            </a:pPr>
            <a:r>
              <a:rPr lang="es-ES" altLang="en-US" sz="2400" i="1" dirty="0">
                <a:latin typeface="Bookman" charset="0"/>
                <a:sym typeface="Symbol" charset="2"/>
              </a:rPr>
              <a:t>T </a:t>
            </a:r>
            <a:r>
              <a:rPr lang="es-ES" altLang="en-US" sz="2400" dirty="0">
                <a:latin typeface="Bookman" charset="0"/>
                <a:sym typeface="Symbol" charset="2"/>
              </a:rPr>
              <a:t>– Temperatura [</a:t>
            </a:r>
            <a:r>
              <a:rPr lang="es-ES" altLang="en-US" sz="2400" dirty="0" err="1">
                <a:latin typeface="Bookman" charset="0"/>
                <a:sym typeface="Symbol" charset="2"/>
              </a:rPr>
              <a:t>°K</a:t>
            </a:r>
            <a:r>
              <a:rPr lang="es-ES" altLang="en-US" sz="2400" dirty="0">
                <a:latin typeface="Bookman" charset="0"/>
                <a:sym typeface="Symbol" charset="2"/>
              </a:rPr>
              <a:t>]</a:t>
            </a:r>
          </a:p>
          <a:p>
            <a:pPr eaLnBrk="1" hangingPunct="1">
              <a:buFont typeface="Symbol" charset="2"/>
              <a:buNone/>
              <a:defRPr/>
            </a:pPr>
            <a:r>
              <a:rPr lang="es-ES" altLang="en-US" sz="2400" i="1" dirty="0">
                <a:latin typeface="Bookman" charset="0"/>
                <a:sym typeface="Symbol" charset="2"/>
              </a:rPr>
              <a:t>h</a:t>
            </a:r>
            <a:r>
              <a:rPr lang="es-ES" altLang="en-US" sz="2400" dirty="0">
                <a:latin typeface="Bookman" charset="0"/>
                <a:sym typeface="Symbol" charset="2"/>
              </a:rPr>
              <a:t> – Constante de Planck (6.63 x 10</a:t>
            </a:r>
            <a:r>
              <a:rPr lang="es-ES" altLang="en-US" sz="2400" baseline="30000" dirty="0">
                <a:latin typeface="Bookman" charset="0"/>
                <a:sym typeface="Symbol" charset="2"/>
              </a:rPr>
              <a:t>-34</a:t>
            </a:r>
            <a:r>
              <a:rPr lang="es-ES" altLang="en-US" sz="2400" dirty="0">
                <a:latin typeface="Bookman" charset="0"/>
                <a:sym typeface="Symbol" charset="2"/>
              </a:rPr>
              <a:t> </a:t>
            </a:r>
            <a:r>
              <a:rPr lang="es-ES" altLang="en-US" sz="2400" dirty="0" err="1">
                <a:latin typeface="Bookman" charset="0"/>
                <a:sym typeface="Symbol" charset="2"/>
              </a:rPr>
              <a:t>Js</a:t>
            </a:r>
            <a:r>
              <a:rPr lang="es-ES" altLang="en-US" sz="2400" dirty="0">
                <a:latin typeface="Bookman" charset="0"/>
                <a:sym typeface="Symbol" charset="2"/>
              </a:rPr>
              <a:t>)</a:t>
            </a:r>
          </a:p>
          <a:p>
            <a:pPr eaLnBrk="1" hangingPunct="1">
              <a:buFont typeface="Symbol" charset="2"/>
              <a:buNone/>
              <a:defRPr/>
            </a:pPr>
            <a:r>
              <a:rPr lang="es-ES" altLang="en-US" sz="2400" i="1" dirty="0">
                <a:latin typeface="Bookman" charset="0"/>
                <a:sym typeface="Symbol" charset="2"/>
              </a:rPr>
              <a:t>k </a:t>
            </a:r>
            <a:r>
              <a:rPr lang="es-ES" altLang="en-US" sz="2400" dirty="0">
                <a:latin typeface="Bookman" charset="0"/>
                <a:sym typeface="Symbol" charset="2"/>
              </a:rPr>
              <a:t>– Constante de </a:t>
            </a:r>
            <a:r>
              <a:rPr lang="es-ES" altLang="en-US" sz="2400" dirty="0" err="1">
                <a:latin typeface="Bookman" charset="0"/>
                <a:sym typeface="Symbol" charset="2"/>
              </a:rPr>
              <a:t>Boltzmann</a:t>
            </a:r>
            <a:r>
              <a:rPr lang="es-ES" altLang="en-US" sz="2400" dirty="0">
                <a:latin typeface="Bookman" charset="0"/>
                <a:sym typeface="Symbol" charset="2"/>
              </a:rPr>
              <a:t> (1.38 x 10</a:t>
            </a:r>
            <a:r>
              <a:rPr lang="es-ES" altLang="en-US" sz="2400" baseline="30000" dirty="0">
                <a:latin typeface="Bookman" charset="0"/>
                <a:sym typeface="Symbol" charset="2"/>
              </a:rPr>
              <a:t>-23</a:t>
            </a:r>
            <a:r>
              <a:rPr lang="es-ES" altLang="en-US" sz="2400" dirty="0">
                <a:latin typeface="Bookman" charset="0"/>
                <a:sym typeface="Symbol" charset="2"/>
              </a:rPr>
              <a:t> JK</a:t>
            </a:r>
            <a:r>
              <a:rPr lang="es-ES" altLang="en-US" sz="2400" baseline="30000" dirty="0">
                <a:latin typeface="Bookman" charset="0"/>
                <a:sym typeface="Symbol" charset="2"/>
              </a:rPr>
              <a:t>-1</a:t>
            </a:r>
            <a:r>
              <a:rPr lang="es-ES" altLang="en-US" sz="2400" dirty="0">
                <a:latin typeface="Bookman" charset="0"/>
                <a:sym typeface="Symbol" charset="2"/>
              </a:rPr>
              <a:t>) </a:t>
            </a: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468313" y="5300663"/>
            <a:ext cx="845185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s-ES" altLang="en-US">
                <a:latin typeface="Bookman" charset="0"/>
              </a:rPr>
              <a:t>La observación y la teoría concuerdan en que las estrellas a grosso modo están formadas por </a:t>
            </a:r>
            <a:r>
              <a:rPr lang="es-ES" altLang="en-US" u="sng">
                <a:latin typeface="Bookman" charset="0"/>
              </a:rPr>
              <a:t>capas gaseosas</a:t>
            </a:r>
            <a:r>
              <a:rPr lang="en-US" altLang="en-US" u="sng">
                <a:latin typeface="Bookman" charset="0"/>
              </a:rPr>
              <a:t> </a:t>
            </a:r>
            <a:r>
              <a:rPr lang="es-ES" altLang="en-US" u="sng">
                <a:latin typeface="Bookman" charset="0"/>
              </a:rPr>
              <a:t>concéntricas en equilibrio térmico</a:t>
            </a:r>
            <a:r>
              <a:rPr lang="es-ES" altLang="en-US">
                <a:latin typeface="Bookman" charset="0"/>
              </a:rPr>
              <a:t>. La intensidad de la emisión resultante de un medio como éste es la función</a:t>
            </a:r>
            <a:r>
              <a:rPr lang="en-US" altLang="en-US">
                <a:latin typeface="Bookman" charset="0"/>
              </a:rPr>
              <a:t> </a:t>
            </a:r>
            <a:r>
              <a:rPr lang="es-ES" altLang="en-US">
                <a:latin typeface="Bookman" charset="0"/>
              </a:rPr>
              <a:t>de Planck la cual es independiente de las propiedades del medio, solo depende de su temperatura (aunque T</a:t>
            </a:r>
            <a:r>
              <a:rPr lang="en-US" altLang="en-US">
                <a:latin typeface="Bookman" charset="0"/>
              </a:rPr>
              <a:t> </a:t>
            </a:r>
            <a:r>
              <a:rPr lang="es-ES" altLang="en-US">
                <a:latin typeface="Bookman" charset="0"/>
              </a:rPr>
              <a:t>dependerá de las propiedades del medio)</a:t>
            </a:r>
            <a:r>
              <a:rPr lang="en-US" altLang="en-US">
                <a:latin typeface="Bookman" charset="0"/>
              </a:rPr>
              <a:t>.</a:t>
            </a:r>
            <a:endParaRPr lang="es-ES" altLang="en-US">
              <a:latin typeface="Bookman" charset="0"/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Secuencia">
  <a:themeElements>
    <a:clrScheme name="Secuencia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ecuencia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ecuencia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uencia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mbre">
  <a:themeElements>
    <a:clrScheme name="Cumbre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Cumb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Cumbre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mbre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mbre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mbre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mbre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mbre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mbre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mbre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mbre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4260</TotalTime>
  <Words>2755</Words>
  <Application>Microsoft Macintosh PowerPoint</Application>
  <PresentationFormat>On-screen Show (4:3)</PresentationFormat>
  <Paragraphs>400</Paragraphs>
  <Slides>81</Slides>
  <Notes>73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9" baseType="lpstr">
      <vt:lpstr>Arial</vt:lpstr>
      <vt:lpstr>Bookman</vt:lpstr>
      <vt:lpstr>Bookman Old Style</vt:lpstr>
      <vt:lpstr>Calibri</vt:lpstr>
      <vt:lpstr>Cambria Math</vt:lpstr>
      <vt:lpstr>Garamond</vt:lpstr>
      <vt:lpstr>Helvetica Neue</vt:lpstr>
      <vt:lpstr>HelveticaNeue-BoldItalic</vt:lpstr>
      <vt:lpstr>HelveticaNeue-Light</vt:lpstr>
      <vt:lpstr>HelveticaNeue-LightItalic</vt:lpstr>
      <vt:lpstr>STIXGeneral</vt:lpstr>
      <vt:lpstr>Symbol</vt:lpstr>
      <vt:lpstr>Times New Roman</vt:lpstr>
      <vt:lpstr>Wingdings</vt:lpstr>
      <vt:lpstr>Secuencia</vt:lpstr>
      <vt:lpstr>Cumbre</vt:lpstr>
      <vt:lpstr>Office Theme</vt:lpstr>
      <vt:lpstr>Ecuación</vt:lpstr>
      <vt:lpstr>La radiación electromagnética en su pasaje por la atmósfera</vt:lpstr>
      <vt:lpstr>OBJETIVO</vt:lpstr>
      <vt:lpstr>PowerPoint Presentation</vt:lpstr>
      <vt:lpstr>PowerPoint Presentation</vt:lpstr>
      <vt:lpstr>Modelo atómico</vt:lpstr>
      <vt:lpstr>El espectro del Sol</vt:lpstr>
      <vt:lpstr>PowerPoint Presentation</vt:lpstr>
      <vt:lpstr>Ley de Planck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Generación de líneas: Leyes de Kirchhoff</vt:lpstr>
      <vt:lpstr>PowerPoint Presentation</vt:lpstr>
      <vt:lpstr>PowerPoint Presentation</vt:lpstr>
      <vt:lpstr>PowerPoint Presentation</vt:lpstr>
      <vt:lpstr>PowerPoint Presentation</vt:lpstr>
      <vt:lpstr>Transiciones atómicas y moleculares</vt:lpstr>
      <vt:lpstr>PowerPoint Presentation</vt:lpstr>
      <vt:lpstr>PowerPoint Presentation</vt:lpstr>
      <vt:lpstr>El pasaje de la radiación desde el techo de la atmósfera hasta nuestro ojo</vt:lpstr>
      <vt:lpstr>Pasaje de la radiación a través  de un medio denso</vt:lpstr>
      <vt:lpstr>Transferencia Radiativa</vt:lpstr>
      <vt:lpstr>Emisión</vt:lpstr>
      <vt:lpstr>Ecuación de Transferencia Radiativa</vt:lpstr>
      <vt:lpstr>Soluciones particulares a la ecuación de transferencia radiativa</vt:lpstr>
      <vt:lpstr>Absorción en una nube</vt:lpstr>
      <vt:lpstr>Absorción en la atmósfera</vt:lpstr>
      <vt:lpstr>Transiciones atómicas y moleculares relevantes en la atmósfera</vt:lpstr>
      <vt:lpstr>Variación con altura de los constituyentes atmosféricos</vt:lpstr>
      <vt:lpstr>Opacidad de la atmósfera  para cada constituyente</vt:lpstr>
      <vt:lpstr>Curvas de iso-t en función de la altura z</vt:lpstr>
      <vt:lpstr>Dispersión (Scattering)</vt:lpstr>
      <vt:lpstr>Dispersión Rayleigh por moléculas</vt:lpstr>
      <vt:lpstr>Dispersión Mie por gotas de agua   y aerosoles</vt:lpstr>
      <vt:lpstr>Dispersión Rayleigh por moléculas</vt:lpstr>
      <vt:lpstr>Dispersión Mie por gotas de agua   y aerosoles</vt:lpstr>
      <vt:lpstr>Absorción  + Emisión + Dispersión   en el Espectro del Sol</vt:lpstr>
      <vt:lpstr>ESPECTRO SOLAR OBSERVADOR EN EL  TOPE DE LA ATMOSFERA</vt:lpstr>
      <vt:lpstr>PowerPoint Presentation</vt:lpstr>
      <vt:lpstr>Emisión Atmosférica</vt:lpstr>
      <vt:lpstr>Espectro del cielo nocturno</vt:lpstr>
      <vt:lpstr>Emisión Atmosférica</vt:lpstr>
      <vt:lpstr>PowerPoint Presentation</vt:lpstr>
      <vt:lpstr>PowerPoint Presentation</vt:lpstr>
      <vt:lpstr>PowerPoint Presentation</vt:lpstr>
      <vt:lpstr>PowerPoint Presentation</vt:lpstr>
      <vt:lpstr>Efectos de la atmósfera: Absorción</vt:lpstr>
      <vt:lpstr>PowerPoint Presentation</vt:lpstr>
      <vt:lpstr>Extinción Atmosférica</vt:lpstr>
      <vt:lpstr>Extinción Atmosférica</vt:lpstr>
      <vt:lpstr>Extinción Atmosférica</vt:lpstr>
      <vt:lpstr>Pasaje por el sistema óptico</vt:lpstr>
      <vt:lpstr>Teorema fundamental de la  óptica de Fourier  </vt:lpstr>
      <vt:lpstr>Point Spread Function (PSF)</vt:lpstr>
      <vt:lpstr>Imagen de un sistema óptico</vt:lpstr>
      <vt:lpstr>Separación angular</vt:lpstr>
      <vt:lpstr>Ejemplos</vt:lpstr>
      <vt:lpstr>PSF of HST's WFPC camera before corrections</vt:lpstr>
      <vt:lpstr>Turbulencia atmosférica</vt:lpstr>
      <vt:lpstr>Degradación de la imagen  por la turbulencia atmosférica</vt:lpstr>
      <vt:lpstr>PowerPoint Presentation</vt:lpstr>
      <vt:lpstr>Seeing</vt:lpstr>
      <vt:lpstr>PowerPoint Presentation</vt:lpstr>
      <vt:lpstr>PowerPoint Presentation</vt:lpstr>
      <vt:lpstr>PowerPoint Presentation</vt:lpstr>
      <vt:lpstr>Speckles  (“motas”)</vt:lpstr>
      <vt:lpstr>Perfiles estelares con y sin seeing</vt:lpstr>
      <vt:lpstr>De lo mejor a lo peor</vt:lpstr>
      <vt:lpstr>Las condiciones cambiantes</vt:lpstr>
      <vt:lpstr>Todos los efectos atmósfericos</vt:lpstr>
      <vt:lpstr>Seeing vs dispersión</vt:lpstr>
      <vt:lpstr>La degradación del frente de onda</vt:lpstr>
      <vt:lpstr>Optica adaptativa</vt:lpstr>
      <vt:lpstr>Optica adaptativa con laser beam</vt:lpstr>
      <vt:lpstr>La mejora de la PSF</vt:lpstr>
      <vt:lpstr>Donde colocar un observatorio</vt:lpstr>
      <vt:lpstr>PowerPoint Presentation</vt:lpstr>
      <vt:lpstr>Conceptos a recordar</vt:lpstr>
    </vt:vector>
  </TitlesOfParts>
  <Company>Astronomia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luz en su pasaje por la atmósfera</dc:title>
  <dc:creator>gonzalo</dc:creator>
  <cp:lastModifiedBy>Gonzalo Tancredi</cp:lastModifiedBy>
  <cp:revision>120</cp:revision>
  <cp:lastPrinted>2017-08-18T18:34:53Z</cp:lastPrinted>
  <dcterms:created xsi:type="dcterms:W3CDTF">2005-05-19T14:08:12Z</dcterms:created>
  <dcterms:modified xsi:type="dcterms:W3CDTF">2021-08-16T14:04:51Z</dcterms:modified>
</cp:coreProperties>
</file>