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280" r:id="rId3"/>
    <p:sldId id="275" r:id="rId4"/>
    <p:sldId id="276" r:id="rId5"/>
    <p:sldId id="277" r:id="rId6"/>
    <p:sldId id="278" r:id="rId7"/>
    <p:sldId id="279" r:id="rId8"/>
    <p:sldId id="257" r:id="rId9"/>
    <p:sldId id="258" r:id="rId10"/>
    <p:sldId id="259" r:id="rId11"/>
    <p:sldId id="335" r:id="rId12"/>
    <p:sldId id="260" r:id="rId13"/>
    <p:sldId id="261" r:id="rId14"/>
    <p:sldId id="262" r:id="rId15"/>
    <p:sldId id="263" r:id="rId16"/>
    <p:sldId id="264" r:id="rId17"/>
    <p:sldId id="336" r:id="rId18"/>
    <p:sldId id="285" r:id="rId19"/>
    <p:sldId id="283" r:id="rId20"/>
    <p:sldId id="266" r:id="rId21"/>
    <p:sldId id="337" r:id="rId22"/>
    <p:sldId id="267" r:id="rId23"/>
    <p:sldId id="339" r:id="rId24"/>
    <p:sldId id="345" r:id="rId25"/>
    <p:sldId id="341" r:id="rId26"/>
    <p:sldId id="342" r:id="rId27"/>
    <p:sldId id="343" r:id="rId28"/>
    <p:sldId id="346" r:id="rId29"/>
    <p:sldId id="268" r:id="rId30"/>
    <p:sldId id="269" r:id="rId31"/>
    <p:sldId id="270" r:id="rId32"/>
    <p:sldId id="281" r:id="rId33"/>
    <p:sldId id="282" r:id="rId34"/>
    <p:sldId id="286" r:id="rId35"/>
    <p:sldId id="287" r:id="rId36"/>
    <p:sldId id="288" r:id="rId37"/>
    <p:sldId id="352" r:id="rId38"/>
    <p:sldId id="327" r:id="rId39"/>
    <p:sldId id="351" r:id="rId40"/>
    <p:sldId id="330" r:id="rId41"/>
    <p:sldId id="332" r:id="rId42"/>
    <p:sldId id="334" r:id="rId43"/>
    <p:sldId id="272" r:id="rId44"/>
    <p:sldId id="273" r:id="rId45"/>
    <p:sldId id="347" r:id="rId46"/>
    <p:sldId id="348" r:id="rId47"/>
    <p:sldId id="349" r:id="rId48"/>
    <p:sldId id="350" r:id="rId49"/>
    <p:sldId id="265" r:id="rId50"/>
    <p:sldId id="274" r:id="rId5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D2D2D2">
              <a:alpha val="30000"/>
            </a:srgbClr>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059"/>
    <p:restoredTop sz="92381"/>
  </p:normalViewPr>
  <p:slideViewPr>
    <p:cSldViewPr snapToGrid="0" snapToObjects="1">
      <p:cViewPr varScale="1">
        <p:scale>
          <a:sx n="83" d="100"/>
          <a:sy n="83" d="100"/>
        </p:scale>
        <p:origin x="728" y="20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1143000" y="685800"/>
            <a:ext cx="4572000" cy="3429000"/>
          </a:xfrm>
          <a:prstGeom prst="rect">
            <a:avLst/>
          </a:prstGeom>
        </p:spPr>
        <p:txBody>
          <a:bodyPr/>
          <a:lstStyle/>
          <a:p>
            <a:endParaRPr/>
          </a:p>
        </p:txBody>
      </p:sp>
      <p:sp>
        <p:nvSpPr>
          <p:cNvPr id="239" name="Shape 2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A4FD6695-B4BF-C441-828C-3EA866986B74}" type="slidenum">
              <a:rPr lang="es-ES_tradnl" smtClean="0"/>
              <a:t>34</a:t>
            </a:fld>
            <a:endParaRPr lang="es-ES_tradnl"/>
          </a:p>
        </p:txBody>
      </p:sp>
    </p:spTree>
    <p:extLst>
      <p:ext uri="{BB962C8B-B14F-4D97-AF65-F5344CB8AC3E}">
        <p14:creationId xmlns:p14="http://schemas.microsoft.com/office/powerpoint/2010/main" val="889401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2" name="Line"/>
          <p:cNvSpPr/>
          <p:nvPr/>
        </p:nvSpPr>
        <p:spPr>
          <a:xfrm>
            <a:off x="647700" y="4749800"/>
            <a:ext cx="11709421"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 name="Title Text"/>
          <p:cNvSpPr txBox="1">
            <a:spLocks noGrp="1"/>
          </p:cNvSpPr>
          <p:nvPr>
            <p:ph type="title"/>
          </p:nvPr>
        </p:nvSpPr>
        <p:spPr>
          <a:xfrm>
            <a:off x="571500" y="1320800"/>
            <a:ext cx="11861800" cy="3175000"/>
          </a:xfrm>
          <a:prstGeom prst="rect">
            <a:avLst/>
          </a:prstGeom>
        </p:spPr>
        <p:txBody>
          <a:bodyPr/>
          <a:lstStyle/>
          <a:p>
            <a:r>
              <a:t>Title Text</a:t>
            </a:r>
          </a:p>
        </p:txBody>
      </p:sp>
      <p:sp>
        <p:nvSpPr>
          <p:cNvPr id="14" name="Body Level One…"/>
          <p:cNvSpPr txBox="1">
            <a:spLocks noGrp="1"/>
          </p:cNvSpPr>
          <p:nvPr>
            <p:ph type="body" sz="half" idx="1"/>
          </p:nvPr>
        </p:nvSpPr>
        <p:spPr>
          <a:xfrm>
            <a:off x="571500" y="5016500"/>
            <a:ext cx="11861800" cy="3175000"/>
          </a:xfrm>
          <a:prstGeom prst="rect">
            <a:avLst/>
          </a:prstGeom>
        </p:spPr>
        <p:txBody>
          <a:bodyPr/>
          <a:lstStyle>
            <a:lvl1pPr marL="0" indent="0">
              <a:spcBef>
                <a:spcPts val="0"/>
              </a:spcBef>
              <a:buSzTx/>
              <a:buNone/>
              <a:defRPr>
                <a:solidFill>
                  <a:srgbClr val="424242"/>
                </a:solidFill>
              </a:defRPr>
            </a:lvl1pPr>
            <a:lvl2pPr marL="0" indent="0">
              <a:spcBef>
                <a:spcPts val="0"/>
              </a:spcBef>
              <a:buSzTx/>
              <a:buNone/>
              <a:defRPr>
                <a:solidFill>
                  <a:srgbClr val="424242"/>
                </a:solidFill>
              </a:defRPr>
            </a:lvl2pPr>
            <a:lvl3pPr marL="0" indent="0">
              <a:spcBef>
                <a:spcPts val="0"/>
              </a:spcBef>
              <a:buSzTx/>
              <a:buNone/>
              <a:defRPr>
                <a:solidFill>
                  <a:srgbClr val="424242"/>
                </a:solidFill>
              </a:defRPr>
            </a:lvl3pPr>
            <a:lvl4pPr marL="0" indent="0">
              <a:spcBef>
                <a:spcPts val="0"/>
              </a:spcBef>
              <a:buSzTx/>
              <a:buNone/>
              <a:defRPr>
                <a:solidFill>
                  <a:srgbClr val="424242"/>
                </a:solidFill>
              </a:defRPr>
            </a:lvl4pPr>
            <a:lvl5pPr marL="0" indent="0">
              <a:spcBef>
                <a:spcPts val="0"/>
              </a:spcBef>
              <a:buSzTx/>
              <a:buNone/>
              <a:defRPr>
                <a:solidFill>
                  <a:srgbClr val="424242"/>
                </a:solidFill>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12268200"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01" name="Line"/>
          <p:cNvSpPr/>
          <p:nvPr/>
        </p:nvSpPr>
        <p:spPr>
          <a:xfrm>
            <a:off x="647700" y="4749800"/>
            <a:ext cx="4882122"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2" name="Image"/>
          <p:cNvSpPr>
            <a:spLocks noGrp="1"/>
          </p:cNvSpPr>
          <p:nvPr>
            <p:ph type="pic" idx="13"/>
          </p:nvPr>
        </p:nvSpPr>
        <p:spPr>
          <a:xfrm>
            <a:off x="6481167" y="-146050"/>
            <a:ext cx="6654801" cy="9904215"/>
          </a:xfrm>
          <a:prstGeom prst="rect">
            <a:avLst/>
          </a:prstGeom>
        </p:spPr>
        <p:txBody>
          <a:bodyPr lIns="91439" tIns="45719" rIns="91439" bIns="45719"/>
          <a:lstStyle/>
          <a:p>
            <a:endParaRPr/>
          </a:p>
        </p:txBody>
      </p:sp>
      <p:sp>
        <p:nvSpPr>
          <p:cNvPr id="103" name="Title Text"/>
          <p:cNvSpPr txBox="1">
            <a:spLocks noGrp="1"/>
          </p:cNvSpPr>
          <p:nvPr>
            <p:ph type="title"/>
          </p:nvPr>
        </p:nvSpPr>
        <p:spPr>
          <a:xfrm>
            <a:off x="571500" y="1320800"/>
            <a:ext cx="5080000" cy="3175000"/>
          </a:xfrm>
          <a:prstGeom prst="rect">
            <a:avLst/>
          </a:prstGeom>
        </p:spPr>
        <p:txBody>
          <a:bodyPr/>
          <a:lstStyle/>
          <a:p>
            <a:r>
              <a:t>Title Text</a:t>
            </a:r>
          </a:p>
        </p:txBody>
      </p:sp>
      <p:sp>
        <p:nvSpPr>
          <p:cNvPr id="104" name="Body Level One…"/>
          <p:cNvSpPr txBox="1">
            <a:spLocks noGrp="1"/>
          </p:cNvSpPr>
          <p:nvPr>
            <p:ph type="body" sz="quarter" idx="1"/>
          </p:nvPr>
        </p:nvSpPr>
        <p:spPr>
          <a:xfrm>
            <a:off x="571500" y="5016500"/>
            <a:ext cx="5080000" cy="3175000"/>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5" name="Slide Number"/>
          <p:cNvSpPr txBox="1">
            <a:spLocks noGrp="1"/>
          </p:cNvSpPr>
          <p:nvPr>
            <p:ph type="sldNum" sz="quarter" idx="2"/>
          </p:nvPr>
        </p:nvSpPr>
        <p:spPr>
          <a:xfrm>
            <a:off x="508000"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112" name="Line"/>
          <p:cNvSpPr/>
          <p:nvPr/>
        </p:nvSpPr>
        <p:spPr>
          <a:xfrm>
            <a:off x="673100" y="1358900"/>
            <a:ext cx="4876867"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13" name="Image"/>
          <p:cNvSpPr>
            <a:spLocks noGrp="1"/>
          </p:cNvSpPr>
          <p:nvPr>
            <p:ph type="pic" idx="13"/>
          </p:nvPr>
        </p:nvSpPr>
        <p:spPr>
          <a:xfrm>
            <a:off x="6481167" y="-146050"/>
            <a:ext cx="6654801" cy="9904215"/>
          </a:xfrm>
          <a:prstGeom prst="rect">
            <a:avLst/>
          </a:prstGeom>
        </p:spPr>
        <p:txBody>
          <a:bodyPr lIns="91439" tIns="45719" rIns="91439" bIns="45719"/>
          <a:lstStyle/>
          <a:p>
            <a:endParaRPr/>
          </a:p>
        </p:txBody>
      </p:sp>
      <p:sp>
        <p:nvSpPr>
          <p:cNvPr id="114" name="Title Text"/>
          <p:cNvSpPr txBox="1">
            <a:spLocks noGrp="1"/>
          </p:cNvSpPr>
          <p:nvPr>
            <p:ph type="title"/>
          </p:nvPr>
        </p:nvSpPr>
        <p:spPr>
          <a:xfrm>
            <a:off x="571500" y="330200"/>
            <a:ext cx="5080000" cy="698500"/>
          </a:xfrm>
          <a:prstGeom prst="rect">
            <a:avLst/>
          </a:prstGeom>
        </p:spPr>
        <p:txBody>
          <a:bodyPr/>
          <a:lstStyle/>
          <a:p>
            <a:r>
              <a:t>Title Text</a:t>
            </a:r>
          </a:p>
        </p:txBody>
      </p:sp>
      <p:sp>
        <p:nvSpPr>
          <p:cNvPr id="115" name="Body Level One…"/>
          <p:cNvSpPr txBox="1">
            <a:spLocks noGrp="1"/>
          </p:cNvSpPr>
          <p:nvPr>
            <p:ph type="body" sz="half" idx="1"/>
          </p:nvPr>
        </p:nvSpPr>
        <p:spPr>
          <a:xfrm>
            <a:off x="571500" y="17018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Bullets &amp; 2 Photos">
    <p:spTree>
      <p:nvGrpSpPr>
        <p:cNvPr id="1" name=""/>
        <p:cNvGrpSpPr/>
        <p:nvPr/>
      </p:nvGrpSpPr>
      <p:grpSpPr>
        <a:xfrm>
          <a:off x="0" y="0"/>
          <a:ext cx="0" cy="0"/>
          <a:chOff x="0" y="0"/>
          <a:chExt cx="0" cy="0"/>
        </a:xfrm>
      </p:grpSpPr>
      <p:sp>
        <p:nvSpPr>
          <p:cNvPr id="123" name="Line"/>
          <p:cNvSpPr/>
          <p:nvPr/>
        </p:nvSpPr>
        <p:spPr>
          <a:xfrm>
            <a:off x="571500" y="1320800"/>
            <a:ext cx="4876867"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4" name="Line"/>
          <p:cNvSpPr/>
          <p:nvPr/>
        </p:nvSpPr>
        <p:spPr>
          <a:xfrm>
            <a:off x="7086600" y="4876800"/>
            <a:ext cx="4876867"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5" name="Image"/>
          <p:cNvSpPr>
            <a:spLocks noGrp="1"/>
          </p:cNvSpPr>
          <p:nvPr>
            <p:ph type="pic" sz="half" idx="13"/>
          </p:nvPr>
        </p:nvSpPr>
        <p:spPr>
          <a:xfrm>
            <a:off x="5943234" y="125918"/>
            <a:ext cx="6835663" cy="4565032"/>
          </a:xfrm>
          <a:prstGeom prst="rect">
            <a:avLst/>
          </a:prstGeom>
        </p:spPr>
        <p:txBody>
          <a:bodyPr lIns="91439" tIns="45719" rIns="91439" bIns="45719"/>
          <a:lstStyle/>
          <a:p>
            <a:endParaRPr/>
          </a:p>
        </p:txBody>
      </p:sp>
      <p:sp>
        <p:nvSpPr>
          <p:cNvPr id="126" name="Image"/>
          <p:cNvSpPr>
            <a:spLocks noGrp="1"/>
          </p:cNvSpPr>
          <p:nvPr>
            <p:ph type="pic" sz="half" idx="14"/>
          </p:nvPr>
        </p:nvSpPr>
        <p:spPr>
          <a:xfrm>
            <a:off x="5100681" y="4384678"/>
            <a:ext cx="7746288" cy="5173172"/>
          </a:xfrm>
          <a:prstGeom prst="rect">
            <a:avLst/>
          </a:prstGeom>
        </p:spPr>
        <p:txBody>
          <a:bodyPr lIns="91439" tIns="45719" rIns="91439" bIns="45719"/>
          <a:lstStyle/>
          <a:p>
            <a:endParaRPr/>
          </a:p>
        </p:txBody>
      </p:sp>
      <p:sp>
        <p:nvSpPr>
          <p:cNvPr id="127" name="Title Text"/>
          <p:cNvSpPr txBox="1">
            <a:spLocks noGrp="1"/>
          </p:cNvSpPr>
          <p:nvPr>
            <p:ph type="title"/>
          </p:nvPr>
        </p:nvSpPr>
        <p:spPr>
          <a:xfrm>
            <a:off x="571500" y="330200"/>
            <a:ext cx="5080000" cy="698500"/>
          </a:xfrm>
          <a:prstGeom prst="rect">
            <a:avLst/>
          </a:prstGeom>
        </p:spPr>
        <p:txBody>
          <a:bodyPr/>
          <a:lstStyle/>
          <a:p>
            <a:r>
              <a:t>Title Text</a:t>
            </a:r>
          </a:p>
        </p:txBody>
      </p:sp>
      <p:sp>
        <p:nvSpPr>
          <p:cNvPr id="128" name="Body Level One…"/>
          <p:cNvSpPr txBox="1">
            <a:spLocks noGrp="1"/>
          </p:cNvSpPr>
          <p:nvPr>
            <p:ph type="body" sz="half" idx="1"/>
          </p:nvPr>
        </p:nvSpPr>
        <p:spPr>
          <a:xfrm>
            <a:off x="571500" y="1841500"/>
            <a:ext cx="5080000" cy="74422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2, Bullets &amp;  2 Photos">
    <p:spTree>
      <p:nvGrpSpPr>
        <p:cNvPr id="1" name=""/>
        <p:cNvGrpSpPr/>
        <p:nvPr/>
      </p:nvGrpSpPr>
      <p:grpSpPr>
        <a:xfrm>
          <a:off x="0" y="0"/>
          <a:ext cx="0" cy="0"/>
          <a:chOff x="0" y="0"/>
          <a:chExt cx="0" cy="0"/>
        </a:xfrm>
      </p:grpSpPr>
      <p:sp>
        <p:nvSpPr>
          <p:cNvPr id="136" name="Line"/>
          <p:cNvSpPr/>
          <p:nvPr/>
        </p:nvSpPr>
        <p:spPr>
          <a:xfrm>
            <a:off x="673100" y="1993900"/>
            <a:ext cx="4876867"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7" name="Line"/>
          <p:cNvSpPr/>
          <p:nvPr/>
        </p:nvSpPr>
        <p:spPr>
          <a:xfrm>
            <a:off x="7086600" y="4876800"/>
            <a:ext cx="4876867"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8" name="Image"/>
          <p:cNvSpPr>
            <a:spLocks noGrp="1"/>
          </p:cNvSpPr>
          <p:nvPr>
            <p:ph type="pic" sz="half" idx="13"/>
          </p:nvPr>
        </p:nvSpPr>
        <p:spPr>
          <a:xfrm>
            <a:off x="5943234" y="125918"/>
            <a:ext cx="6835663" cy="4565032"/>
          </a:xfrm>
          <a:prstGeom prst="rect">
            <a:avLst/>
          </a:prstGeom>
        </p:spPr>
        <p:txBody>
          <a:bodyPr lIns="91439" tIns="45719" rIns="91439" bIns="45719"/>
          <a:lstStyle/>
          <a:p>
            <a:endParaRPr/>
          </a:p>
        </p:txBody>
      </p:sp>
      <p:sp>
        <p:nvSpPr>
          <p:cNvPr id="139" name="Image"/>
          <p:cNvSpPr>
            <a:spLocks noGrp="1"/>
          </p:cNvSpPr>
          <p:nvPr>
            <p:ph type="pic" sz="half" idx="14"/>
          </p:nvPr>
        </p:nvSpPr>
        <p:spPr>
          <a:xfrm>
            <a:off x="5100681" y="4384678"/>
            <a:ext cx="7746288" cy="5173172"/>
          </a:xfrm>
          <a:prstGeom prst="rect">
            <a:avLst/>
          </a:prstGeom>
        </p:spPr>
        <p:txBody>
          <a:bodyPr lIns="91439" tIns="45719" rIns="91439" bIns="45719"/>
          <a:lstStyle/>
          <a:p>
            <a:endParaRPr/>
          </a:p>
        </p:txBody>
      </p:sp>
      <p:sp>
        <p:nvSpPr>
          <p:cNvPr id="140" name="Title Text"/>
          <p:cNvSpPr txBox="1">
            <a:spLocks noGrp="1"/>
          </p:cNvSpPr>
          <p:nvPr>
            <p:ph type="title"/>
          </p:nvPr>
        </p:nvSpPr>
        <p:spPr>
          <a:xfrm>
            <a:off x="571500" y="330200"/>
            <a:ext cx="5080000" cy="1358900"/>
          </a:xfrm>
          <a:prstGeom prst="rect">
            <a:avLst/>
          </a:prstGeom>
        </p:spPr>
        <p:txBody>
          <a:bodyPr/>
          <a:lstStyle/>
          <a:p>
            <a:r>
              <a:t>Title Text</a:t>
            </a:r>
          </a:p>
        </p:txBody>
      </p:sp>
      <p:sp>
        <p:nvSpPr>
          <p:cNvPr id="141" name="Body Level One…"/>
          <p:cNvSpPr txBox="1">
            <a:spLocks noGrp="1"/>
          </p:cNvSpPr>
          <p:nvPr>
            <p:ph type="body" sz="half" idx="1"/>
          </p:nvPr>
        </p:nvSpPr>
        <p:spPr>
          <a:xfrm>
            <a:off x="571500" y="2324100"/>
            <a:ext cx="5080000" cy="695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2" name="Slide Number"/>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 2 Up Landscape">
    <p:spTree>
      <p:nvGrpSpPr>
        <p:cNvPr id="1" name=""/>
        <p:cNvGrpSpPr/>
        <p:nvPr/>
      </p:nvGrpSpPr>
      <p:grpSpPr>
        <a:xfrm>
          <a:off x="0" y="0"/>
          <a:ext cx="0" cy="0"/>
          <a:chOff x="0" y="0"/>
          <a:chExt cx="0" cy="0"/>
        </a:xfrm>
      </p:grpSpPr>
      <p:sp>
        <p:nvSpPr>
          <p:cNvPr id="149" name="Line"/>
          <p:cNvSpPr/>
          <p:nvPr/>
        </p:nvSpPr>
        <p:spPr>
          <a:xfrm flipH="1">
            <a:off x="6502399" y="1803400"/>
            <a:ext cx="1" cy="4318000"/>
          </a:xfrm>
          <a:prstGeom prst="line">
            <a:avLst/>
          </a:prstGeom>
          <a:ln w="12700">
            <a:solidFill>
              <a:srgbClr val="ABABAB"/>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50" name="Image"/>
          <p:cNvSpPr>
            <a:spLocks noGrp="1"/>
          </p:cNvSpPr>
          <p:nvPr>
            <p:ph type="pic" sz="half" idx="13"/>
          </p:nvPr>
        </p:nvSpPr>
        <p:spPr>
          <a:xfrm>
            <a:off x="6040708" y="1640743"/>
            <a:ext cx="6965737" cy="4651900"/>
          </a:xfrm>
          <a:prstGeom prst="rect">
            <a:avLst/>
          </a:prstGeom>
        </p:spPr>
        <p:txBody>
          <a:bodyPr lIns="91439" tIns="45719" rIns="91439" bIns="45719"/>
          <a:lstStyle/>
          <a:p>
            <a:endParaRPr/>
          </a:p>
        </p:txBody>
      </p:sp>
      <p:sp>
        <p:nvSpPr>
          <p:cNvPr id="151" name="Image"/>
          <p:cNvSpPr>
            <a:spLocks noGrp="1"/>
          </p:cNvSpPr>
          <p:nvPr>
            <p:ph type="pic" sz="half" idx="14"/>
          </p:nvPr>
        </p:nvSpPr>
        <p:spPr>
          <a:xfrm>
            <a:off x="330200" y="1701800"/>
            <a:ext cx="6960197" cy="4648200"/>
          </a:xfrm>
          <a:prstGeom prst="rect">
            <a:avLst/>
          </a:prstGeom>
        </p:spPr>
        <p:txBody>
          <a:bodyPr lIns="91439" tIns="45719" rIns="91439" bIns="45719"/>
          <a:lstStyle/>
          <a:p>
            <a:endParaRPr/>
          </a:p>
        </p:txBody>
      </p:sp>
      <p:sp>
        <p:nvSpPr>
          <p:cNvPr id="152" name="Body Level One…"/>
          <p:cNvSpPr txBox="1">
            <a:spLocks noGrp="1"/>
          </p:cNvSpPr>
          <p:nvPr>
            <p:ph type="body" sz="quarter" idx="1"/>
          </p:nvPr>
        </p:nvSpPr>
        <p:spPr>
          <a:xfrm>
            <a:off x="431800" y="8813800"/>
            <a:ext cx="8255000" cy="812800"/>
          </a:xfrm>
          <a:prstGeom prst="rect">
            <a:avLst/>
          </a:prstGeom>
        </p:spPr>
        <p:txBody>
          <a:bodyPr/>
          <a:lstStyle>
            <a:lvl1pPr marL="0" indent="0">
              <a:spcBef>
                <a:spcPts val="0"/>
              </a:spcBef>
              <a:buSzTx/>
              <a:buNone/>
              <a:defRPr sz="2000"/>
            </a:lvl1pPr>
            <a:lvl2pPr marL="0" indent="0">
              <a:spcBef>
                <a:spcPts val="0"/>
              </a:spcBef>
              <a:buSzTx/>
              <a:buNone/>
              <a:defRPr sz="2000"/>
            </a:lvl2pPr>
            <a:lvl3pPr marL="0" indent="0">
              <a:spcBef>
                <a:spcPts val="0"/>
              </a:spcBef>
              <a:buSzTx/>
              <a:buNone/>
              <a:defRPr sz="2000"/>
            </a:lvl3pPr>
            <a:lvl4pPr marL="0" indent="0">
              <a:spcBef>
                <a:spcPts val="0"/>
              </a:spcBef>
              <a:buSzTx/>
              <a:buNone/>
              <a:defRPr sz="2000"/>
            </a:lvl4pPr>
            <a:lvl5pPr marL="0" indent="0">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hoto - 2 Up Portrait &amp; Landscape">
    <p:spTree>
      <p:nvGrpSpPr>
        <p:cNvPr id="1" name=""/>
        <p:cNvGrpSpPr/>
        <p:nvPr/>
      </p:nvGrpSpPr>
      <p:grpSpPr>
        <a:xfrm>
          <a:off x="0" y="0"/>
          <a:ext cx="0" cy="0"/>
          <a:chOff x="0" y="0"/>
          <a:chExt cx="0" cy="0"/>
        </a:xfrm>
      </p:grpSpPr>
      <p:sp>
        <p:nvSpPr>
          <p:cNvPr id="160" name="Line"/>
          <p:cNvSpPr/>
          <p:nvPr/>
        </p:nvSpPr>
        <p:spPr>
          <a:xfrm flipH="1">
            <a:off x="4432299" y="1778000"/>
            <a:ext cx="1" cy="5054600"/>
          </a:xfrm>
          <a:prstGeom prst="line">
            <a:avLst/>
          </a:prstGeom>
          <a:ln w="12700">
            <a:solidFill>
              <a:srgbClr val="ABABAB"/>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61" name="Image"/>
          <p:cNvSpPr>
            <a:spLocks noGrp="1"/>
          </p:cNvSpPr>
          <p:nvPr>
            <p:ph type="pic" sz="half" idx="13"/>
          </p:nvPr>
        </p:nvSpPr>
        <p:spPr>
          <a:xfrm>
            <a:off x="-414201" y="1647535"/>
            <a:ext cx="7354056" cy="5363642"/>
          </a:xfrm>
          <a:prstGeom prst="rect">
            <a:avLst/>
          </a:prstGeom>
        </p:spPr>
        <p:txBody>
          <a:bodyPr lIns="91439" tIns="45719" rIns="91439" bIns="45719"/>
          <a:lstStyle/>
          <a:p>
            <a:endParaRPr/>
          </a:p>
        </p:txBody>
      </p:sp>
      <p:sp>
        <p:nvSpPr>
          <p:cNvPr id="162" name="Image"/>
          <p:cNvSpPr>
            <a:spLocks noGrp="1"/>
          </p:cNvSpPr>
          <p:nvPr>
            <p:ph type="pic" idx="14"/>
          </p:nvPr>
        </p:nvSpPr>
        <p:spPr>
          <a:xfrm>
            <a:off x="3792931" y="1077019"/>
            <a:ext cx="9012626" cy="6018865"/>
          </a:xfrm>
          <a:prstGeom prst="rect">
            <a:avLst/>
          </a:prstGeom>
        </p:spPr>
        <p:txBody>
          <a:bodyPr lIns="91439" tIns="45719" rIns="91439" bIns="45719"/>
          <a:lstStyle/>
          <a:p>
            <a:endParaRPr/>
          </a:p>
        </p:txBody>
      </p:sp>
      <p:sp>
        <p:nvSpPr>
          <p:cNvPr id="163" name="Body Level One…"/>
          <p:cNvSpPr txBox="1">
            <a:spLocks noGrp="1"/>
          </p:cNvSpPr>
          <p:nvPr>
            <p:ph type="body" sz="quarter" idx="1"/>
          </p:nvPr>
        </p:nvSpPr>
        <p:spPr>
          <a:xfrm>
            <a:off x="431800" y="8813800"/>
            <a:ext cx="8255000" cy="812800"/>
          </a:xfrm>
          <a:prstGeom prst="rect">
            <a:avLst/>
          </a:prstGeom>
        </p:spPr>
        <p:txBody>
          <a:bodyPr/>
          <a:lstStyle>
            <a:lvl1pPr marL="0" indent="0">
              <a:spcBef>
                <a:spcPts val="0"/>
              </a:spcBef>
              <a:buSzTx/>
              <a:buNone/>
              <a:defRPr sz="2000"/>
            </a:lvl1pPr>
            <a:lvl2pPr marL="0" indent="0">
              <a:spcBef>
                <a:spcPts val="0"/>
              </a:spcBef>
              <a:buSzTx/>
              <a:buNone/>
              <a:defRPr sz="2000"/>
            </a:lvl2pPr>
            <a:lvl3pPr marL="0" indent="0">
              <a:spcBef>
                <a:spcPts val="0"/>
              </a:spcBef>
              <a:buSzTx/>
              <a:buNone/>
              <a:defRPr sz="2000"/>
            </a:lvl3pPr>
            <a:lvl4pPr marL="0" indent="0">
              <a:spcBef>
                <a:spcPts val="0"/>
              </a:spcBef>
              <a:buSzTx/>
              <a:buNone/>
              <a:defRPr sz="2000"/>
            </a:lvl4pPr>
            <a:lvl5pPr marL="0" indent="0">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Photo - 2 Up Portrait">
    <p:spTree>
      <p:nvGrpSpPr>
        <p:cNvPr id="1" name=""/>
        <p:cNvGrpSpPr/>
        <p:nvPr/>
      </p:nvGrpSpPr>
      <p:grpSpPr>
        <a:xfrm>
          <a:off x="0" y="0"/>
          <a:ext cx="0" cy="0"/>
          <a:chOff x="0" y="0"/>
          <a:chExt cx="0" cy="0"/>
        </a:xfrm>
      </p:grpSpPr>
      <p:sp>
        <p:nvSpPr>
          <p:cNvPr id="171" name="Line"/>
          <p:cNvSpPr/>
          <p:nvPr/>
        </p:nvSpPr>
        <p:spPr>
          <a:xfrm flipH="1">
            <a:off x="6489699" y="508000"/>
            <a:ext cx="1" cy="8013731"/>
          </a:xfrm>
          <a:prstGeom prst="line">
            <a:avLst/>
          </a:prstGeom>
          <a:ln w="12700">
            <a:solidFill>
              <a:srgbClr val="ABABAB"/>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72" name="Image"/>
          <p:cNvSpPr>
            <a:spLocks noGrp="1"/>
          </p:cNvSpPr>
          <p:nvPr>
            <p:ph type="pic" idx="13"/>
          </p:nvPr>
        </p:nvSpPr>
        <p:spPr>
          <a:xfrm>
            <a:off x="-800100" y="509193"/>
            <a:ext cx="11039774" cy="8051801"/>
          </a:xfrm>
          <a:prstGeom prst="rect">
            <a:avLst/>
          </a:prstGeom>
        </p:spPr>
        <p:txBody>
          <a:bodyPr lIns="91439" tIns="45719" rIns="91439" bIns="45719"/>
          <a:lstStyle/>
          <a:p>
            <a:endParaRPr/>
          </a:p>
        </p:txBody>
      </p:sp>
      <p:sp>
        <p:nvSpPr>
          <p:cNvPr id="173" name="Image"/>
          <p:cNvSpPr>
            <a:spLocks noGrp="1"/>
          </p:cNvSpPr>
          <p:nvPr>
            <p:ph type="pic" idx="14"/>
          </p:nvPr>
        </p:nvSpPr>
        <p:spPr>
          <a:xfrm>
            <a:off x="6615466" y="-234950"/>
            <a:ext cx="5998935" cy="8928100"/>
          </a:xfrm>
          <a:prstGeom prst="rect">
            <a:avLst/>
          </a:prstGeom>
        </p:spPr>
        <p:txBody>
          <a:bodyPr lIns="91439" tIns="45719" rIns="91439" bIns="45719"/>
          <a:lstStyle/>
          <a:p>
            <a:endParaRPr/>
          </a:p>
        </p:txBody>
      </p:sp>
      <p:sp>
        <p:nvSpPr>
          <p:cNvPr id="174" name="Body Level One…"/>
          <p:cNvSpPr txBox="1">
            <a:spLocks noGrp="1"/>
          </p:cNvSpPr>
          <p:nvPr>
            <p:ph type="body" sz="quarter" idx="1"/>
          </p:nvPr>
        </p:nvSpPr>
        <p:spPr>
          <a:xfrm>
            <a:off x="431800" y="8813800"/>
            <a:ext cx="8255000" cy="812800"/>
          </a:xfrm>
          <a:prstGeom prst="rect">
            <a:avLst/>
          </a:prstGeom>
        </p:spPr>
        <p:txBody>
          <a:bodyPr/>
          <a:lstStyle>
            <a:lvl1pPr marL="0" indent="0">
              <a:spcBef>
                <a:spcPts val="0"/>
              </a:spcBef>
              <a:buSzTx/>
              <a:buNone/>
              <a:defRPr sz="2000"/>
            </a:lvl1pPr>
            <a:lvl2pPr marL="0" indent="0">
              <a:spcBef>
                <a:spcPts val="0"/>
              </a:spcBef>
              <a:buSzTx/>
              <a:buNone/>
              <a:defRPr sz="2000"/>
            </a:lvl2pPr>
            <a:lvl3pPr marL="0" indent="0">
              <a:spcBef>
                <a:spcPts val="0"/>
              </a:spcBef>
              <a:buSzTx/>
              <a:buNone/>
              <a:defRPr sz="2000"/>
            </a:lvl3pPr>
            <a:lvl4pPr marL="0" indent="0">
              <a:spcBef>
                <a:spcPts val="0"/>
              </a:spcBef>
              <a:buSzTx/>
              <a:buNone/>
              <a:defRPr sz="2000"/>
            </a:lvl4pPr>
            <a:lvl5pPr marL="0" indent="0">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Photo - 3 Up Portrait">
    <p:spTree>
      <p:nvGrpSpPr>
        <p:cNvPr id="1" name=""/>
        <p:cNvGrpSpPr/>
        <p:nvPr/>
      </p:nvGrpSpPr>
      <p:grpSpPr>
        <a:xfrm>
          <a:off x="0" y="0"/>
          <a:ext cx="0" cy="0"/>
          <a:chOff x="0" y="0"/>
          <a:chExt cx="0" cy="0"/>
        </a:xfrm>
      </p:grpSpPr>
      <p:sp>
        <p:nvSpPr>
          <p:cNvPr id="182" name="Line"/>
          <p:cNvSpPr/>
          <p:nvPr/>
        </p:nvSpPr>
        <p:spPr>
          <a:xfrm flipH="1">
            <a:off x="4444998" y="1777968"/>
            <a:ext cx="1" cy="5067381"/>
          </a:xfrm>
          <a:prstGeom prst="line">
            <a:avLst/>
          </a:prstGeom>
          <a:ln w="12700">
            <a:solidFill>
              <a:srgbClr val="ABABAB"/>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83" name="Line"/>
          <p:cNvSpPr/>
          <p:nvPr/>
        </p:nvSpPr>
        <p:spPr>
          <a:xfrm flipH="1">
            <a:off x="8547098" y="1777968"/>
            <a:ext cx="1" cy="5067381"/>
          </a:xfrm>
          <a:prstGeom prst="line">
            <a:avLst/>
          </a:prstGeom>
          <a:ln w="12700">
            <a:solidFill>
              <a:srgbClr val="ABABAB"/>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84" name="Image"/>
          <p:cNvSpPr>
            <a:spLocks noGrp="1"/>
          </p:cNvSpPr>
          <p:nvPr>
            <p:ph type="pic" sz="half" idx="13"/>
          </p:nvPr>
        </p:nvSpPr>
        <p:spPr>
          <a:xfrm>
            <a:off x="-3403600" y="1612900"/>
            <a:ext cx="8082196" cy="5397500"/>
          </a:xfrm>
          <a:prstGeom prst="rect">
            <a:avLst/>
          </a:prstGeom>
        </p:spPr>
        <p:txBody>
          <a:bodyPr lIns="91439" tIns="45719" rIns="91439" bIns="45719"/>
          <a:lstStyle/>
          <a:p>
            <a:endParaRPr/>
          </a:p>
        </p:txBody>
      </p:sp>
      <p:sp>
        <p:nvSpPr>
          <p:cNvPr id="185" name="Image"/>
          <p:cNvSpPr>
            <a:spLocks noGrp="1"/>
          </p:cNvSpPr>
          <p:nvPr>
            <p:ph type="pic" idx="14"/>
          </p:nvPr>
        </p:nvSpPr>
        <p:spPr>
          <a:xfrm>
            <a:off x="7009166" y="-1035050"/>
            <a:ext cx="5998935" cy="8928100"/>
          </a:xfrm>
          <a:prstGeom prst="rect">
            <a:avLst/>
          </a:prstGeom>
        </p:spPr>
        <p:txBody>
          <a:bodyPr lIns="91439" tIns="45719" rIns="91439" bIns="45719"/>
          <a:lstStyle/>
          <a:p>
            <a:endParaRPr/>
          </a:p>
        </p:txBody>
      </p:sp>
      <p:sp>
        <p:nvSpPr>
          <p:cNvPr id="186" name="Image"/>
          <p:cNvSpPr>
            <a:spLocks noGrp="1"/>
          </p:cNvSpPr>
          <p:nvPr>
            <p:ph type="pic" sz="half" idx="15"/>
          </p:nvPr>
        </p:nvSpPr>
        <p:spPr>
          <a:xfrm>
            <a:off x="3201348" y="1263662"/>
            <a:ext cx="7806387" cy="5693546"/>
          </a:xfrm>
          <a:prstGeom prst="rect">
            <a:avLst/>
          </a:prstGeom>
        </p:spPr>
        <p:txBody>
          <a:bodyPr lIns="91439" tIns="45719" rIns="91439" bIns="45719"/>
          <a:lstStyle/>
          <a:p>
            <a:endParaRPr/>
          </a:p>
        </p:txBody>
      </p:sp>
      <p:sp>
        <p:nvSpPr>
          <p:cNvPr id="187" name="Body Level One…"/>
          <p:cNvSpPr txBox="1">
            <a:spLocks noGrp="1"/>
          </p:cNvSpPr>
          <p:nvPr>
            <p:ph type="body" sz="quarter" idx="1"/>
          </p:nvPr>
        </p:nvSpPr>
        <p:spPr>
          <a:xfrm>
            <a:off x="431800" y="8813800"/>
            <a:ext cx="8255000" cy="812800"/>
          </a:xfrm>
          <a:prstGeom prst="rect">
            <a:avLst/>
          </a:prstGeom>
        </p:spPr>
        <p:txBody>
          <a:bodyPr/>
          <a:lstStyle>
            <a:lvl1pPr marL="0" indent="0">
              <a:spcBef>
                <a:spcPts val="0"/>
              </a:spcBef>
              <a:buSzTx/>
              <a:buNone/>
              <a:defRPr sz="2000"/>
            </a:lvl1pPr>
            <a:lvl2pPr marL="0" indent="0">
              <a:spcBef>
                <a:spcPts val="0"/>
              </a:spcBef>
              <a:buSzTx/>
              <a:buNone/>
              <a:defRPr sz="2000"/>
            </a:lvl2pPr>
            <a:lvl3pPr marL="0" indent="0">
              <a:spcBef>
                <a:spcPts val="0"/>
              </a:spcBef>
              <a:buSzTx/>
              <a:buNone/>
              <a:defRPr sz="2000"/>
            </a:lvl3pPr>
            <a:lvl4pPr marL="0" indent="0">
              <a:spcBef>
                <a:spcPts val="0"/>
              </a:spcBef>
              <a:buSzTx/>
              <a:buNone/>
              <a:defRPr sz="2000"/>
            </a:lvl4pPr>
            <a:lvl5pPr marL="0" indent="0">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Photo - Big">
    <p:spTree>
      <p:nvGrpSpPr>
        <p:cNvPr id="1" name=""/>
        <p:cNvGrpSpPr/>
        <p:nvPr/>
      </p:nvGrpSpPr>
      <p:grpSpPr>
        <a:xfrm>
          <a:off x="0" y="0"/>
          <a:ext cx="0" cy="0"/>
          <a:chOff x="0" y="0"/>
          <a:chExt cx="0" cy="0"/>
        </a:xfrm>
      </p:grpSpPr>
      <p:sp>
        <p:nvSpPr>
          <p:cNvPr id="195" name="Image"/>
          <p:cNvSpPr>
            <a:spLocks noGrp="1"/>
          </p:cNvSpPr>
          <p:nvPr>
            <p:ph type="pic" idx="13"/>
          </p:nvPr>
        </p:nvSpPr>
        <p:spPr>
          <a:xfrm>
            <a:off x="241300" y="305993"/>
            <a:ext cx="12522200" cy="9133001"/>
          </a:xfrm>
          <a:prstGeom prst="rect">
            <a:avLst/>
          </a:prstGeom>
        </p:spPr>
        <p:txBody>
          <a:bodyPr lIns="91439" tIns="45719" rIns="91439" bIns="45719"/>
          <a:lstStyle/>
          <a:p>
            <a:endParaRPr/>
          </a:p>
        </p:txBody>
      </p:sp>
      <p:sp>
        <p:nvSpPr>
          <p:cNvPr id="196" name="Body Level One…"/>
          <p:cNvSpPr txBox="1">
            <a:spLocks noGrp="1"/>
          </p:cNvSpPr>
          <p:nvPr>
            <p:ph type="body" sz="quarter" idx="1"/>
          </p:nvPr>
        </p:nvSpPr>
        <p:spPr>
          <a:xfrm>
            <a:off x="431800" y="8813800"/>
            <a:ext cx="8255000" cy="812800"/>
          </a:xfrm>
          <a:prstGeom prst="rect">
            <a:avLst/>
          </a:prstGeom>
        </p:spPr>
        <p:txBody>
          <a:bodyPr/>
          <a:lstStyle>
            <a:lvl1pPr marL="0" indent="0">
              <a:spcBef>
                <a:spcPts val="0"/>
              </a:spcBef>
              <a:buSzTx/>
              <a:buNone/>
              <a:defRPr sz="2000"/>
            </a:lvl1pPr>
            <a:lvl2pPr marL="0" indent="0">
              <a:spcBef>
                <a:spcPts val="0"/>
              </a:spcBef>
              <a:buSzTx/>
              <a:buNone/>
              <a:defRPr sz="2000"/>
            </a:lvl2pPr>
            <a:lvl3pPr marL="0" indent="0">
              <a:spcBef>
                <a:spcPts val="0"/>
              </a:spcBef>
              <a:buSzTx/>
              <a:buNone/>
              <a:defRPr sz="2000"/>
            </a:lvl3pPr>
            <a:lvl4pPr marL="0" indent="0">
              <a:spcBef>
                <a:spcPts val="0"/>
              </a:spcBef>
              <a:buSzTx/>
              <a:buNone/>
              <a:defRPr sz="2000"/>
            </a:lvl4pPr>
            <a:lvl5pPr marL="0" indent="0">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204" name="Line"/>
          <p:cNvSpPr/>
          <p:nvPr/>
        </p:nvSpPr>
        <p:spPr>
          <a:xfrm flipH="1">
            <a:off x="6489698" y="520668"/>
            <a:ext cx="1" cy="7962963"/>
          </a:xfrm>
          <a:prstGeom prst="line">
            <a:avLst/>
          </a:prstGeom>
          <a:ln w="12700">
            <a:solidFill>
              <a:srgbClr val="ABABAB"/>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05" name="Line"/>
          <p:cNvSpPr/>
          <p:nvPr/>
        </p:nvSpPr>
        <p:spPr>
          <a:xfrm>
            <a:off x="6489696" y="4476750"/>
            <a:ext cx="5994408" cy="127"/>
          </a:xfrm>
          <a:prstGeom prst="line">
            <a:avLst/>
          </a:prstGeom>
          <a:ln w="12700">
            <a:solidFill>
              <a:srgbClr val="ABABAB"/>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06" name="Image"/>
          <p:cNvSpPr>
            <a:spLocks noGrp="1"/>
          </p:cNvSpPr>
          <p:nvPr>
            <p:ph type="pic" idx="13"/>
          </p:nvPr>
        </p:nvSpPr>
        <p:spPr>
          <a:xfrm>
            <a:off x="506766" y="-234950"/>
            <a:ext cx="5998935" cy="8928100"/>
          </a:xfrm>
          <a:prstGeom prst="rect">
            <a:avLst/>
          </a:prstGeom>
        </p:spPr>
        <p:txBody>
          <a:bodyPr lIns="91439" tIns="45719" rIns="91439" bIns="45719"/>
          <a:lstStyle/>
          <a:p>
            <a:endParaRPr/>
          </a:p>
        </p:txBody>
      </p:sp>
      <p:sp>
        <p:nvSpPr>
          <p:cNvPr id="207" name="Image"/>
          <p:cNvSpPr>
            <a:spLocks noGrp="1"/>
          </p:cNvSpPr>
          <p:nvPr>
            <p:ph type="pic" sz="quarter" idx="14"/>
          </p:nvPr>
        </p:nvSpPr>
        <p:spPr>
          <a:xfrm>
            <a:off x="6634195" y="431800"/>
            <a:ext cx="5918201" cy="3952329"/>
          </a:xfrm>
          <a:prstGeom prst="rect">
            <a:avLst/>
          </a:prstGeom>
        </p:spPr>
        <p:txBody>
          <a:bodyPr lIns="91439" tIns="45719" rIns="91439" bIns="45719"/>
          <a:lstStyle/>
          <a:p>
            <a:endParaRPr/>
          </a:p>
        </p:txBody>
      </p:sp>
      <p:sp>
        <p:nvSpPr>
          <p:cNvPr id="208" name="Image"/>
          <p:cNvSpPr>
            <a:spLocks noGrp="1"/>
          </p:cNvSpPr>
          <p:nvPr>
            <p:ph type="pic" sz="half" idx="15"/>
          </p:nvPr>
        </p:nvSpPr>
        <p:spPr>
          <a:xfrm>
            <a:off x="5917141" y="4016137"/>
            <a:ext cx="6693960" cy="4470401"/>
          </a:xfrm>
          <a:prstGeom prst="rect">
            <a:avLst/>
          </a:prstGeom>
        </p:spPr>
        <p:txBody>
          <a:bodyPr lIns="91439" tIns="45719" rIns="91439" bIns="45719"/>
          <a:lstStyle/>
          <a:p>
            <a:endParaRPr/>
          </a:p>
        </p:txBody>
      </p:sp>
      <p:sp>
        <p:nvSpPr>
          <p:cNvPr id="209" name="Body Level One…"/>
          <p:cNvSpPr txBox="1">
            <a:spLocks noGrp="1"/>
          </p:cNvSpPr>
          <p:nvPr>
            <p:ph type="body" sz="quarter" idx="1"/>
          </p:nvPr>
        </p:nvSpPr>
        <p:spPr>
          <a:xfrm>
            <a:off x="431800" y="8813800"/>
            <a:ext cx="8255000" cy="812800"/>
          </a:xfrm>
          <a:prstGeom prst="rect">
            <a:avLst/>
          </a:prstGeom>
        </p:spPr>
        <p:txBody>
          <a:bodyPr/>
          <a:lstStyle>
            <a:lvl1pPr marL="0" indent="0">
              <a:spcBef>
                <a:spcPts val="0"/>
              </a:spcBef>
              <a:buSzTx/>
              <a:buNone/>
              <a:defRPr sz="2000"/>
            </a:lvl1pPr>
            <a:lvl2pPr marL="0" indent="0">
              <a:spcBef>
                <a:spcPts val="0"/>
              </a:spcBef>
              <a:buSzTx/>
              <a:buNone/>
              <a:defRPr sz="2000"/>
            </a:lvl2pPr>
            <a:lvl3pPr marL="0" indent="0">
              <a:spcBef>
                <a:spcPts val="0"/>
              </a:spcBef>
              <a:buSzTx/>
              <a:buNone/>
              <a:defRPr sz="2000"/>
            </a:lvl3pPr>
            <a:lvl4pPr marL="0" indent="0">
              <a:spcBef>
                <a:spcPts val="0"/>
              </a:spcBef>
              <a:buSzTx/>
              <a:buNone/>
              <a:defRPr sz="2000"/>
            </a:lvl4pPr>
            <a:lvl5pPr marL="0" indent="0">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 4 Up">
    <p:spTree>
      <p:nvGrpSpPr>
        <p:cNvPr id="1" name=""/>
        <p:cNvGrpSpPr/>
        <p:nvPr/>
      </p:nvGrpSpPr>
      <p:grpSpPr>
        <a:xfrm>
          <a:off x="0" y="0"/>
          <a:ext cx="0" cy="0"/>
          <a:chOff x="0" y="0"/>
          <a:chExt cx="0" cy="0"/>
        </a:xfrm>
      </p:grpSpPr>
      <p:sp>
        <p:nvSpPr>
          <p:cNvPr id="217" name="Line"/>
          <p:cNvSpPr/>
          <p:nvPr/>
        </p:nvSpPr>
        <p:spPr>
          <a:xfrm flipH="1">
            <a:off x="9067798" y="520668"/>
            <a:ext cx="1" cy="7962963"/>
          </a:xfrm>
          <a:prstGeom prst="line">
            <a:avLst/>
          </a:prstGeom>
          <a:ln w="12700">
            <a:solidFill>
              <a:srgbClr val="ABABAB"/>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18" name="Line"/>
          <p:cNvSpPr/>
          <p:nvPr/>
        </p:nvSpPr>
        <p:spPr>
          <a:xfrm>
            <a:off x="9067796" y="3092450"/>
            <a:ext cx="3429023" cy="127"/>
          </a:xfrm>
          <a:prstGeom prst="line">
            <a:avLst/>
          </a:prstGeom>
          <a:ln w="12700">
            <a:solidFill>
              <a:srgbClr val="ABABAB"/>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19" name="Line"/>
          <p:cNvSpPr/>
          <p:nvPr/>
        </p:nvSpPr>
        <p:spPr>
          <a:xfrm>
            <a:off x="9067796" y="5873750"/>
            <a:ext cx="3429023" cy="127"/>
          </a:xfrm>
          <a:prstGeom prst="line">
            <a:avLst/>
          </a:prstGeom>
          <a:ln w="12700">
            <a:solidFill>
              <a:srgbClr val="ABABAB"/>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20" name="Image"/>
          <p:cNvSpPr>
            <a:spLocks noGrp="1"/>
          </p:cNvSpPr>
          <p:nvPr>
            <p:ph type="pic" idx="13"/>
          </p:nvPr>
        </p:nvSpPr>
        <p:spPr>
          <a:xfrm>
            <a:off x="-800100" y="509193"/>
            <a:ext cx="11039774" cy="8051801"/>
          </a:xfrm>
          <a:prstGeom prst="rect">
            <a:avLst/>
          </a:prstGeom>
        </p:spPr>
        <p:txBody>
          <a:bodyPr lIns="91439" tIns="45719" rIns="91439" bIns="45719"/>
          <a:lstStyle/>
          <a:p>
            <a:endParaRPr/>
          </a:p>
        </p:txBody>
      </p:sp>
      <p:sp>
        <p:nvSpPr>
          <p:cNvPr id="221" name="Image"/>
          <p:cNvSpPr>
            <a:spLocks noGrp="1"/>
          </p:cNvSpPr>
          <p:nvPr>
            <p:ph type="pic" sz="quarter" idx="14"/>
          </p:nvPr>
        </p:nvSpPr>
        <p:spPr>
          <a:xfrm>
            <a:off x="8837910" y="3187700"/>
            <a:ext cx="3803386" cy="2540000"/>
          </a:xfrm>
          <a:prstGeom prst="rect">
            <a:avLst/>
          </a:prstGeom>
        </p:spPr>
        <p:txBody>
          <a:bodyPr lIns="91439" tIns="45719" rIns="91439" bIns="45719"/>
          <a:lstStyle/>
          <a:p>
            <a:endParaRPr/>
          </a:p>
        </p:txBody>
      </p:sp>
      <p:sp>
        <p:nvSpPr>
          <p:cNvPr id="222" name="Image"/>
          <p:cNvSpPr>
            <a:spLocks noGrp="1"/>
          </p:cNvSpPr>
          <p:nvPr>
            <p:ph type="pic" sz="quarter" idx="15"/>
          </p:nvPr>
        </p:nvSpPr>
        <p:spPr>
          <a:xfrm>
            <a:off x="8877302" y="5993009"/>
            <a:ext cx="3733800" cy="2493529"/>
          </a:xfrm>
          <a:prstGeom prst="rect">
            <a:avLst/>
          </a:prstGeom>
        </p:spPr>
        <p:txBody>
          <a:bodyPr lIns="91439" tIns="45719" rIns="91439" bIns="45719"/>
          <a:lstStyle/>
          <a:p>
            <a:endParaRPr/>
          </a:p>
        </p:txBody>
      </p:sp>
      <p:sp>
        <p:nvSpPr>
          <p:cNvPr id="223" name="Image"/>
          <p:cNvSpPr>
            <a:spLocks noGrp="1"/>
          </p:cNvSpPr>
          <p:nvPr>
            <p:ph type="pic" sz="quarter" idx="16"/>
          </p:nvPr>
        </p:nvSpPr>
        <p:spPr>
          <a:xfrm>
            <a:off x="9207500" y="-107950"/>
            <a:ext cx="3365500" cy="5008811"/>
          </a:xfrm>
          <a:prstGeom prst="rect">
            <a:avLst/>
          </a:prstGeom>
        </p:spPr>
        <p:txBody>
          <a:bodyPr lIns="91439" tIns="45719" rIns="91439" bIns="45719"/>
          <a:lstStyle/>
          <a:p>
            <a:endParaRPr/>
          </a:p>
        </p:txBody>
      </p:sp>
      <p:sp>
        <p:nvSpPr>
          <p:cNvPr id="224" name="Body Level One…"/>
          <p:cNvSpPr txBox="1">
            <a:spLocks noGrp="1"/>
          </p:cNvSpPr>
          <p:nvPr>
            <p:ph type="body" sz="quarter" idx="1"/>
          </p:nvPr>
        </p:nvSpPr>
        <p:spPr>
          <a:xfrm>
            <a:off x="431800" y="8813800"/>
            <a:ext cx="8255000" cy="812800"/>
          </a:xfrm>
          <a:prstGeom prst="rect">
            <a:avLst/>
          </a:prstGeom>
        </p:spPr>
        <p:txBody>
          <a:bodyPr/>
          <a:lstStyle>
            <a:lvl1pPr marL="0" indent="0">
              <a:spcBef>
                <a:spcPts val="0"/>
              </a:spcBef>
              <a:buSzTx/>
              <a:buNone/>
              <a:defRPr sz="2000"/>
            </a:lvl1pPr>
            <a:lvl2pPr marL="0" indent="0">
              <a:spcBef>
                <a:spcPts val="0"/>
              </a:spcBef>
              <a:buSzTx/>
              <a:buNone/>
              <a:defRPr sz="2000"/>
            </a:lvl2pPr>
            <a:lvl3pPr marL="0" indent="0">
              <a:spcBef>
                <a:spcPts val="0"/>
              </a:spcBef>
              <a:buSzTx/>
              <a:buNone/>
              <a:defRPr sz="2000"/>
            </a:lvl3pPr>
            <a:lvl4pPr marL="0" indent="0">
              <a:spcBef>
                <a:spcPts val="0"/>
              </a:spcBef>
              <a:buSzTx/>
              <a:buNone/>
              <a:defRPr sz="2000"/>
            </a:lvl4pPr>
            <a:lvl5pPr marL="0" indent="0">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000000"/>
        </a:solidFill>
        <a:effectLst/>
      </p:bgPr>
    </p:bg>
    <p:spTree>
      <p:nvGrpSpPr>
        <p:cNvPr id="1" name=""/>
        <p:cNvGrpSpPr/>
        <p:nvPr/>
      </p:nvGrpSpPr>
      <p:grpSpPr>
        <a:xfrm>
          <a:off x="0" y="0"/>
          <a:ext cx="0" cy="0"/>
          <a:chOff x="0" y="0"/>
          <a:chExt cx="0" cy="0"/>
        </a:xfrm>
      </p:grpSpPr>
      <p:sp>
        <p:nvSpPr>
          <p:cNvPr id="232" name="Slide Number"/>
          <p:cNvSpPr txBox="1">
            <a:spLocks noGrp="1"/>
          </p:cNvSpPr>
          <p:nvPr>
            <p:ph type="sldNum" sz="quarter" idx="2"/>
          </p:nvPr>
        </p:nvSpPr>
        <p:spPr>
          <a:xfrm>
            <a:off x="11957539" y="8882098"/>
            <a:ext cx="397021" cy="389270"/>
          </a:xfrm>
          <a:prstGeom prst="rect">
            <a:avLst/>
          </a:prstGeom>
        </p:spPr>
        <p:txBody>
          <a:bodyPr lIns="65023" tIns="65023" rIns="65023" bIns="65023"/>
          <a:lstStyle>
            <a:lvl1pPr defTabSz="1300480">
              <a:defRPr sz="1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_trad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Rectangle 12"/>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14"/>
          <p:cNvSpPr>
            <a:spLocks noGrp="1" noChangeArrowheads="1"/>
          </p:cNvSpPr>
          <p:nvPr>
            <p:ph type="sldNum" sz="quarter" idx="12"/>
          </p:nvPr>
        </p:nvSpPr>
        <p:spPr>
          <a:xfrm>
            <a:off x="12285261" y="9194800"/>
            <a:ext cx="294953" cy="318036"/>
          </a:xfrm>
          <a:ln/>
        </p:spPr>
        <p:txBody>
          <a:bodyPr/>
          <a:lstStyle>
            <a:lvl1pPr>
              <a:defRPr/>
            </a:lvl1pPr>
          </a:lstStyle>
          <a:p>
            <a:pPr>
              <a:defRPr/>
            </a:pPr>
            <a:fld id="{4768C572-4147-7141-846A-A881030B2E8B}" type="slidenum">
              <a:rPr lang="es-ES" altLang="en-US"/>
              <a:pPr>
                <a:defRPr/>
              </a:pPr>
              <a:t>‹#›</a:t>
            </a:fld>
            <a:endParaRPr lang="es-ES" altLang="en-US"/>
          </a:p>
        </p:txBody>
      </p:sp>
    </p:spTree>
    <p:extLst>
      <p:ext uri="{BB962C8B-B14F-4D97-AF65-F5344CB8AC3E}">
        <p14:creationId xmlns:p14="http://schemas.microsoft.com/office/powerpoint/2010/main" val="3092806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5113"/>
            <a:ext cx="11704320" cy="1621084"/>
          </a:xfrm>
        </p:spPr>
        <p:txBody>
          <a:bodyPr/>
          <a:lstStyle/>
          <a:p>
            <a:r>
              <a:rPr lang="en-US"/>
              <a:t>Click to edit Master title style</a:t>
            </a:r>
            <a:endParaRPr lang="es-ES_tradnl"/>
          </a:p>
        </p:txBody>
      </p:sp>
      <p:sp>
        <p:nvSpPr>
          <p:cNvPr id="3" name="Text Placeholder 2"/>
          <p:cNvSpPr>
            <a:spLocks noGrp="1"/>
          </p:cNvSpPr>
          <p:nvPr>
            <p:ph type="body" sz="half" idx="1"/>
          </p:nvPr>
        </p:nvSpPr>
        <p:spPr>
          <a:xfrm>
            <a:off x="650240" y="2275841"/>
            <a:ext cx="5743787" cy="64436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p:cNvSpPr>
            <a:spLocks noGrp="1"/>
          </p:cNvSpPr>
          <p:nvPr>
            <p:ph sz="half" idx="2"/>
          </p:nvPr>
        </p:nvSpPr>
        <p:spPr>
          <a:xfrm>
            <a:off x="6610773" y="2275841"/>
            <a:ext cx="5743787" cy="64436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Rectangle 12"/>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14"/>
          <p:cNvSpPr>
            <a:spLocks noGrp="1" noChangeArrowheads="1"/>
          </p:cNvSpPr>
          <p:nvPr>
            <p:ph type="sldNum" sz="quarter" idx="12"/>
          </p:nvPr>
        </p:nvSpPr>
        <p:spPr>
          <a:xfrm>
            <a:off x="12285261" y="9194800"/>
            <a:ext cx="294953" cy="318036"/>
          </a:xfrm>
          <a:ln/>
        </p:spPr>
        <p:txBody>
          <a:bodyPr/>
          <a:lstStyle>
            <a:lvl1pPr>
              <a:defRPr/>
            </a:lvl1pPr>
          </a:lstStyle>
          <a:p>
            <a:pPr>
              <a:defRPr/>
            </a:pPr>
            <a:fld id="{F2D4F1DE-CA90-2141-B947-B4BDD839967F}" type="slidenum">
              <a:rPr lang="es-ES" altLang="en-US"/>
              <a:pPr>
                <a:defRPr/>
              </a:pPr>
              <a:t>‹#›</a:t>
            </a:fld>
            <a:endParaRPr lang="es-ES" altLang="en-US"/>
          </a:p>
        </p:txBody>
      </p:sp>
    </p:spTree>
    <p:extLst>
      <p:ext uri="{BB962C8B-B14F-4D97-AF65-F5344CB8AC3E}">
        <p14:creationId xmlns:p14="http://schemas.microsoft.com/office/powerpoint/2010/main" val="3600429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_tradnl"/>
          </a:p>
        </p:txBody>
      </p:sp>
      <p:sp>
        <p:nvSpPr>
          <p:cNvPr id="3" name="Rectangle 12"/>
          <p:cNvSpPr>
            <a:spLocks noGrp="1" noChangeArrowheads="1"/>
          </p:cNvSpPr>
          <p:nvPr>
            <p:ph type="dt" sz="half" idx="10"/>
          </p:nvPr>
        </p:nvSpPr>
        <p:spPr>
          <a:ln/>
        </p:spPr>
        <p:txBody>
          <a:bodyPr/>
          <a:lstStyle>
            <a:lvl1pPr>
              <a:defRPr/>
            </a:lvl1pPr>
          </a:lstStyle>
          <a:p>
            <a:pPr>
              <a:defRPr/>
            </a:pPr>
            <a:endParaRPr lang="es-ES" alt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s-ES" altLang="en-US"/>
          </a:p>
        </p:txBody>
      </p:sp>
      <p:sp>
        <p:nvSpPr>
          <p:cNvPr id="5" name="Rectangle 14"/>
          <p:cNvSpPr>
            <a:spLocks noGrp="1" noChangeArrowheads="1"/>
          </p:cNvSpPr>
          <p:nvPr>
            <p:ph type="sldNum" sz="quarter" idx="12"/>
          </p:nvPr>
        </p:nvSpPr>
        <p:spPr>
          <a:xfrm>
            <a:off x="12285261" y="9194800"/>
            <a:ext cx="294953" cy="318036"/>
          </a:xfrm>
          <a:ln/>
        </p:spPr>
        <p:txBody>
          <a:bodyPr/>
          <a:lstStyle>
            <a:lvl1pPr>
              <a:defRPr/>
            </a:lvl1pPr>
          </a:lstStyle>
          <a:p>
            <a:pPr>
              <a:defRPr/>
            </a:pPr>
            <a:fld id="{50B14171-B4C3-2F48-AF47-CE875C6E5DDB}" type="slidenum">
              <a:rPr lang="es-ES" altLang="en-US"/>
              <a:pPr>
                <a:defRPr/>
              </a:pPr>
              <a:t>‹#›</a:t>
            </a:fld>
            <a:endParaRPr lang="es-ES" altLang="en-US"/>
          </a:p>
        </p:txBody>
      </p:sp>
    </p:spTree>
    <p:extLst>
      <p:ext uri="{BB962C8B-B14F-4D97-AF65-F5344CB8AC3E}">
        <p14:creationId xmlns:p14="http://schemas.microsoft.com/office/powerpoint/2010/main" val="9208793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5113"/>
            <a:ext cx="11704320" cy="1621084"/>
          </a:xfrm>
        </p:spPr>
        <p:txBody>
          <a:bodyPr/>
          <a:lstStyle/>
          <a:p>
            <a:r>
              <a:rPr lang="en-US"/>
              <a:t>Click to edit Master title style</a:t>
            </a:r>
            <a:endParaRPr lang="es-ES_tradnl"/>
          </a:p>
        </p:txBody>
      </p:sp>
      <p:sp>
        <p:nvSpPr>
          <p:cNvPr id="3" name="Content Placeholder 2"/>
          <p:cNvSpPr>
            <a:spLocks noGrp="1"/>
          </p:cNvSpPr>
          <p:nvPr>
            <p:ph sz="half" idx="1"/>
          </p:nvPr>
        </p:nvSpPr>
        <p:spPr>
          <a:xfrm>
            <a:off x="650240" y="2275841"/>
            <a:ext cx="5743787" cy="64436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p:cNvSpPr>
            <a:spLocks noGrp="1"/>
          </p:cNvSpPr>
          <p:nvPr>
            <p:ph sz="quarter" idx="2"/>
          </p:nvPr>
        </p:nvSpPr>
        <p:spPr>
          <a:xfrm>
            <a:off x="6610773" y="2275841"/>
            <a:ext cx="5743787" cy="31134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Content Placeholder 4"/>
          <p:cNvSpPr>
            <a:spLocks noGrp="1"/>
          </p:cNvSpPr>
          <p:nvPr>
            <p:ph sz="quarter" idx="3"/>
          </p:nvPr>
        </p:nvSpPr>
        <p:spPr>
          <a:xfrm>
            <a:off x="6610773" y="5606063"/>
            <a:ext cx="5743787" cy="3113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Rectangle 12">
            <a:extLst>
              <a:ext uri="{FF2B5EF4-FFF2-40B4-BE49-F238E27FC236}">
                <a16:creationId xmlns:a16="http://schemas.microsoft.com/office/drawing/2014/main" id="{12C16BB9-7671-8B45-8EC7-401FDDB56EAE}"/>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7" name="Rectangle 13">
            <a:extLst>
              <a:ext uri="{FF2B5EF4-FFF2-40B4-BE49-F238E27FC236}">
                <a16:creationId xmlns:a16="http://schemas.microsoft.com/office/drawing/2014/main" id="{4A726481-6A51-0341-AF40-F658D8486F18}"/>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8" name="Rectangle 14">
            <a:extLst>
              <a:ext uri="{FF2B5EF4-FFF2-40B4-BE49-F238E27FC236}">
                <a16:creationId xmlns:a16="http://schemas.microsoft.com/office/drawing/2014/main" id="{DB1652D9-463E-2E45-95CC-1883FFF47EAB}"/>
              </a:ext>
            </a:extLst>
          </p:cNvPr>
          <p:cNvSpPr>
            <a:spLocks noGrp="1" noChangeArrowheads="1"/>
          </p:cNvSpPr>
          <p:nvPr>
            <p:ph type="sldNum" sz="quarter" idx="12"/>
          </p:nvPr>
        </p:nvSpPr>
        <p:spPr>
          <a:xfrm>
            <a:off x="12285261" y="9194800"/>
            <a:ext cx="294953" cy="318036"/>
          </a:xfrm>
          <a:ln/>
        </p:spPr>
        <p:txBody>
          <a:bodyPr/>
          <a:lstStyle>
            <a:lvl1pPr>
              <a:defRPr/>
            </a:lvl1pPr>
          </a:lstStyle>
          <a:p>
            <a:fld id="{7D3A86A3-6616-DB4C-8BF5-8336DE89347B}" type="slidenum">
              <a:rPr lang="es-ES" altLang="en-US"/>
              <a:pPr/>
              <a:t>‹#›</a:t>
            </a:fld>
            <a:endParaRPr lang="es-ES" altLang="en-US"/>
          </a:p>
        </p:txBody>
      </p:sp>
    </p:spTree>
    <p:extLst>
      <p:ext uri="{BB962C8B-B14F-4D97-AF65-F5344CB8AC3E}">
        <p14:creationId xmlns:p14="http://schemas.microsoft.com/office/powerpoint/2010/main" val="1501185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31" name="Body Level One…"/>
          <p:cNvSpPr txBox="1">
            <a:spLocks noGrp="1"/>
          </p:cNvSpPr>
          <p:nvPr>
            <p:ph type="body" idx="1"/>
          </p:nvPr>
        </p:nvSpPr>
        <p:spPr>
          <a:xfrm>
            <a:off x="571500" y="863600"/>
            <a:ext cx="11861800" cy="8026400"/>
          </a:xfrm>
          <a:prstGeom prst="rect">
            <a:avLst/>
          </a:prstGeom>
        </p:spPr>
        <p:txBody>
          <a:bodyPr/>
          <a:lstStyle>
            <a:lvl1pPr>
              <a:spcBef>
                <a:spcPts val="7200"/>
              </a:spcBef>
            </a:lvl1pPr>
            <a:lvl2pPr>
              <a:spcBef>
                <a:spcPts val="7200"/>
              </a:spcBef>
            </a:lvl2pPr>
            <a:lvl3pPr>
              <a:spcBef>
                <a:spcPts val="7200"/>
              </a:spcBef>
            </a:lvl3pPr>
            <a:lvl4pPr>
              <a:spcBef>
                <a:spcPts val="7200"/>
              </a:spcBef>
            </a:lvl4pPr>
            <a:lvl5pPr>
              <a:spcBef>
                <a:spcPts val="7200"/>
              </a:spcBef>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46" name="Title Text"/>
          <p:cNvSpPr txBox="1">
            <a:spLocks noGrp="1"/>
          </p:cNvSpPr>
          <p:nvPr>
            <p:ph type="title"/>
          </p:nvPr>
        </p:nvSpPr>
        <p:spPr>
          <a:prstGeom prst="rect">
            <a:avLst/>
          </a:prstGeom>
        </p:spPr>
        <p:txBody>
          <a:bodyPr/>
          <a:lstStyle/>
          <a:p>
            <a:r>
              <a:t>Title Text</a:t>
            </a:r>
          </a:p>
        </p:txBody>
      </p:sp>
      <p:sp>
        <p:nvSpPr>
          <p:cNvPr id="47" name="Body Level One…"/>
          <p:cNvSpPr txBox="1">
            <a:spLocks noGrp="1"/>
          </p:cNvSpPr>
          <p:nvPr>
            <p:ph type="body" sz="half" idx="1"/>
          </p:nvPr>
        </p:nvSpPr>
        <p:spPr>
          <a:xfrm>
            <a:off x="571500" y="1701800"/>
            <a:ext cx="5156200" cy="75692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Bullets - Right">
    <p:spTree>
      <p:nvGrpSpPr>
        <p:cNvPr id="1" name=""/>
        <p:cNvGrpSpPr/>
        <p:nvPr/>
      </p:nvGrpSpPr>
      <p:grpSpPr>
        <a:xfrm>
          <a:off x="0" y="0"/>
          <a:ext cx="0" cy="0"/>
          <a:chOff x="0" y="0"/>
          <a:chExt cx="0" cy="0"/>
        </a:xfrm>
      </p:grpSpPr>
      <p:sp>
        <p:nvSpPr>
          <p:cNvPr id="55" name="Line"/>
          <p:cNvSpPr/>
          <p:nvPr/>
        </p:nvSpPr>
        <p:spPr>
          <a:xfrm>
            <a:off x="647700" y="1371600"/>
            <a:ext cx="11709400"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sz="half" idx="1"/>
          </p:nvPr>
        </p:nvSpPr>
        <p:spPr>
          <a:xfrm>
            <a:off x="8369300" y="1828800"/>
            <a:ext cx="4064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p>
            <a:r>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73" name="Title Text"/>
          <p:cNvSpPr txBox="1">
            <a:spLocks noGrp="1"/>
          </p:cNvSpPr>
          <p:nvPr>
            <p:ph type="title"/>
          </p:nvPr>
        </p:nvSpPr>
        <p:spPr>
          <a:xfrm>
            <a:off x="571500" y="3708400"/>
            <a:ext cx="11861800" cy="2336800"/>
          </a:xfrm>
          <a:prstGeom prst="rect">
            <a:avLst/>
          </a:prstGeom>
        </p:spPr>
        <p:txBody>
          <a:bodyPr anchor="ctr"/>
          <a:lstStyle/>
          <a:p>
            <a:r>
              <a:t>Title Text</a:t>
            </a:r>
          </a:p>
        </p:txBody>
      </p:sp>
      <p:sp>
        <p:nvSpPr>
          <p:cNvPr id="74" name="Slide Number"/>
          <p:cNvSpPr txBox="1">
            <a:spLocks noGrp="1"/>
          </p:cNvSpPr>
          <p:nvPr>
            <p:ph type="sldNum" sz="quarter" idx="2"/>
          </p:nvPr>
        </p:nvSpPr>
        <p:spPr>
          <a:xfrm>
            <a:off x="12268200"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Horizontal w Subtitle">
    <p:spTree>
      <p:nvGrpSpPr>
        <p:cNvPr id="1" name=""/>
        <p:cNvGrpSpPr/>
        <p:nvPr/>
      </p:nvGrpSpPr>
      <p:grpSpPr>
        <a:xfrm>
          <a:off x="0" y="0"/>
          <a:ext cx="0" cy="0"/>
          <a:chOff x="0" y="0"/>
          <a:chExt cx="0" cy="0"/>
        </a:xfrm>
      </p:grpSpPr>
      <p:sp>
        <p:nvSpPr>
          <p:cNvPr id="81" name="Line"/>
          <p:cNvSpPr/>
          <p:nvPr/>
        </p:nvSpPr>
        <p:spPr>
          <a:xfrm>
            <a:off x="7543800" y="7975599"/>
            <a:ext cx="1" cy="14225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 name="Image"/>
          <p:cNvSpPr>
            <a:spLocks noGrp="1"/>
          </p:cNvSpPr>
          <p:nvPr>
            <p:ph type="pic" idx="13"/>
          </p:nvPr>
        </p:nvSpPr>
        <p:spPr>
          <a:xfrm>
            <a:off x="0" y="-1079500"/>
            <a:ext cx="13004800" cy="9753600"/>
          </a:xfrm>
          <a:prstGeom prst="rect">
            <a:avLst/>
          </a:prstGeom>
        </p:spPr>
        <p:txBody>
          <a:bodyPr lIns="91439" tIns="45719" rIns="91439" bIns="45719"/>
          <a:lstStyle/>
          <a:p>
            <a:endParaRPr/>
          </a:p>
        </p:txBody>
      </p:sp>
      <p:sp>
        <p:nvSpPr>
          <p:cNvPr id="83" name="Title Text"/>
          <p:cNvSpPr txBox="1">
            <a:spLocks noGrp="1"/>
          </p:cNvSpPr>
          <p:nvPr>
            <p:ph type="title"/>
          </p:nvPr>
        </p:nvSpPr>
        <p:spPr>
          <a:xfrm>
            <a:off x="1409700" y="7785100"/>
            <a:ext cx="5791200" cy="1701800"/>
          </a:xfrm>
          <a:prstGeom prst="rect">
            <a:avLst/>
          </a:prstGeom>
        </p:spPr>
        <p:txBody>
          <a:bodyPr anchor="ctr"/>
          <a:lstStyle>
            <a:lvl1pPr algn="r"/>
          </a:lstStyle>
          <a:p>
            <a:r>
              <a:t>Title Text</a:t>
            </a:r>
          </a:p>
        </p:txBody>
      </p:sp>
      <p:sp>
        <p:nvSpPr>
          <p:cNvPr id="84" name="Body Level One…"/>
          <p:cNvSpPr txBox="1">
            <a:spLocks noGrp="1"/>
          </p:cNvSpPr>
          <p:nvPr>
            <p:ph type="body" sz="quarter" idx="1"/>
          </p:nvPr>
        </p:nvSpPr>
        <p:spPr>
          <a:xfrm>
            <a:off x="7848600" y="8470900"/>
            <a:ext cx="4953000" cy="508000"/>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Horizontal No Subtitle">
    <p:spTree>
      <p:nvGrpSpPr>
        <p:cNvPr id="1" name=""/>
        <p:cNvGrpSpPr/>
        <p:nvPr/>
      </p:nvGrpSpPr>
      <p:grpSpPr>
        <a:xfrm>
          <a:off x="0" y="0"/>
          <a:ext cx="0" cy="0"/>
          <a:chOff x="0" y="0"/>
          <a:chExt cx="0" cy="0"/>
        </a:xfrm>
      </p:grpSpPr>
      <p:sp>
        <p:nvSpPr>
          <p:cNvPr id="92" name="Image"/>
          <p:cNvSpPr>
            <a:spLocks noGrp="1"/>
          </p:cNvSpPr>
          <p:nvPr>
            <p:ph type="pic" idx="13"/>
          </p:nvPr>
        </p:nvSpPr>
        <p:spPr>
          <a:xfrm>
            <a:off x="0" y="-1079500"/>
            <a:ext cx="13004800" cy="9753600"/>
          </a:xfrm>
          <a:prstGeom prst="rect">
            <a:avLst/>
          </a:prstGeom>
        </p:spPr>
        <p:txBody>
          <a:bodyPr lIns="91439" tIns="45719" rIns="91439" bIns="45719"/>
          <a:lstStyle/>
          <a:p>
            <a:endParaRPr/>
          </a:p>
        </p:txBody>
      </p:sp>
      <p:sp>
        <p:nvSpPr>
          <p:cNvPr id="93" name="Title Text"/>
          <p:cNvSpPr txBox="1">
            <a:spLocks noGrp="1"/>
          </p:cNvSpPr>
          <p:nvPr>
            <p:ph type="title"/>
          </p:nvPr>
        </p:nvSpPr>
        <p:spPr>
          <a:xfrm>
            <a:off x="342900" y="8509000"/>
            <a:ext cx="6858000" cy="850900"/>
          </a:xfrm>
          <a:prstGeom prst="rect">
            <a:avLst/>
          </a:prstGeom>
        </p:spPr>
        <p:txBody>
          <a:bodyPr anchor="ctr"/>
          <a:lstStyle/>
          <a:p>
            <a:r>
              <a:t>Title Text</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a:off x="571500" y="1358900"/>
            <a:ext cx="11709400"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 name="Title Text"/>
          <p:cNvSpPr txBox="1">
            <a:spLocks noGrp="1"/>
          </p:cNvSpPr>
          <p:nvPr>
            <p:ph type="title"/>
          </p:nvPr>
        </p:nvSpPr>
        <p:spPr>
          <a:xfrm>
            <a:off x="571500" y="330200"/>
            <a:ext cx="11861800" cy="698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r>
              <a:t>Title Text</a:t>
            </a:r>
          </a:p>
        </p:txBody>
      </p:sp>
      <p:sp>
        <p:nvSpPr>
          <p:cNvPr id="4" name="Body Level One…"/>
          <p:cNvSpPr txBox="1">
            <a:spLocks noGrp="1"/>
          </p:cNvSpPr>
          <p:nvPr>
            <p:ph type="body" idx="1"/>
          </p:nvPr>
        </p:nvSpPr>
        <p:spPr>
          <a:xfrm>
            <a:off x="571500" y="1828800"/>
            <a:ext cx="11861800" cy="656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2268199" y="9194800"/>
            <a:ext cx="312015" cy="299822"/>
          </a:xfrm>
          <a:prstGeom prst="rect">
            <a:avLst/>
          </a:prstGeom>
          <a:ln w="12700">
            <a:miter lim="400000"/>
          </a:ln>
        </p:spPr>
        <p:txBody>
          <a:bodyPr wrap="none" lIns="50800" tIns="50800" rIns="50800" bIns="50800">
            <a:spAutoFit/>
          </a:bodyPr>
          <a:lstStyle>
            <a:lvl1pPr algn="r">
              <a:defRPr sz="1400">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Lst>
  <p:transition spd="med"/>
  <p:txStyles>
    <p:titleStyle>
      <a:lvl1pPr marL="0" marR="0" indent="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9pPr>
    </p:titleStyle>
    <p:bodyStyle>
      <a:lvl1pPr marL="266700" marR="0" indent="-266700" algn="l" defTabSz="584200" latinLnBrk="0">
        <a:lnSpc>
          <a:spcPct val="100000"/>
        </a:lnSpc>
        <a:spcBef>
          <a:spcPts val="4800"/>
        </a:spcBef>
        <a:spcAft>
          <a:spcPts val="0"/>
        </a:spcAft>
        <a:buClrTx/>
        <a:buSzPct val="100000"/>
        <a:buFontTx/>
        <a:buChar char="•"/>
        <a:tabLst/>
        <a:defRPr sz="2600" b="0" i="0" u="none" strike="noStrike" cap="none" spc="0" baseline="0">
          <a:solidFill>
            <a:srgbClr val="444444"/>
          </a:solidFill>
          <a:uFillTx/>
          <a:latin typeface="+mn-lt"/>
          <a:ea typeface="+mn-ea"/>
          <a:cs typeface="+mn-cs"/>
          <a:sym typeface="Helvetica Neue Light"/>
        </a:defRPr>
      </a:lvl1pPr>
      <a:lvl2pPr marL="711200" marR="0" indent="-266700" algn="l" defTabSz="584200" latinLnBrk="0">
        <a:lnSpc>
          <a:spcPct val="100000"/>
        </a:lnSpc>
        <a:spcBef>
          <a:spcPts val="4800"/>
        </a:spcBef>
        <a:spcAft>
          <a:spcPts val="0"/>
        </a:spcAft>
        <a:buClrTx/>
        <a:buSzPct val="100000"/>
        <a:buFontTx/>
        <a:buChar char="•"/>
        <a:tabLst/>
        <a:defRPr sz="2600" b="0" i="0" u="none" strike="noStrike" cap="none" spc="0" baseline="0">
          <a:solidFill>
            <a:srgbClr val="444444"/>
          </a:solidFill>
          <a:uFillTx/>
          <a:latin typeface="+mn-lt"/>
          <a:ea typeface="+mn-ea"/>
          <a:cs typeface="+mn-cs"/>
          <a:sym typeface="Helvetica Neue Light"/>
        </a:defRPr>
      </a:lvl2pPr>
      <a:lvl3pPr marL="1155700" marR="0" indent="-266700" algn="l" defTabSz="584200" latinLnBrk="0">
        <a:lnSpc>
          <a:spcPct val="100000"/>
        </a:lnSpc>
        <a:spcBef>
          <a:spcPts val="4800"/>
        </a:spcBef>
        <a:spcAft>
          <a:spcPts val="0"/>
        </a:spcAft>
        <a:buClrTx/>
        <a:buSzPct val="100000"/>
        <a:buFontTx/>
        <a:buChar char="•"/>
        <a:tabLst/>
        <a:defRPr sz="2600" b="0" i="0" u="none" strike="noStrike" cap="none" spc="0" baseline="0">
          <a:solidFill>
            <a:srgbClr val="444444"/>
          </a:solidFill>
          <a:uFillTx/>
          <a:latin typeface="+mn-lt"/>
          <a:ea typeface="+mn-ea"/>
          <a:cs typeface="+mn-cs"/>
          <a:sym typeface="Helvetica Neue Light"/>
        </a:defRPr>
      </a:lvl3pPr>
      <a:lvl4pPr marL="1600200" marR="0" indent="-266700" algn="l" defTabSz="584200" latinLnBrk="0">
        <a:lnSpc>
          <a:spcPct val="100000"/>
        </a:lnSpc>
        <a:spcBef>
          <a:spcPts val="4800"/>
        </a:spcBef>
        <a:spcAft>
          <a:spcPts val="0"/>
        </a:spcAft>
        <a:buClrTx/>
        <a:buSzPct val="100000"/>
        <a:buFontTx/>
        <a:buChar char="•"/>
        <a:tabLst/>
        <a:defRPr sz="2600" b="0" i="0" u="none" strike="noStrike" cap="none" spc="0" baseline="0">
          <a:solidFill>
            <a:srgbClr val="444444"/>
          </a:solidFill>
          <a:uFillTx/>
          <a:latin typeface="+mn-lt"/>
          <a:ea typeface="+mn-ea"/>
          <a:cs typeface="+mn-cs"/>
          <a:sym typeface="Helvetica Neue Light"/>
        </a:defRPr>
      </a:lvl4pPr>
      <a:lvl5pPr marL="2044700" marR="0" indent="-266700" algn="l" defTabSz="584200" latinLnBrk="0">
        <a:lnSpc>
          <a:spcPct val="100000"/>
        </a:lnSpc>
        <a:spcBef>
          <a:spcPts val="4800"/>
        </a:spcBef>
        <a:spcAft>
          <a:spcPts val="0"/>
        </a:spcAft>
        <a:buClrTx/>
        <a:buSzPct val="100000"/>
        <a:buFontTx/>
        <a:buChar char="•"/>
        <a:tabLst/>
        <a:defRPr sz="2600" b="0" i="0" u="none" strike="noStrike" cap="none" spc="0" baseline="0">
          <a:solidFill>
            <a:srgbClr val="444444"/>
          </a:solidFill>
          <a:uFillTx/>
          <a:latin typeface="+mn-lt"/>
          <a:ea typeface="+mn-ea"/>
          <a:cs typeface="+mn-cs"/>
          <a:sym typeface="Helvetica Neue Light"/>
        </a:defRPr>
      </a:lvl5pPr>
      <a:lvl6pPr marL="2489200" marR="0" indent="-266700" algn="l" defTabSz="584200" latinLnBrk="0">
        <a:lnSpc>
          <a:spcPct val="100000"/>
        </a:lnSpc>
        <a:spcBef>
          <a:spcPts val="4800"/>
        </a:spcBef>
        <a:spcAft>
          <a:spcPts val="0"/>
        </a:spcAft>
        <a:buClrTx/>
        <a:buSzPct val="100000"/>
        <a:buFontTx/>
        <a:buChar char="•"/>
        <a:tabLst/>
        <a:defRPr sz="2600" b="0" i="0" u="none" strike="noStrike" cap="none" spc="0" baseline="0">
          <a:solidFill>
            <a:srgbClr val="444444"/>
          </a:solidFill>
          <a:uFillTx/>
          <a:latin typeface="+mn-lt"/>
          <a:ea typeface="+mn-ea"/>
          <a:cs typeface="+mn-cs"/>
          <a:sym typeface="Helvetica Neue Light"/>
        </a:defRPr>
      </a:lvl6pPr>
      <a:lvl7pPr marL="2933700" marR="0" indent="-266700" algn="l" defTabSz="584200" latinLnBrk="0">
        <a:lnSpc>
          <a:spcPct val="100000"/>
        </a:lnSpc>
        <a:spcBef>
          <a:spcPts val="4800"/>
        </a:spcBef>
        <a:spcAft>
          <a:spcPts val="0"/>
        </a:spcAft>
        <a:buClrTx/>
        <a:buSzPct val="100000"/>
        <a:buFontTx/>
        <a:buChar char="•"/>
        <a:tabLst/>
        <a:defRPr sz="2600" b="0" i="0" u="none" strike="noStrike" cap="none" spc="0" baseline="0">
          <a:solidFill>
            <a:srgbClr val="444444"/>
          </a:solidFill>
          <a:uFillTx/>
          <a:latin typeface="+mn-lt"/>
          <a:ea typeface="+mn-ea"/>
          <a:cs typeface="+mn-cs"/>
          <a:sym typeface="Helvetica Neue Light"/>
        </a:defRPr>
      </a:lvl7pPr>
      <a:lvl8pPr marL="3378200" marR="0" indent="-266700" algn="l" defTabSz="584200" latinLnBrk="0">
        <a:lnSpc>
          <a:spcPct val="100000"/>
        </a:lnSpc>
        <a:spcBef>
          <a:spcPts val="4800"/>
        </a:spcBef>
        <a:spcAft>
          <a:spcPts val="0"/>
        </a:spcAft>
        <a:buClrTx/>
        <a:buSzPct val="100000"/>
        <a:buFontTx/>
        <a:buChar char="•"/>
        <a:tabLst/>
        <a:defRPr sz="2600" b="0" i="0" u="none" strike="noStrike" cap="none" spc="0" baseline="0">
          <a:solidFill>
            <a:srgbClr val="444444"/>
          </a:solidFill>
          <a:uFillTx/>
          <a:latin typeface="+mn-lt"/>
          <a:ea typeface="+mn-ea"/>
          <a:cs typeface="+mn-cs"/>
          <a:sym typeface="Helvetica Neue Light"/>
        </a:defRPr>
      </a:lvl8pPr>
      <a:lvl9pPr marL="3822700" marR="0" indent="-266700" algn="l" defTabSz="584200" latinLnBrk="0">
        <a:lnSpc>
          <a:spcPct val="100000"/>
        </a:lnSpc>
        <a:spcBef>
          <a:spcPts val="4800"/>
        </a:spcBef>
        <a:spcAft>
          <a:spcPts val="0"/>
        </a:spcAft>
        <a:buClrTx/>
        <a:buSzPct val="100000"/>
        <a:buFontTx/>
        <a:buChar char="•"/>
        <a:tabLst/>
        <a:defRPr sz="2600" b="0" i="0" u="none" strike="noStrike" cap="none" spc="0" baseline="0">
          <a:solidFill>
            <a:srgbClr val="444444"/>
          </a:solidFill>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emf"/><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180.png"/><Relationship Id="rId4" Type="http://schemas.openxmlformats.org/officeDocument/2006/relationships/image" Target="../media/image170.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astrometry.net/"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0.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240.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0.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40.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00.png"/><Relationship Id="rId2" Type="http://schemas.openxmlformats.org/officeDocument/2006/relationships/image" Target="../media/image270.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http://www.minorplanetcenter.net/iau/info/Astrometry.html"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www.astro.ku.dk/~erik/Tycho-2/" TargetMode="External"/><Relationship Id="rId2" Type="http://schemas.openxmlformats.org/officeDocument/2006/relationships/hyperlink" Target="http://ftp.nofs.navy.mil/projects/pmm/" TargetMode="External"/><Relationship Id="rId1" Type="http://schemas.openxmlformats.org/officeDocument/2006/relationships/slideLayout" Target="../slideLayouts/slideLayout22.xml"/><Relationship Id="rId5" Type="http://schemas.openxmlformats.org/officeDocument/2006/relationships/hyperlink" Target="http://www.usno.navy.mil/USNO/astrometry/optical-IR-prod/ucac" TargetMode="External"/><Relationship Id="rId4" Type="http://schemas.openxmlformats.org/officeDocument/2006/relationships/hyperlink" Target="http://ad.usno.navy.mil/act/act.html"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hyperlink" Target="https://www.cosmos.esa.int/web/gaia/dr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hyperlink" Target="https://www.minorplanetcenter.net/iau/info/Astrometry.html#HowObsCode" TargetMode="External"/><Relationship Id="rId2" Type="http://schemas.openxmlformats.org/officeDocument/2006/relationships/hyperlink" Target="http://www.minorplanetcenter.net/iau/info/Astrometry.html" TargetMode="Externa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hyperlink" Target="http://astroa.physics.metu.edu.tr/MANUALS/sextractor/sextractor.pdf" TargetMode="External"/><Relationship Id="rId7" Type="http://schemas.openxmlformats.org/officeDocument/2006/relationships/image" Target="../media/image49.jpg"/><Relationship Id="rId2" Type="http://schemas.openxmlformats.org/officeDocument/2006/relationships/hyperlink" Target="https://www.astromatic.net/software/sextractor" TargetMode="External"/><Relationship Id="rId1" Type="http://schemas.openxmlformats.org/officeDocument/2006/relationships/slideLayout" Target="../slideLayouts/slideLayout22.xml"/><Relationship Id="rId6" Type="http://schemas.openxmlformats.org/officeDocument/2006/relationships/hyperlink" Target="https://sewpy.readthedocs.io/en/latest/" TargetMode="External"/><Relationship Id="rId5" Type="http://schemas.openxmlformats.org/officeDocument/2006/relationships/hyperlink" Target="http://astroa.physics.metu.edu.tr/MANUALS/sextractor/Guide2source_extractor.pdf" TargetMode="External"/><Relationship Id="rId4" Type="http://schemas.openxmlformats.org/officeDocument/2006/relationships/hyperlink" Target="http://www-int.stsci.edu/~holwerda/SE/Welcome.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astrometry.net" TargetMode="Externa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hyperlink" Target="http://astrometry.net/" TargetMode="External"/><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astrometry.net/"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astrometry.net/" TargetMode="Externa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astrometry.net/"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hyperlink" Target="http://adsabs.harvard.edu/abstract_service.html" TargetMode="External"/><Relationship Id="rId2" Type="http://schemas.openxmlformats.org/officeDocument/2006/relationships/hyperlink" Target="http://adsabs.harvard.edu/cgi-bin/nph-data_query?bibcode=1981RMxAA...6..115S&amp;link_type=ARTICLE&amp;db_key=AST&amp;high=" TargetMode="External"/><Relationship Id="rId1" Type="http://schemas.openxmlformats.org/officeDocument/2006/relationships/slideLayout" Target="../slideLayouts/slideLayout4.xml"/><Relationship Id="rId4" Type="http://schemas.openxmlformats.org/officeDocument/2006/relationships/hyperlink" Target="https://ui.adsabs.harvard.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astrometry.net" TargetMode="Externa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Astrometría"/>
          <p:cNvSpPr txBox="1">
            <a:spLocks noGrp="1"/>
          </p:cNvSpPr>
          <p:nvPr>
            <p:ph type="title"/>
          </p:nvPr>
        </p:nvSpPr>
        <p:spPr>
          <a:prstGeom prst="rect">
            <a:avLst/>
          </a:prstGeom>
        </p:spPr>
        <p:txBody>
          <a:bodyPr/>
          <a:lstStyle/>
          <a:p>
            <a:r>
              <a:t>Astrometría</a:t>
            </a:r>
          </a:p>
        </p:txBody>
      </p:sp>
      <p:sp>
        <p:nvSpPr>
          <p:cNvPr id="2" name="Text Placeholder 1">
            <a:extLst>
              <a:ext uri="{FF2B5EF4-FFF2-40B4-BE49-F238E27FC236}">
                <a16:creationId xmlns:a16="http://schemas.microsoft.com/office/drawing/2014/main" id="{B799D2C5-48F4-7045-9417-012C1E81F60B}"/>
              </a:ext>
            </a:extLst>
          </p:cNvPr>
          <p:cNvSpPr>
            <a:spLocks noGrp="1"/>
          </p:cNvSpPr>
          <p:nvPr>
            <p:ph type="body" sz="half" idx="1"/>
          </p:nvPr>
        </p:nvSpPr>
        <p:spPr/>
        <p:txBody>
          <a:bodyPr/>
          <a:lstStyle/>
          <a:p>
            <a:endParaRPr lang="es-ES_tradnl" dirty="0"/>
          </a:p>
          <a:p>
            <a:endParaRPr lang="es-ES_tradnl" dirty="0"/>
          </a:p>
          <a:p>
            <a:endParaRPr lang="es-ES_tradnl" dirty="0"/>
          </a:p>
          <a:p>
            <a:endParaRPr lang="es-ES_tradnl" dirty="0"/>
          </a:p>
          <a:p>
            <a:r>
              <a:rPr lang="es-ES_tradnl" dirty="0"/>
              <a:t>Aportes de Cecilia </a:t>
            </a:r>
            <a:r>
              <a:rPr lang="es-ES_tradnl" dirty="0" err="1"/>
              <a:t>Mateu</a:t>
            </a:r>
            <a:r>
              <a:rPr lang="es-ES_tradnl" dirty="0"/>
              <a:t> y Gonzalo </a:t>
            </a:r>
            <a:r>
              <a:rPr lang="es-ES_tradnl" dirty="0" err="1"/>
              <a:t>Tancredi</a:t>
            </a:r>
            <a:endParaRPr lang="es-ES_tradnl"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entro de las estrellas"/>
          <p:cNvSpPr txBox="1">
            <a:spLocks noGrp="1"/>
          </p:cNvSpPr>
          <p:nvPr>
            <p:ph type="title"/>
          </p:nvPr>
        </p:nvSpPr>
        <p:spPr>
          <a:prstGeom prst="rect">
            <a:avLst/>
          </a:prstGeom>
        </p:spPr>
        <p:txBody>
          <a:bodyPr/>
          <a:lstStyle/>
          <a:p>
            <a:r>
              <a:t>Centro de las estrellas</a:t>
            </a:r>
          </a:p>
        </p:txBody>
      </p:sp>
      <p:sp>
        <p:nvSpPr>
          <p:cNvPr id="325" name="Necesitaremos una lista de posiciones Xi,Yi de los centros de las estrellas en la placa…"/>
          <p:cNvSpPr txBox="1">
            <a:spLocks noGrp="1"/>
          </p:cNvSpPr>
          <p:nvPr>
            <p:ph type="body" sz="half" idx="1"/>
          </p:nvPr>
        </p:nvSpPr>
        <p:spPr>
          <a:xfrm>
            <a:off x="329282" y="1689226"/>
            <a:ext cx="5564435" cy="7423493"/>
          </a:xfrm>
          <a:prstGeom prst="rect">
            <a:avLst/>
          </a:prstGeom>
        </p:spPr>
        <p:txBody>
          <a:bodyPr/>
          <a:lstStyle/>
          <a:p>
            <a:pPr>
              <a:spcBef>
                <a:spcPts val="2000"/>
              </a:spcBef>
            </a:pPr>
            <a:r>
              <a:t>Necesitaremos una lista de posiciones Xi,Yi de los centros de las estrellas en la placa</a:t>
            </a:r>
          </a:p>
          <a:p>
            <a:pPr>
              <a:spcBef>
                <a:spcPts val="2000"/>
              </a:spcBef>
            </a:pPr>
            <a:r>
              <a:t>¿Qué reportamos como el “centro" de cada estrella?</a:t>
            </a:r>
          </a:p>
          <a:p>
            <a:pPr lvl="1">
              <a:spcBef>
                <a:spcPts val="2000"/>
              </a:spcBef>
              <a:defRPr strike="sngStrike"/>
            </a:pPr>
            <a:r>
              <a:t>pixel más brillante (ruidoso,  medida estadísticamente inestable)</a:t>
            </a:r>
          </a:p>
          <a:p>
            <a:pPr lvl="1">
              <a:spcBef>
                <a:spcPts val="2000"/>
              </a:spcBef>
            </a:pPr>
            <a:r>
              <a:t>Centroide: </a:t>
            </a:r>
          </a:p>
          <a:p>
            <a:pPr lvl="2">
              <a:spcBef>
                <a:spcPts val="2000"/>
              </a:spcBef>
            </a:pPr>
            <a:r>
              <a:t>posición X,Y pesada por flujo (nro. de cuentas)</a:t>
            </a:r>
          </a:p>
          <a:p>
            <a:pPr lvl="2">
              <a:spcBef>
                <a:spcPts val="2000"/>
              </a:spcBef>
            </a:pPr>
            <a:r>
              <a:rPr b="1">
                <a:latin typeface="Helvetica Neue"/>
                <a:ea typeface="Helvetica Neue"/>
                <a:cs typeface="Helvetica Neue"/>
                <a:sym typeface="Helvetica Neue"/>
              </a:rPr>
              <a:t>ajuste de la PSF de cada estrella</a:t>
            </a:r>
            <a:r>
              <a:t> (usualmente una gaussiana)</a:t>
            </a:r>
          </a:p>
        </p:txBody>
      </p:sp>
      <p:pic>
        <p:nvPicPr>
          <p:cNvPr id="326" name="images.jpeg" descr="images.jpeg"/>
          <p:cNvPicPr>
            <a:picLocks noChangeAspect="1"/>
          </p:cNvPicPr>
          <p:nvPr/>
        </p:nvPicPr>
        <p:blipFill>
          <a:blip r:embed="rId2"/>
          <a:stretch>
            <a:fillRect/>
          </a:stretch>
        </p:blipFill>
        <p:spPr>
          <a:xfrm>
            <a:off x="6454228" y="1939491"/>
            <a:ext cx="2748794" cy="2383809"/>
          </a:xfrm>
          <a:prstGeom prst="rect">
            <a:avLst/>
          </a:prstGeom>
          <a:ln w="25400">
            <a:miter lim="400000"/>
          </a:ln>
          <a:effectLst>
            <a:outerShdw blurRad="254000" dist="127000" dir="5400000" rotWithShape="0">
              <a:srgbClr val="000000">
                <a:alpha val="70000"/>
              </a:srgbClr>
            </a:outerShdw>
          </a:effectLst>
        </p:spPr>
      </p:pic>
      <p:pic>
        <p:nvPicPr>
          <p:cNvPr id="327" name="Picture 11" descr="Picture 11"/>
          <p:cNvPicPr>
            <a:picLocks noChangeAspect="1"/>
          </p:cNvPicPr>
          <p:nvPr/>
        </p:nvPicPr>
        <p:blipFill>
          <a:blip r:embed="rId3"/>
          <a:stretch>
            <a:fillRect/>
          </a:stretch>
        </p:blipFill>
        <p:spPr>
          <a:xfrm>
            <a:off x="7433089" y="5367470"/>
            <a:ext cx="5184776" cy="4067176"/>
          </a:xfrm>
          <a:prstGeom prst="rect">
            <a:avLst/>
          </a:prstGeom>
          <a:ln w="12700">
            <a:miter lim="400000"/>
          </a:ln>
        </p:spPr>
      </p:pic>
      <p:pic>
        <p:nvPicPr>
          <p:cNvPr id="328" name="images-5.jpeg" descr="images-5.jpeg"/>
          <p:cNvPicPr>
            <a:picLocks noChangeAspect="1"/>
          </p:cNvPicPr>
          <p:nvPr/>
        </p:nvPicPr>
        <p:blipFill>
          <a:blip r:embed="rId4"/>
          <a:stretch>
            <a:fillRect/>
          </a:stretch>
        </p:blipFill>
        <p:spPr>
          <a:xfrm>
            <a:off x="9515715" y="1939491"/>
            <a:ext cx="3467101" cy="234950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291A15C-E349-BA43-AD9D-52902902FDF4}"/>
              </a:ext>
            </a:extLst>
          </p:cNvPr>
          <p:cNvSpPr>
            <a:spLocks noGrp="1" noChangeArrowheads="1"/>
          </p:cNvSpPr>
          <p:nvPr>
            <p:ph type="title"/>
          </p:nvPr>
        </p:nvSpPr>
        <p:spPr/>
        <p:txBody>
          <a:bodyPr/>
          <a:lstStyle/>
          <a:p>
            <a:pPr eaLnBrk="1" hangingPunct="1">
              <a:defRPr/>
            </a:pPr>
            <a:r>
              <a:rPr lang="es-ES" altLang="en-US"/>
              <a:t>Cálculo del centroide</a:t>
            </a:r>
          </a:p>
        </p:txBody>
      </p:sp>
      <p:pic>
        <p:nvPicPr>
          <p:cNvPr id="16391" name="Picture 7" descr="centroide">
            <a:extLst>
              <a:ext uri="{FF2B5EF4-FFF2-40B4-BE49-F238E27FC236}">
                <a16:creationId xmlns:a16="http://schemas.microsoft.com/office/drawing/2014/main" id="{B717C0B3-41A8-EF40-9D45-AD8779CE1F3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9032" y="2009422"/>
            <a:ext cx="4971627" cy="50393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graphicFrame>
        <p:nvGraphicFramePr>
          <p:cNvPr id="10243" name="Object 11">
            <a:extLst>
              <a:ext uri="{FF2B5EF4-FFF2-40B4-BE49-F238E27FC236}">
                <a16:creationId xmlns:a16="http://schemas.microsoft.com/office/drawing/2014/main" id="{C4F27A7E-F40F-F244-94D1-E57FAB841684}"/>
              </a:ext>
            </a:extLst>
          </p:cNvPr>
          <p:cNvGraphicFramePr>
            <a:graphicFrameLocks noGrp="1" noChangeAspect="1"/>
          </p:cNvGraphicFramePr>
          <p:nvPr>
            <p:ph sz="quarter" idx="2"/>
            <p:extLst>
              <p:ext uri="{D42A27DB-BD31-4B8C-83A1-F6EECF244321}">
                <p14:modId xmlns:p14="http://schemas.microsoft.com/office/powerpoint/2010/main" val="3157733739"/>
              </p:ext>
            </p:extLst>
          </p:nvPr>
        </p:nvGraphicFramePr>
        <p:xfrm>
          <a:off x="1483361" y="3341511"/>
          <a:ext cx="3705013" cy="2935111"/>
        </p:xfrm>
        <a:graphic>
          <a:graphicData uri="http://schemas.openxmlformats.org/presentationml/2006/ole">
            <mc:AlternateContent xmlns:mc="http://schemas.openxmlformats.org/markup-compatibility/2006">
              <mc:Choice xmlns:v="urn:schemas-microsoft-com:vml" Requires="v">
                <p:oleObj spid="_x0000_s1027" name="Ecuación" r:id="rId4" imgW="23990300" imgH="19011900" progId="Equation.3">
                  <p:embed/>
                </p:oleObj>
              </mc:Choice>
              <mc:Fallback>
                <p:oleObj name="Ecuación" r:id="rId4" imgW="23990300" imgH="19011900" progId="Equation.3">
                  <p:embed/>
                  <p:pic>
                    <p:nvPicPr>
                      <p:cNvPr id="10243" name="Object 11">
                        <a:extLst>
                          <a:ext uri="{FF2B5EF4-FFF2-40B4-BE49-F238E27FC236}">
                            <a16:creationId xmlns:a16="http://schemas.microsoft.com/office/drawing/2014/main" id="{C4F27A7E-F40F-F244-94D1-E57FAB841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3361" y="3341511"/>
                        <a:ext cx="3705013" cy="2935111"/>
                      </a:xfrm>
                      <a:prstGeom prst="rect">
                        <a:avLst/>
                      </a:prstGeom>
                      <a:noFill/>
                      <a:ln>
                        <a:noFill/>
                      </a:ln>
                      <a:effectLst/>
                    </p:spPr>
                  </p:pic>
                </p:oleObj>
              </mc:Fallback>
            </mc:AlternateContent>
          </a:graphicData>
        </a:graphic>
      </p:graphicFrame>
      <p:sp>
        <p:nvSpPr>
          <p:cNvPr id="16393" name="Text Box 9">
            <a:extLst>
              <a:ext uri="{FF2B5EF4-FFF2-40B4-BE49-F238E27FC236}">
                <a16:creationId xmlns:a16="http://schemas.microsoft.com/office/drawing/2014/main" id="{93CC53CD-996E-1E41-A62A-92BDC6724DDC}"/>
              </a:ext>
            </a:extLst>
          </p:cNvPr>
          <p:cNvSpPr txBox="1">
            <a:spLocks noChangeArrowheads="1"/>
          </p:cNvSpPr>
          <p:nvPr/>
        </p:nvSpPr>
        <p:spPr bwMode="auto">
          <a:xfrm>
            <a:off x="8436221" y="7464214"/>
            <a:ext cx="4063933" cy="61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s-ES" altLang="en-US" sz="3413" b="1">
                <a:latin typeface="Arial" charset="0"/>
              </a:rPr>
              <a:t>x</a:t>
            </a:r>
            <a:r>
              <a:rPr lang="es-ES" altLang="en-US" sz="3413" b="1" baseline="-25000">
                <a:latin typeface="Arial" charset="0"/>
              </a:rPr>
              <a:t>c</a:t>
            </a:r>
            <a:r>
              <a:rPr lang="es-ES" altLang="en-US" sz="3413" b="1">
                <a:latin typeface="Arial" charset="0"/>
              </a:rPr>
              <a:t> = 4.25   y</a:t>
            </a:r>
            <a:r>
              <a:rPr lang="es-ES" altLang="en-US" sz="3413" b="1" baseline="-25000">
                <a:latin typeface="Arial" charset="0"/>
              </a:rPr>
              <a:t>c</a:t>
            </a:r>
            <a:r>
              <a:rPr lang="es-ES" altLang="en-US" sz="3413" b="1">
                <a:latin typeface="Arial" charset="0"/>
              </a:rPr>
              <a:t> = 3.31</a:t>
            </a:r>
          </a:p>
        </p:txBody>
      </p:sp>
      <p:sp>
        <p:nvSpPr>
          <p:cNvPr id="16394" name="Text Box 10">
            <a:extLst>
              <a:ext uri="{FF2B5EF4-FFF2-40B4-BE49-F238E27FC236}">
                <a16:creationId xmlns:a16="http://schemas.microsoft.com/office/drawing/2014/main" id="{DF0AD40C-DAF2-2343-97C5-67C641790E0B}"/>
              </a:ext>
            </a:extLst>
          </p:cNvPr>
          <p:cNvSpPr txBox="1">
            <a:spLocks noChangeArrowheads="1"/>
          </p:cNvSpPr>
          <p:nvPr/>
        </p:nvSpPr>
        <p:spPr bwMode="auto">
          <a:xfrm>
            <a:off x="572183" y="2214881"/>
            <a:ext cx="4798108"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s-ES" altLang="en-US" sz="2844">
                <a:latin typeface="Arial" charset="0"/>
              </a:rPr>
              <a:t>Cálculo del centro de masas</a:t>
            </a:r>
          </a:p>
        </p:txBody>
      </p:sp>
      <p:graphicFrame>
        <p:nvGraphicFramePr>
          <p:cNvPr id="10246" name="Object 13">
            <a:extLst>
              <a:ext uri="{FF2B5EF4-FFF2-40B4-BE49-F238E27FC236}">
                <a16:creationId xmlns:a16="http://schemas.microsoft.com/office/drawing/2014/main" id="{3D02CAF2-6471-0145-A417-06E10991B112}"/>
              </a:ext>
            </a:extLst>
          </p:cNvPr>
          <p:cNvGraphicFramePr>
            <a:graphicFrameLocks noGrp="1" noChangeAspect="1"/>
          </p:cNvGraphicFramePr>
          <p:nvPr>
            <p:ph sz="quarter" idx="3"/>
            <p:extLst>
              <p:ext uri="{D42A27DB-BD31-4B8C-83A1-F6EECF244321}">
                <p14:modId xmlns:p14="http://schemas.microsoft.com/office/powerpoint/2010/main" val="3572002255"/>
              </p:ext>
            </p:extLst>
          </p:nvPr>
        </p:nvGraphicFramePr>
        <p:xfrm>
          <a:off x="1483361" y="6412089"/>
          <a:ext cx="3705013" cy="2844800"/>
        </p:xfrm>
        <a:graphic>
          <a:graphicData uri="http://schemas.openxmlformats.org/presentationml/2006/ole">
            <mc:AlternateContent xmlns:mc="http://schemas.openxmlformats.org/markup-compatibility/2006">
              <mc:Choice xmlns:v="urn:schemas-microsoft-com:vml" Requires="v">
                <p:oleObj spid="_x0000_s1028" name="Ecuación" r:id="rId6" imgW="23990300" imgH="18427700" progId="Equation.3">
                  <p:embed/>
                </p:oleObj>
              </mc:Choice>
              <mc:Fallback>
                <p:oleObj name="Ecuación" r:id="rId6" imgW="23990300" imgH="18427700" progId="Equation.3">
                  <p:embed/>
                  <p:pic>
                    <p:nvPicPr>
                      <p:cNvPr id="10246" name="Object 13">
                        <a:extLst>
                          <a:ext uri="{FF2B5EF4-FFF2-40B4-BE49-F238E27FC236}">
                            <a16:creationId xmlns:a16="http://schemas.microsoft.com/office/drawing/2014/main" id="{3D02CAF2-6471-0145-A417-06E10991B1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3361" y="6412089"/>
                        <a:ext cx="3705013" cy="28448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723473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5" name="Group"/>
          <p:cNvGrpSpPr/>
          <p:nvPr/>
        </p:nvGrpSpPr>
        <p:grpSpPr>
          <a:xfrm>
            <a:off x="5153980" y="372596"/>
            <a:ext cx="7909256" cy="7265011"/>
            <a:chOff x="0" y="0"/>
            <a:chExt cx="7909255" cy="7265010"/>
          </a:xfrm>
        </p:grpSpPr>
        <p:pic>
          <p:nvPicPr>
            <p:cNvPr id="330" name="Screen Shot 2018-10-03 at 9.28.27 PM.png" descr="Screen Shot 2018-10-03 at 9.28.27 PM.png"/>
            <p:cNvPicPr>
              <a:picLocks noChangeAspect="1"/>
            </p:cNvPicPr>
            <p:nvPr/>
          </p:nvPicPr>
          <p:blipFill>
            <a:blip r:embed="rId2"/>
            <a:srcRect r="5004"/>
            <a:stretch>
              <a:fillRect/>
            </a:stretch>
          </p:blipFill>
          <p:spPr>
            <a:xfrm>
              <a:off x="0" y="0"/>
              <a:ext cx="7909256" cy="7265011"/>
            </a:xfrm>
            <a:prstGeom prst="rect">
              <a:avLst/>
            </a:prstGeom>
            <a:ln w="12700" cap="flat">
              <a:noFill/>
              <a:miter lim="400000"/>
            </a:ln>
            <a:effectLst/>
          </p:spPr>
        </p:pic>
        <p:sp>
          <p:nvSpPr>
            <p:cNvPr id="331" name="Line"/>
            <p:cNvSpPr/>
            <p:nvPr/>
          </p:nvSpPr>
          <p:spPr>
            <a:xfrm flipH="1" flipV="1">
              <a:off x="4131209" y="1488821"/>
              <a:ext cx="123687" cy="461162"/>
            </a:xfrm>
            <a:prstGeom prst="line">
              <a:avLst/>
            </a:prstGeom>
            <a:noFill/>
            <a:ln w="38100" cap="flat">
              <a:solidFill>
                <a:schemeClr val="accent4">
                  <a:hueOff val="384618"/>
                  <a:satOff val="3869"/>
                  <a:lumOff val="5802"/>
                </a:schemeClr>
              </a:solidFill>
              <a:prstDash val="solid"/>
              <a:miter lim="400000"/>
              <a:headEnd type="stealth" w="med" len="med"/>
              <a:tailEnd type="stealth" w="med" len="med"/>
            </a:ln>
            <a:effectLst/>
          </p:spPr>
          <p:txBody>
            <a:bodyPr wrap="square" lIns="50800" tIns="50800" rIns="50800" bIns="50800" numCol="1" anchor="ctr">
              <a:noAutofit/>
            </a:bodyPr>
            <a:lstStyle/>
            <a:p>
              <a:pPr>
                <a:defRPr sz="3600"/>
              </a:pPr>
              <a:endParaRPr/>
            </a:p>
          </p:txBody>
        </p:sp>
        <p:sp>
          <p:nvSpPr>
            <p:cNvPr id="332" name="Line"/>
            <p:cNvSpPr/>
            <p:nvPr/>
          </p:nvSpPr>
          <p:spPr>
            <a:xfrm flipH="1">
              <a:off x="4220907" y="1925753"/>
              <a:ext cx="705364" cy="49325"/>
            </a:xfrm>
            <a:prstGeom prst="line">
              <a:avLst/>
            </a:prstGeom>
            <a:noFill/>
            <a:ln w="38100" cap="flat">
              <a:solidFill>
                <a:schemeClr val="accent4">
                  <a:hueOff val="384618"/>
                  <a:satOff val="3869"/>
                  <a:lumOff val="5802"/>
                </a:schemeClr>
              </a:solidFill>
              <a:prstDash val="solid"/>
              <a:miter lim="400000"/>
              <a:headEnd type="stealth" w="med" len="med"/>
              <a:tailEnd type="stealth" w="med" len="med"/>
            </a:ln>
            <a:effectLst/>
          </p:spPr>
          <p:txBody>
            <a:bodyPr wrap="square" lIns="50800" tIns="50800" rIns="50800" bIns="50800" numCol="1" anchor="ctr">
              <a:noAutofit/>
            </a:bodyPr>
            <a:lstStyle/>
            <a:p>
              <a:pPr>
                <a:defRPr sz="3600"/>
              </a:pPr>
              <a:endParaRPr/>
            </a:p>
          </p:txBody>
        </p:sp>
        <mc:AlternateContent xmlns:mc="http://schemas.openxmlformats.org/markup-compatibility/2006" xmlns:a14="http://schemas.microsoft.com/office/drawing/2010/main">
          <mc:Choice Requires="a14">
            <p:sp>
              <p:nvSpPr>
                <p:cNvPr id="333" name="Equation"/>
                <p:cNvSpPr txBox="1"/>
                <p:nvPr/>
              </p:nvSpPr>
              <p:spPr>
                <a:xfrm>
                  <a:off x="4073412" y="2033383"/>
                  <a:ext cx="424854" cy="240717"/>
                </a:xfrm>
                <a:prstGeom prst="rect">
                  <a:avLst/>
                </a:prstGeom>
                <a:noFill/>
                <a:ln w="12700" cap="flat">
                  <a:noFill/>
                  <a:miter lim="400000"/>
                </a:ln>
                <a:effectLst/>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r>
                          <a:rPr sz="2700" i="1">
                            <a:solidFill>
                              <a:srgbClr val="F38F18"/>
                            </a:solidFill>
                            <a:latin typeface="Cambria Math" panose="02040503050406030204" pitchFamily="18" charset="0"/>
                          </a:rPr>
                          <m:t>𝚫</m:t>
                        </m:r>
                        <m:r>
                          <a:rPr sz="2700" i="1">
                            <a:solidFill>
                              <a:srgbClr val="F38F18"/>
                            </a:solidFill>
                            <a:latin typeface="Cambria Math" panose="02040503050406030204" pitchFamily="18" charset="0"/>
                          </a:rPr>
                          <m:t>𝛼</m:t>
                        </m:r>
                      </m:oMath>
                    </m:oMathPara>
                  </a14:m>
                  <a:endParaRPr sz="2700">
                    <a:solidFill>
                      <a:srgbClr val="F39019"/>
                    </a:solidFill>
                  </a:endParaRPr>
                </a:p>
              </p:txBody>
            </p:sp>
          </mc:Choice>
          <mc:Fallback xmlns="">
            <p:sp>
              <p:nvSpPr>
                <p:cNvPr id="333" name="Equation"/>
                <p:cNvSpPr txBox="1">
                  <a:spLocks noRot="1" noChangeAspect="1" noMove="1" noResize="1" noEditPoints="1" noAdjustHandles="1" noChangeArrowheads="1" noChangeShapeType="1" noTextEdit="1"/>
                </p:cNvSpPr>
                <p:nvPr/>
              </p:nvSpPr>
              <p:spPr>
                <a:xfrm>
                  <a:off x="4073412" y="2033383"/>
                  <a:ext cx="424854" cy="240717"/>
                </a:xfrm>
                <a:prstGeom prst="rect">
                  <a:avLst/>
                </a:prstGeom>
                <a:blipFill>
                  <a:blip r:embed="rId3"/>
                  <a:stretch>
                    <a:fillRect l="-26471" r="-26471" b="-80000"/>
                  </a:stretch>
                </a:blipFill>
                <a:ln w="12700" cap="flat">
                  <a:noFill/>
                  <a:miter lim="400000"/>
                </a:ln>
                <a:effectLst/>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sp>
              <p:nvSpPr>
                <p:cNvPr id="334" name="Equation"/>
                <p:cNvSpPr txBox="1"/>
                <p:nvPr/>
              </p:nvSpPr>
              <p:spPr>
                <a:xfrm>
                  <a:off x="4255449" y="1453281"/>
                  <a:ext cx="408941" cy="249632"/>
                </a:xfrm>
                <a:prstGeom prst="rect">
                  <a:avLst/>
                </a:prstGeom>
                <a:noFill/>
                <a:ln w="12700" cap="flat">
                  <a:noFill/>
                  <a:miter lim="400000"/>
                </a:ln>
                <a:effectLst/>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r>
                          <a:rPr sz="2800" i="1">
                            <a:solidFill>
                              <a:srgbClr val="F38F18"/>
                            </a:solidFill>
                            <a:latin typeface="Cambria Math" panose="02040503050406030204" pitchFamily="18" charset="0"/>
                          </a:rPr>
                          <m:t>𝚫</m:t>
                        </m:r>
                        <m:r>
                          <a:rPr sz="2800" i="1">
                            <a:solidFill>
                              <a:srgbClr val="F38F18"/>
                            </a:solidFill>
                            <a:latin typeface="Cambria Math" panose="02040503050406030204" pitchFamily="18" charset="0"/>
                          </a:rPr>
                          <m:t>𝛿</m:t>
                        </m:r>
                      </m:oMath>
                    </m:oMathPara>
                  </a14:m>
                  <a:endParaRPr sz="2800">
                    <a:solidFill>
                      <a:srgbClr val="F39019"/>
                    </a:solidFill>
                  </a:endParaRPr>
                </a:p>
              </p:txBody>
            </p:sp>
          </mc:Choice>
          <mc:Fallback xmlns="">
            <p:sp>
              <p:nvSpPr>
                <p:cNvPr id="334" name="Equation"/>
                <p:cNvSpPr txBox="1">
                  <a:spLocks noRot="1" noChangeAspect="1" noMove="1" noResize="1" noEditPoints="1" noAdjustHandles="1" noChangeArrowheads="1" noChangeShapeType="1" noTextEdit="1"/>
                </p:cNvSpPr>
                <p:nvPr/>
              </p:nvSpPr>
              <p:spPr>
                <a:xfrm>
                  <a:off x="4255449" y="1453281"/>
                  <a:ext cx="408941" cy="249632"/>
                </a:xfrm>
                <a:prstGeom prst="rect">
                  <a:avLst/>
                </a:prstGeom>
                <a:blipFill>
                  <a:blip r:embed="rId4"/>
                  <a:stretch>
                    <a:fillRect l="-30303" r="-33333" b="-89474"/>
                  </a:stretch>
                </a:blipFill>
                <a:ln w="12700" cap="flat">
                  <a:noFill/>
                  <a:miter lim="400000"/>
                </a:ln>
                <a:effectLst/>
              </p:spPr>
              <p:txBody>
                <a:bodyPr/>
                <a:lstStyle/>
                <a:p>
                  <a:r>
                    <a:rPr lang="es-ES_tradnl">
                      <a:noFill/>
                    </a:rPr>
                    <a:t> </a:t>
                  </a:r>
                </a:p>
              </p:txBody>
            </p:sp>
          </mc:Fallback>
        </mc:AlternateContent>
      </p:grpSp>
      <p:sp>
        <p:nvSpPr>
          <p:cNvPr id="336" name="Solución Astrométrica"/>
          <p:cNvSpPr txBox="1">
            <a:spLocks noGrp="1"/>
          </p:cNvSpPr>
          <p:nvPr>
            <p:ph type="title"/>
          </p:nvPr>
        </p:nvSpPr>
        <p:spPr>
          <a:prstGeom prst="rect">
            <a:avLst/>
          </a:prstGeom>
        </p:spPr>
        <p:txBody>
          <a:bodyPr/>
          <a:lstStyle/>
          <a:p>
            <a:r>
              <a:t>Solución Astrométrica</a:t>
            </a:r>
          </a:p>
        </p:txBody>
      </p:sp>
      <p:sp>
        <p:nvSpPr>
          <p:cNvPr id="337" name="Proyección gnomónica o tangente del campo de visión del telescopio (lo que llamamos intuitivamente el plano del cielo):…"/>
          <p:cNvSpPr txBox="1">
            <a:spLocks noGrp="1"/>
          </p:cNvSpPr>
          <p:nvPr>
            <p:ph type="body" sz="quarter" idx="1"/>
          </p:nvPr>
        </p:nvSpPr>
        <p:spPr>
          <a:xfrm>
            <a:off x="198858" y="1481788"/>
            <a:ext cx="5169956" cy="3324143"/>
          </a:xfrm>
          <a:prstGeom prst="rect">
            <a:avLst/>
          </a:prstGeom>
        </p:spPr>
        <p:txBody>
          <a:bodyPr/>
          <a:lstStyle/>
          <a:p>
            <a:pPr>
              <a:spcBef>
                <a:spcPts val="2000"/>
              </a:spcBef>
            </a:pPr>
            <a:r>
              <a:t>Proyección gnomónica o tangente del campo de visión del telescopio (lo que llamamos intuitivamente el plano del cielo):</a:t>
            </a:r>
          </a:p>
          <a:p>
            <a:pPr lvl="1">
              <a:spcBef>
                <a:spcPts val="2000"/>
              </a:spcBef>
            </a:pPr>
            <a:r>
              <a:t> paso </a:t>
            </a:r>
            <a:r>
              <a:rPr b="1" i="1">
                <a:latin typeface="Constantia"/>
                <a:ea typeface="Constantia"/>
                <a:cs typeface="Constantia"/>
                <a:sym typeface="Constantia"/>
              </a:rPr>
              <a:t>α,</a:t>
            </a:r>
            <a:r>
              <a:t>𝞭 en la esfera a X,Y en el plano tangente:</a:t>
            </a:r>
          </a:p>
        </p:txBody>
      </p:sp>
      <p:pic>
        <p:nvPicPr>
          <p:cNvPr id="338" name="Screen Shot 2018-10-03 at 9.47.29 PM.png" descr="Screen Shot 2018-10-03 at 9.47.29 PM.png"/>
          <p:cNvPicPr>
            <a:picLocks noChangeAspect="1"/>
          </p:cNvPicPr>
          <p:nvPr/>
        </p:nvPicPr>
        <p:blipFill>
          <a:blip r:embed="rId5"/>
          <a:stretch>
            <a:fillRect/>
          </a:stretch>
        </p:blipFill>
        <p:spPr>
          <a:xfrm>
            <a:off x="631685" y="4711700"/>
            <a:ext cx="4826001" cy="1803400"/>
          </a:xfrm>
          <a:prstGeom prst="rect">
            <a:avLst/>
          </a:prstGeom>
          <a:ln w="12700">
            <a:miter lim="400000"/>
          </a:ln>
        </p:spPr>
      </p:pic>
      <p:pic>
        <p:nvPicPr>
          <p:cNvPr id="339" name="Screen Shot 2018-10-03 at 9.47.33 PM.png" descr="Screen Shot 2018-10-03 at 9.47.33 PM.png"/>
          <p:cNvPicPr>
            <a:picLocks noChangeAspect="1"/>
          </p:cNvPicPr>
          <p:nvPr/>
        </p:nvPicPr>
        <p:blipFill>
          <a:blip r:embed="rId6"/>
          <a:stretch>
            <a:fillRect/>
          </a:stretch>
        </p:blipFill>
        <p:spPr>
          <a:xfrm>
            <a:off x="698500" y="6680814"/>
            <a:ext cx="4826000" cy="2173752"/>
          </a:xfrm>
          <a:prstGeom prst="rect">
            <a:avLst/>
          </a:prstGeom>
          <a:ln w="12700">
            <a:miter lim="400000"/>
          </a:ln>
        </p:spPr>
      </p:pic>
      <p:sp>
        <p:nvSpPr>
          <p:cNvPr id="340" name="Berry &amp; Burnell (2005)"/>
          <p:cNvSpPr txBox="1"/>
          <p:nvPr/>
        </p:nvSpPr>
        <p:spPr>
          <a:xfrm>
            <a:off x="9299016" y="7236045"/>
            <a:ext cx="4885493" cy="386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900"/>
            </a:lvl1pPr>
          </a:lstStyle>
          <a:p>
            <a:r>
              <a:t>Berry &amp; Burnell (2005)</a:t>
            </a:r>
          </a:p>
        </p:txBody>
      </p:sp>
      <p:sp>
        <p:nvSpPr>
          <p:cNvPr id="341" name="NOTA: en la literatura astrométrica muchas veces se denotan X,Y como u,v o u,v,w en el caso general en 3D"/>
          <p:cNvSpPr txBox="1"/>
          <p:nvPr/>
        </p:nvSpPr>
        <p:spPr>
          <a:xfrm>
            <a:off x="6798893" y="8909528"/>
            <a:ext cx="6098835" cy="67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900"/>
            </a:lvl1pPr>
          </a:lstStyle>
          <a:p>
            <a:r>
              <a:t>NOTA: en la literatura astrométrica muchas veces se denotan X,Y como u,v o u,v,w en el caso general en 3D</a:t>
            </a:r>
          </a:p>
        </p:txBody>
      </p:sp>
      <p:sp>
        <p:nvSpPr>
          <p:cNvPr id="342" name="(2)"/>
          <p:cNvSpPr txBox="1"/>
          <p:nvPr/>
        </p:nvSpPr>
        <p:spPr>
          <a:xfrm>
            <a:off x="4962780" y="7456637"/>
            <a:ext cx="575692" cy="622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500"/>
            </a:lvl1pPr>
          </a:lstStyle>
          <a:p>
            <a:r>
              <a:t>(2)</a:t>
            </a:r>
          </a:p>
        </p:txBody>
      </p:sp>
      <p:sp>
        <p:nvSpPr>
          <p:cNvPr id="343" name="(1)"/>
          <p:cNvSpPr txBox="1"/>
          <p:nvPr/>
        </p:nvSpPr>
        <p:spPr>
          <a:xfrm>
            <a:off x="5220205" y="5432319"/>
            <a:ext cx="575692" cy="622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500"/>
            </a:lvl1pPr>
          </a:lstStyle>
          <a:p>
            <a:r>
              <a:t>(1)</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0" name="Group"/>
          <p:cNvGrpSpPr/>
          <p:nvPr/>
        </p:nvGrpSpPr>
        <p:grpSpPr>
          <a:xfrm>
            <a:off x="5153980" y="857030"/>
            <a:ext cx="7909256" cy="7265011"/>
            <a:chOff x="0" y="0"/>
            <a:chExt cx="7909255" cy="7265010"/>
          </a:xfrm>
        </p:grpSpPr>
        <p:pic>
          <p:nvPicPr>
            <p:cNvPr id="345" name="Screen Shot 2018-10-03 at 9.28.27 PM.png" descr="Screen Shot 2018-10-03 at 9.28.27 PM.png"/>
            <p:cNvPicPr>
              <a:picLocks noChangeAspect="1"/>
            </p:cNvPicPr>
            <p:nvPr/>
          </p:nvPicPr>
          <p:blipFill>
            <a:blip r:embed="rId2"/>
            <a:srcRect r="5004"/>
            <a:stretch>
              <a:fillRect/>
            </a:stretch>
          </p:blipFill>
          <p:spPr>
            <a:xfrm>
              <a:off x="0" y="0"/>
              <a:ext cx="7909256" cy="7265011"/>
            </a:xfrm>
            <a:prstGeom prst="rect">
              <a:avLst/>
            </a:prstGeom>
            <a:ln w="12700" cap="flat">
              <a:noFill/>
              <a:miter lim="400000"/>
            </a:ln>
            <a:effectLst/>
          </p:spPr>
        </p:pic>
        <p:sp>
          <p:nvSpPr>
            <p:cNvPr id="346" name="Line"/>
            <p:cNvSpPr/>
            <p:nvPr/>
          </p:nvSpPr>
          <p:spPr>
            <a:xfrm flipH="1" flipV="1">
              <a:off x="4131209" y="1488821"/>
              <a:ext cx="123687" cy="461162"/>
            </a:xfrm>
            <a:prstGeom prst="line">
              <a:avLst/>
            </a:prstGeom>
            <a:noFill/>
            <a:ln w="38100" cap="flat">
              <a:solidFill>
                <a:schemeClr val="accent4">
                  <a:hueOff val="384618"/>
                  <a:satOff val="3869"/>
                  <a:lumOff val="5802"/>
                </a:schemeClr>
              </a:solidFill>
              <a:prstDash val="solid"/>
              <a:miter lim="400000"/>
              <a:headEnd type="stealth" w="med" len="med"/>
              <a:tailEnd type="stealth" w="med" len="med"/>
            </a:ln>
            <a:effectLst/>
          </p:spPr>
          <p:txBody>
            <a:bodyPr wrap="square" lIns="50800" tIns="50800" rIns="50800" bIns="50800" numCol="1" anchor="ctr">
              <a:noAutofit/>
            </a:bodyPr>
            <a:lstStyle/>
            <a:p>
              <a:pPr>
                <a:defRPr sz="3600"/>
              </a:pPr>
              <a:endParaRPr/>
            </a:p>
          </p:txBody>
        </p:sp>
        <p:sp>
          <p:nvSpPr>
            <p:cNvPr id="347" name="Line"/>
            <p:cNvSpPr/>
            <p:nvPr/>
          </p:nvSpPr>
          <p:spPr>
            <a:xfrm flipH="1">
              <a:off x="4220907" y="1925753"/>
              <a:ext cx="705364" cy="49325"/>
            </a:xfrm>
            <a:prstGeom prst="line">
              <a:avLst/>
            </a:prstGeom>
            <a:noFill/>
            <a:ln w="38100" cap="flat">
              <a:solidFill>
                <a:schemeClr val="accent4">
                  <a:hueOff val="384618"/>
                  <a:satOff val="3869"/>
                  <a:lumOff val="5802"/>
                </a:schemeClr>
              </a:solidFill>
              <a:prstDash val="solid"/>
              <a:miter lim="400000"/>
              <a:headEnd type="stealth" w="med" len="med"/>
              <a:tailEnd type="stealth" w="med" len="med"/>
            </a:ln>
            <a:effectLst/>
          </p:spPr>
          <p:txBody>
            <a:bodyPr wrap="square" lIns="50800" tIns="50800" rIns="50800" bIns="50800" numCol="1" anchor="ctr">
              <a:noAutofit/>
            </a:bodyPr>
            <a:lstStyle/>
            <a:p>
              <a:pPr>
                <a:defRPr sz="3600"/>
              </a:pPr>
              <a:endParaRPr/>
            </a:p>
          </p:txBody>
        </p:sp>
        <mc:AlternateContent xmlns:mc="http://schemas.openxmlformats.org/markup-compatibility/2006" xmlns:a14="http://schemas.microsoft.com/office/drawing/2010/main">
          <mc:Choice Requires="a14">
            <p:sp>
              <p:nvSpPr>
                <p:cNvPr id="348" name="Equation"/>
                <p:cNvSpPr txBox="1"/>
                <p:nvPr/>
              </p:nvSpPr>
              <p:spPr>
                <a:xfrm>
                  <a:off x="4073412" y="2033383"/>
                  <a:ext cx="424854" cy="240717"/>
                </a:xfrm>
                <a:prstGeom prst="rect">
                  <a:avLst/>
                </a:prstGeom>
                <a:noFill/>
                <a:ln w="12700" cap="flat">
                  <a:noFill/>
                  <a:miter lim="400000"/>
                </a:ln>
                <a:effectLst/>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r>
                          <a:rPr sz="2700" i="1">
                            <a:solidFill>
                              <a:srgbClr val="F38F18"/>
                            </a:solidFill>
                            <a:latin typeface="Cambria Math" panose="02040503050406030204" pitchFamily="18" charset="0"/>
                          </a:rPr>
                          <m:t>𝚫</m:t>
                        </m:r>
                        <m:r>
                          <a:rPr sz="2700" i="1">
                            <a:solidFill>
                              <a:srgbClr val="F38F18"/>
                            </a:solidFill>
                            <a:latin typeface="Cambria Math" panose="02040503050406030204" pitchFamily="18" charset="0"/>
                          </a:rPr>
                          <m:t>𝛼</m:t>
                        </m:r>
                      </m:oMath>
                    </m:oMathPara>
                  </a14:m>
                  <a:endParaRPr sz="2700">
                    <a:solidFill>
                      <a:srgbClr val="F39019"/>
                    </a:solidFill>
                  </a:endParaRPr>
                </a:p>
              </p:txBody>
            </p:sp>
          </mc:Choice>
          <mc:Fallback xmlns="">
            <p:sp>
              <p:nvSpPr>
                <p:cNvPr id="348" name="Equation"/>
                <p:cNvSpPr txBox="1">
                  <a:spLocks noRot="1" noChangeAspect="1" noMove="1" noResize="1" noEditPoints="1" noAdjustHandles="1" noChangeArrowheads="1" noChangeShapeType="1" noTextEdit="1"/>
                </p:cNvSpPr>
                <p:nvPr/>
              </p:nvSpPr>
              <p:spPr>
                <a:xfrm>
                  <a:off x="4073412" y="2033383"/>
                  <a:ext cx="424854" cy="240717"/>
                </a:xfrm>
                <a:prstGeom prst="rect">
                  <a:avLst/>
                </a:prstGeom>
                <a:blipFill>
                  <a:blip r:embed="rId3"/>
                  <a:stretch>
                    <a:fillRect l="-26471" r="-26471" b="-84211"/>
                  </a:stretch>
                </a:blipFill>
                <a:ln w="12700" cap="flat">
                  <a:noFill/>
                  <a:miter lim="400000"/>
                </a:ln>
                <a:effectLst/>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sp>
              <p:nvSpPr>
                <p:cNvPr id="349" name="Equation"/>
                <p:cNvSpPr txBox="1"/>
                <p:nvPr/>
              </p:nvSpPr>
              <p:spPr>
                <a:xfrm>
                  <a:off x="4255449" y="1453281"/>
                  <a:ext cx="408941" cy="249632"/>
                </a:xfrm>
                <a:prstGeom prst="rect">
                  <a:avLst/>
                </a:prstGeom>
                <a:noFill/>
                <a:ln w="12700" cap="flat">
                  <a:noFill/>
                  <a:miter lim="400000"/>
                </a:ln>
                <a:effectLst/>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r>
                          <a:rPr sz="2800" i="1">
                            <a:solidFill>
                              <a:srgbClr val="F38F18"/>
                            </a:solidFill>
                            <a:latin typeface="Cambria Math" panose="02040503050406030204" pitchFamily="18" charset="0"/>
                          </a:rPr>
                          <m:t>𝚫</m:t>
                        </m:r>
                        <m:r>
                          <a:rPr sz="2800" i="1">
                            <a:solidFill>
                              <a:srgbClr val="F38F18"/>
                            </a:solidFill>
                            <a:latin typeface="Cambria Math" panose="02040503050406030204" pitchFamily="18" charset="0"/>
                          </a:rPr>
                          <m:t>𝛿</m:t>
                        </m:r>
                      </m:oMath>
                    </m:oMathPara>
                  </a14:m>
                  <a:endParaRPr sz="2800">
                    <a:solidFill>
                      <a:srgbClr val="F39019"/>
                    </a:solidFill>
                  </a:endParaRPr>
                </a:p>
              </p:txBody>
            </p:sp>
          </mc:Choice>
          <mc:Fallback xmlns="">
            <p:sp>
              <p:nvSpPr>
                <p:cNvPr id="349" name="Equation"/>
                <p:cNvSpPr txBox="1">
                  <a:spLocks noRot="1" noChangeAspect="1" noMove="1" noResize="1" noEditPoints="1" noAdjustHandles="1" noChangeArrowheads="1" noChangeShapeType="1" noTextEdit="1"/>
                </p:cNvSpPr>
                <p:nvPr/>
              </p:nvSpPr>
              <p:spPr>
                <a:xfrm>
                  <a:off x="4255449" y="1453281"/>
                  <a:ext cx="408941" cy="249632"/>
                </a:xfrm>
                <a:prstGeom prst="rect">
                  <a:avLst/>
                </a:prstGeom>
                <a:blipFill>
                  <a:blip r:embed="rId4"/>
                  <a:stretch>
                    <a:fillRect l="-30303" r="-33333" b="-80952"/>
                  </a:stretch>
                </a:blipFill>
                <a:ln w="12700" cap="flat">
                  <a:noFill/>
                  <a:miter lim="400000"/>
                </a:ln>
                <a:effectLst/>
              </p:spPr>
              <p:txBody>
                <a:bodyPr/>
                <a:lstStyle/>
                <a:p>
                  <a:r>
                    <a:rPr lang="es-ES_tradnl">
                      <a:noFill/>
                    </a:rPr>
                    <a:t> </a:t>
                  </a:r>
                </a:p>
              </p:txBody>
            </p:sp>
          </mc:Fallback>
        </mc:AlternateContent>
      </p:grpSp>
      <p:sp>
        <p:nvSpPr>
          <p:cNvPr id="351" name="Solución Astrométrica"/>
          <p:cNvSpPr txBox="1">
            <a:spLocks noGrp="1"/>
          </p:cNvSpPr>
          <p:nvPr>
            <p:ph type="title"/>
          </p:nvPr>
        </p:nvSpPr>
        <p:spPr>
          <a:prstGeom prst="rect">
            <a:avLst/>
          </a:prstGeom>
        </p:spPr>
        <p:txBody>
          <a:bodyPr/>
          <a:lstStyle/>
          <a:p>
            <a:r>
              <a:t>Solución Astrométrica</a:t>
            </a:r>
          </a:p>
        </p:txBody>
      </p:sp>
      <p:sp>
        <p:nvSpPr>
          <p:cNvPr id="352" name="Proyección gnomónica o tangente del campo de visión del telescopio (lo que llamamos intuitivamente el plano del cielo):…"/>
          <p:cNvSpPr txBox="1">
            <a:spLocks noGrp="1"/>
          </p:cNvSpPr>
          <p:nvPr>
            <p:ph type="body" sz="quarter" idx="1"/>
          </p:nvPr>
        </p:nvSpPr>
        <p:spPr>
          <a:xfrm>
            <a:off x="198858" y="1500420"/>
            <a:ext cx="5169956" cy="4142426"/>
          </a:xfrm>
          <a:prstGeom prst="rect">
            <a:avLst/>
          </a:prstGeom>
        </p:spPr>
        <p:txBody>
          <a:bodyPr/>
          <a:lstStyle>
            <a:lvl1pPr>
              <a:spcBef>
                <a:spcPts val="2000"/>
              </a:spcBef>
            </a:lvl1pPr>
            <a:lvl2pPr>
              <a:spcBef>
                <a:spcPts val="2000"/>
              </a:spcBef>
            </a:lvl2pPr>
          </a:lstStyle>
          <a:p>
            <a:r>
              <a:t>Proyección gnomónica o tangente del campo de visión del telescopio (lo que llamamos intuitivamente el plano del cielo):</a:t>
            </a:r>
          </a:p>
          <a:p>
            <a:pPr lvl="1"/>
            <a:r>
              <a:t> en la aprox. de campo pequeño, el sistema óptico transforma X,Y a x,y en el plano focal del telescopio simplemente a través de :</a:t>
            </a:r>
          </a:p>
        </p:txBody>
      </p:sp>
      <p:pic>
        <p:nvPicPr>
          <p:cNvPr id="353" name="Screen Shot 2018-10-03 at 10.03.06 PM.png" descr="Screen Shot 2018-10-03 at 10.03.06 PM.png"/>
          <p:cNvPicPr>
            <a:picLocks noChangeAspect="1"/>
          </p:cNvPicPr>
          <p:nvPr/>
        </p:nvPicPr>
        <p:blipFill>
          <a:blip r:embed="rId5"/>
          <a:srcRect t="11216"/>
          <a:stretch>
            <a:fillRect/>
          </a:stretch>
        </p:blipFill>
        <p:spPr>
          <a:xfrm>
            <a:off x="2093912" y="5777889"/>
            <a:ext cx="2035257" cy="1282948"/>
          </a:xfrm>
          <a:prstGeom prst="rect">
            <a:avLst/>
          </a:prstGeom>
          <a:ln w="12700">
            <a:miter lim="400000"/>
          </a:ln>
        </p:spPr>
      </p:pic>
      <p:sp>
        <p:nvSpPr>
          <p:cNvPr id="354" name="pero, en general la cosa no es tan taaan simple porque aquí asumimos que los ejes X,Y son paralelos a x,y …"/>
          <p:cNvSpPr txBox="1"/>
          <p:nvPr/>
        </p:nvSpPr>
        <p:spPr>
          <a:xfrm>
            <a:off x="459707" y="7819618"/>
            <a:ext cx="6229874" cy="1445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266700" indent="-266700" algn="l">
              <a:spcBef>
                <a:spcPts val="2000"/>
              </a:spcBef>
              <a:buSzPct val="100000"/>
              <a:buChar char="•"/>
              <a:defRPr sz="2600">
                <a:solidFill>
                  <a:srgbClr val="444444"/>
                </a:solidFill>
              </a:defRPr>
            </a:lvl1pPr>
          </a:lstStyle>
          <a:p>
            <a:r>
              <a:t>pero, en general la cosa no es tan taaan simple porque aquí asumimos que los ejes X,Y son paralelos a x,y …</a:t>
            </a:r>
          </a:p>
        </p:txBody>
      </p:sp>
      <p:sp>
        <p:nvSpPr>
          <p:cNvPr id="355" name="Berry &amp; Burnell (2005)"/>
          <p:cNvSpPr txBox="1"/>
          <p:nvPr/>
        </p:nvSpPr>
        <p:spPr>
          <a:xfrm>
            <a:off x="9149960" y="8192136"/>
            <a:ext cx="4885493" cy="386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900"/>
            </a:lvl1pPr>
          </a:lstStyle>
          <a:p>
            <a:r>
              <a:t>Berry &amp; Burnell (2005)</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olución Astrométrica"/>
          <p:cNvSpPr txBox="1">
            <a:spLocks noGrp="1"/>
          </p:cNvSpPr>
          <p:nvPr>
            <p:ph type="title"/>
          </p:nvPr>
        </p:nvSpPr>
        <p:spPr>
          <a:prstGeom prst="rect">
            <a:avLst/>
          </a:prstGeom>
        </p:spPr>
        <p:txBody>
          <a:bodyPr/>
          <a:lstStyle/>
          <a:p>
            <a:r>
              <a:t>Solución Astrométrica</a:t>
            </a:r>
          </a:p>
        </p:txBody>
      </p:sp>
      <p:sp>
        <p:nvSpPr>
          <p:cNvPr id="358" name="en el caso más general puede haber rotación del campo, traslación del centro del campo y la distancia focal F puede no ser exactamente la que creemos. En ese caso tenemos:"/>
          <p:cNvSpPr txBox="1">
            <a:spLocks noGrp="1"/>
          </p:cNvSpPr>
          <p:nvPr>
            <p:ph type="body" sz="quarter" idx="1"/>
          </p:nvPr>
        </p:nvSpPr>
        <p:spPr>
          <a:xfrm>
            <a:off x="459707" y="1481788"/>
            <a:ext cx="5169956" cy="4142426"/>
          </a:xfrm>
          <a:prstGeom prst="rect">
            <a:avLst/>
          </a:prstGeom>
        </p:spPr>
        <p:txBody>
          <a:bodyPr/>
          <a:lstStyle/>
          <a:p>
            <a:pPr>
              <a:spcBef>
                <a:spcPts val="2000"/>
              </a:spcBef>
            </a:pPr>
            <a:r>
              <a:t>en el caso más general puede haber</a:t>
            </a:r>
            <a:r>
              <a:rPr b="1">
                <a:latin typeface="Helvetica Neue"/>
                <a:ea typeface="Helvetica Neue"/>
                <a:cs typeface="Helvetica Neue"/>
                <a:sym typeface="Helvetica Neue"/>
              </a:rPr>
              <a:t> rotación del campo, traslación del centro</a:t>
            </a:r>
            <a:r>
              <a:t> del campo y la distancia focal F puede no ser exactamente la que creemos. En ese caso tenemos:</a:t>
            </a:r>
          </a:p>
        </p:txBody>
      </p:sp>
      <p:sp>
        <p:nvSpPr>
          <p:cNvPr id="359" name="o en notación matricial"/>
          <p:cNvSpPr txBox="1"/>
          <p:nvPr/>
        </p:nvSpPr>
        <p:spPr>
          <a:xfrm>
            <a:off x="496971" y="6077302"/>
            <a:ext cx="4089150" cy="67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266700" indent="-266700" algn="l">
              <a:spcBef>
                <a:spcPts val="2000"/>
              </a:spcBef>
              <a:buSzPct val="100000"/>
              <a:buChar char="•"/>
              <a:defRPr sz="2600">
                <a:solidFill>
                  <a:srgbClr val="444444"/>
                </a:solidFill>
              </a:defRPr>
            </a:lvl1pPr>
          </a:lstStyle>
          <a:p>
            <a:r>
              <a:t>o en notación matricial</a:t>
            </a:r>
          </a:p>
        </p:txBody>
      </p:sp>
      <p:sp>
        <p:nvSpPr>
          <p:cNvPr id="360" name="Berry &amp; Burnell (2005)"/>
          <p:cNvSpPr txBox="1"/>
          <p:nvPr/>
        </p:nvSpPr>
        <p:spPr>
          <a:xfrm>
            <a:off x="9112695" y="5420049"/>
            <a:ext cx="4885493" cy="386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900"/>
            </a:lvl1pPr>
          </a:lstStyle>
          <a:p>
            <a:r>
              <a:t>Berry &amp; Burnell (2005)</a:t>
            </a:r>
          </a:p>
        </p:txBody>
      </p:sp>
      <p:pic>
        <p:nvPicPr>
          <p:cNvPr id="2" name="Picture 1">
            <a:extLst>
              <a:ext uri="{FF2B5EF4-FFF2-40B4-BE49-F238E27FC236}">
                <a16:creationId xmlns:a16="http://schemas.microsoft.com/office/drawing/2014/main" id="{6C22E4CF-96D0-3245-8FE9-89BE465694E4}"/>
              </a:ext>
            </a:extLst>
          </p:cNvPr>
          <p:cNvPicPr>
            <a:picLocks noChangeAspect="1"/>
          </p:cNvPicPr>
          <p:nvPr/>
        </p:nvPicPr>
        <p:blipFill>
          <a:blip r:embed="rId2"/>
          <a:stretch>
            <a:fillRect/>
          </a:stretch>
        </p:blipFill>
        <p:spPr>
          <a:xfrm>
            <a:off x="6266750" y="1176913"/>
            <a:ext cx="5691890" cy="4316035"/>
          </a:xfrm>
          <a:prstGeom prst="rect">
            <a:avLst/>
          </a:prstGeom>
        </p:spPr>
      </p:pic>
      <p:pic>
        <p:nvPicPr>
          <p:cNvPr id="3" name="Picture 2">
            <a:extLst>
              <a:ext uri="{FF2B5EF4-FFF2-40B4-BE49-F238E27FC236}">
                <a16:creationId xmlns:a16="http://schemas.microsoft.com/office/drawing/2014/main" id="{1504548C-CC35-2745-9C80-3D1209BF8788}"/>
              </a:ext>
            </a:extLst>
          </p:cNvPr>
          <p:cNvPicPr>
            <a:picLocks noChangeAspect="1"/>
          </p:cNvPicPr>
          <p:nvPr/>
        </p:nvPicPr>
        <p:blipFill>
          <a:blip r:embed="rId3"/>
          <a:stretch>
            <a:fillRect/>
          </a:stretch>
        </p:blipFill>
        <p:spPr>
          <a:xfrm>
            <a:off x="1521926" y="4118006"/>
            <a:ext cx="4217930" cy="1959296"/>
          </a:xfrm>
          <a:prstGeom prst="rect">
            <a:avLst/>
          </a:prstGeom>
        </p:spPr>
      </p:pic>
      <p:pic>
        <p:nvPicPr>
          <p:cNvPr id="4" name="Picture 3">
            <a:extLst>
              <a:ext uri="{FF2B5EF4-FFF2-40B4-BE49-F238E27FC236}">
                <a16:creationId xmlns:a16="http://schemas.microsoft.com/office/drawing/2014/main" id="{B83ACFF6-9461-074E-B0EA-CDA09B8EBEE7}"/>
              </a:ext>
            </a:extLst>
          </p:cNvPr>
          <p:cNvPicPr>
            <a:picLocks noChangeAspect="1"/>
          </p:cNvPicPr>
          <p:nvPr/>
        </p:nvPicPr>
        <p:blipFill>
          <a:blip r:embed="rId4"/>
          <a:stretch>
            <a:fillRect/>
          </a:stretch>
        </p:blipFill>
        <p:spPr>
          <a:xfrm>
            <a:off x="2644711" y="6659830"/>
            <a:ext cx="7004302" cy="2791750"/>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Screen Shot 2018-10-03 at 9.32.02 PM.png" descr="Screen Shot 2018-10-03 at 9.32.02 PM.png"/>
          <p:cNvPicPr>
            <a:picLocks noChangeAspect="1"/>
          </p:cNvPicPr>
          <p:nvPr/>
        </p:nvPicPr>
        <p:blipFill>
          <a:blip r:embed="rId2"/>
          <a:srcRect l="2802" r="10112"/>
          <a:stretch>
            <a:fillRect/>
          </a:stretch>
        </p:blipFill>
        <p:spPr>
          <a:xfrm>
            <a:off x="5414095" y="-158568"/>
            <a:ext cx="7672258" cy="5820026"/>
          </a:xfrm>
          <a:prstGeom prst="rect">
            <a:avLst/>
          </a:prstGeom>
          <a:ln w="12700">
            <a:miter lim="400000"/>
          </a:ln>
        </p:spPr>
      </p:pic>
      <p:sp>
        <p:nvSpPr>
          <p:cNvPr id="363" name="Solución Astrométrica"/>
          <p:cNvSpPr txBox="1">
            <a:spLocks noGrp="1"/>
          </p:cNvSpPr>
          <p:nvPr>
            <p:ph type="title"/>
          </p:nvPr>
        </p:nvSpPr>
        <p:spPr>
          <a:prstGeom prst="rect">
            <a:avLst/>
          </a:prstGeom>
        </p:spPr>
        <p:txBody>
          <a:bodyPr/>
          <a:lstStyle/>
          <a:p>
            <a:r>
              <a:t>Solución Astrométrica</a:t>
            </a:r>
          </a:p>
        </p:txBody>
      </p:sp>
      <p:sp>
        <p:nvSpPr>
          <p:cNvPr id="364" name="esto se escribe en general como:"/>
          <p:cNvSpPr txBox="1">
            <a:spLocks noGrp="1"/>
          </p:cNvSpPr>
          <p:nvPr>
            <p:ph type="body" sz="quarter" idx="1"/>
          </p:nvPr>
        </p:nvSpPr>
        <p:spPr>
          <a:xfrm>
            <a:off x="459707" y="1481788"/>
            <a:ext cx="5053724" cy="1165442"/>
          </a:xfrm>
          <a:prstGeom prst="rect">
            <a:avLst/>
          </a:prstGeom>
        </p:spPr>
        <p:txBody>
          <a:bodyPr/>
          <a:lstStyle>
            <a:lvl1pPr>
              <a:spcBef>
                <a:spcPts val="2000"/>
              </a:spcBef>
            </a:lvl1pPr>
          </a:lstStyle>
          <a:p>
            <a:r>
              <a:t>esto se escribe en general como:</a:t>
            </a:r>
          </a:p>
        </p:txBody>
      </p:sp>
      <p:sp>
        <p:nvSpPr>
          <p:cNvPr id="365" name="o en notación matricial"/>
          <p:cNvSpPr txBox="1"/>
          <p:nvPr/>
        </p:nvSpPr>
        <p:spPr>
          <a:xfrm>
            <a:off x="552867" y="3951701"/>
            <a:ext cx="4089150" cy="678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266700" indent="-266700" algn="l">
              <a:spcBef>
                <a:spcPts val="2000"/>
              </a:spcBef>
              <a:buSzPct val="100000"/>
              <a:buChar char="•"/>
              <a:defRPr sz="2600">
                <a:solidFill>
                  <a:srgbClr val="444444"/>
                </a:solidFill>
              </a:defRPr>
            </a:lvl1pPr>
          </a:lstStyle>
          <a:p>
            <a:r>
              <a:t>o en notación matricial</a:t>
            </a:r>
          </a:p>
        </p:txBody>
      </p:sp>
      <mc:AlternateContent xmlns:mc="http://schemas.openxmlformats.org/markup-compatibility/2006" xmlns:a14="http://schemas.microsoft.com/office/drawing/2010/main">
        <mc:Choice Requires="a14">
          <p:sp>
            <p:nvSpPr>
              <p:cNvPr id="366" name="Equation"/>
              <p:cNvSpPr txBox="1"/>
              <p:nvPr/>
            </p:nvSpPr>
            <p:spPr>
              <a:xfrm>
                <a:off x="660532" y="4932919"/>
                <a:ext cx="5762765" cy="906388"/>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d>
                        <m:dPr>
                          <m:ctrlPr>
                            <a:rPr sz="2900" i="1">
                              <a:solidFill>
                                <a:srgbClr val="000000"/>
                              </a:solidFill>
                              <a:latin typeface="Cambria Math" panose="02040503050406030204" pitchFamily="18" charset="0"/>
                            </a:rPr>
                          </m:ctrlPr>
                        </m:dPr>
                        <m:e>
                          <m:eqArr>
                            <m:eqArrPr>
                              <m:ctrlPr>
                                <a:rPr sz="2900" i="1">
                                  <a:solidFill>
                                    <a:srgbClr val="000000"/>
                                  </a:solidFill>
                                  <a:latin typeface="Cambria Math" panose="02040503050406030204" pitchFamily="18" charset="0"/>
                                </a:rPr>
                              </m:ctrlPr>
                            </m:eqArrPr>
                            <m:e>
                              <m:r>
                                <a:rPr sz="2900" i="1">
                                  <a:solidFill>
                                    <a:srgbClr val="000000"/>
                                  </a:solidFill>
                                  <a:latin typeface="Cambria Math" panose="02040503050406030204" pitchFamily="18" charset="0"/>
                                </a:rPr>
                                <m:t>𝑋</m:t>
                              </m:r>
                            </m:e>
                            <m:e>
                              <m:r>
                                <a:rPr sz="2900" i="1">
                                  <a:solidFill>
                                    <a:srgbClr val="000000"/>
                                  </a:solidFill>
                                  <a:latin typeface="Cambria Math" panose="02040503050406030204" pitchFamily="18" charset="0"/>
                                </a:rPr>
                                <m:t>𝑌</m:t>
                              </m:r>
                            </m:e>
                          </m:eqArr>
                        </m:e>
                      </m:d>
                      <m:r>
                        <a:rPr sz="2900" i="1">
                          <a:solidFill>
                            <a:srgbClr val="000000"/>
                          </a:solidFill>
                          <a:latin typeface="Cambria Math" panose="02040503050406030204" pitchFamily="18" charset="0"/>
                        </a:rPr>
                        <m:t>=</m:t>
                      </m:r>
                      <m:d>
                        <m:dPr>
                          <m:ctrlPr>
                            <a:rPr sz="2900" i="1">
                              <a:solidFill>
                                <a:srgbClr val="000000"/>
                              </a:solidFill>
                              <a:latin typeface="Cambria Math" panose="02040503050406030204" pitchFamily="18" charset="0"/>
                            </a:rPr>
                          </m:ctrlPr>
                        </m:dPr>
                        <m:e>
                          <m:m>
                            <m:mPr>
                              <m:plcHide m:val="on"/>
                              <m:mcs>
                                <m:mc>
                                  <m:mcPr>
                                    <m:count m:val="2"/>
                                    <m:mcJc m:val="center"/>
                                  </m:mcPr>
                                </m:mc>
                              </m:mcs>
                              <m:ctrlPr>
                                <a:rPr sz="2900" i="1">
                                  <a:solidFill>
                                    <a:srgbClr val="000000"/>
                                  </a:solidFill>
                                  <a:latin typeface="Cambria Math" panose="02040503050406030204" pitchFamily="18" charset="0"/>
                                </a:rPr>
                              </m:ctrlPr>
                            </m:mPr>
                            <m:mr>
                              <m:e>
                                <m:r>
                                  <a:rPr sz="2900" i="1">
                                    <a:solidFill>
                                      <a:srgbClr val="000000"/>
                                    </a:solidFill>
                                    <a:latin typeface="Cambria Math" panose="02040503050406030204" pitchFamily="18" charset="0"/>
                                  </a:rPr>
                                  <m:t>𝑎</m:t>
                                </m:r>
                              </m:e>
                              <m:e>
                                <m:r>
                                  <a:rPr sz="2900" i="1">
                                    <a:solidFill>
                                      <a:srgbClr val="000000"/>
                                    </a:solidFill>
                                    <a:latin typeface="Cambria Math" panose="02040503050406030204" pitchFamily="18" charset="0"/>
                                  </a:rPr>
                                  <m:t>𝑏</m:t>
                                </m:r>
                              </m:e>
                            </m:mr>
                            <m:mr>
                              <m:e>
                                <m:r>
                                  <a:rPr sz="2900" i="1">
                                    <a:solidFill>
                                      <a:srgbClr val="000000"/>
                                    </a:solidFill>
                                    <a:latin typeface="Cambria Math" panose="02040503050406030204" pitchFamily="18" charset="0"/>
                                  </a:rPr>
                                  <m:t>𝑑</m:t>
                                </m:r>
                              </m:e>
                              <m:e>
                                <m:r>
                                  <a:rPr sz="2900" i="1">
                                    <a:solidFill>
                                      <a:srgbClr val="000000"/>
                                    </a:solidFill>
                                    <a:latin typeface="Cambria Math" panose="02040503050406030204" pitchFamily="18" charset="0"/>
                                  </a:rPr>
                                  <m:t>𝑒</m:t>
                                </m:r>
                              </m:e>
                            </m:mr>
                          </m:m>
                        </m:e>
                      </m:d>
                      <m:d>
                        <m:dPr>
                          <m:ctrlPr>
                            <a:rPr sz="2900" i="1">
                              <a:solidFill>
                                <a:srgbClr val="000000"/>
                              </a:solidFill>
                              <a:latin typeface="Cambria Math" panose="02040503050406030204" pitchFamily="18" charset="0"/>
                            </a:rPr>
                          </m:ctrlPr>
                        </m:dPr>
                        <m:e>
                          <m:eqArr>
                            <m:eqArrPr>
                              <m:ctrlPr>
                                <a:rPr sz="2900" i="1">
                                  <a:solidFill>
                                    <a:srgbClr val="000000"/>
                                  </a:solidFill>
                                  <a:latin typeface="Cambria Math" panose="02040503050406030204" pitchFamily="18" charset="0"/>
                                </a:rPr>
                              </m:ctrlPr>
                            </m:eqArrPr>
                            <m:e>
                              <m:r>
                                <a:rPr sz="2900" i="1">
                                  <a:solidFill>
                                    <a:srgbClr val="000000"/>
                                  </a:solidFill>
                                  <a:latin typeface="Cambria Math" panose="02040503050406030204" pitchFamily="18" charset="0"/>
                                </a:rPr>
                                <m:t>𝑥</m:t>
                              </m:r>
                            </m:e>
                            <m:e>
                              <m:r>
                                <a:rPr sz="2900" i="1">
                                  <a:solidFill>
                                    <a:srgbClr val="000000"/>
                                  </a:solidFill>
                                  <a:latin typeface="Cambria Math" panose="02040503050406030204" pitchFamily="18" charset="0"/>
                                </a:rPr>
                                <m:t>𝑦</m:t>
                              </m:r>
                            </m:e>
                          </m:eqArr>
                        </m:e>
                      </m:d>
                      <m:r>
                        <a:rPr sz="2900" i="1">
                          <a:solidFill>
                            <a:srgbClr val="000000"/>
                          </a:solidFill>
                          <a:latin typeface="Cambria Math" panose="02040503050406030204" pitchFamily="18" charset="0"/>
                        </a:rPr>
                        <m:t>+</m:t>
                      </m:r>
                      <m:d>
                        <m:dPr>
                          <m:ctrlPr>
                            <a:rPr sz="2900" i="1">
                              <a:solidFill>
                                <a:srgbClr val="000000"/>
                              </a:solidFill>
                              <a:latin typeface="Cambria Math" panose="02040503050406030204" pitchFamily="18" charset="0"/>
                            </a:rPr>
                          </m:ctrlPr>
                        </m:dPr>
                        <m:e>
                          <m:eqArr>
                            <m:eqArrPr>
                              <m:ctrlPr>
                                <a:rPr sz="2900" i="1">
                                  <a:solidFill>
                                    <a:srgbClr val="000000"/>
                                  </a:solidFill>
                                  <a:latin typeface="Cambria Math" panose="02040503050406030204" pitchFamily="18" charset="0"/>
                                </a:rPr>
                              </m:ctrlPr>
                            </m:eqArrPr>
                            <m:e>
                              <m:r>
                                <a:rPr sz="2900" i="1">
                                  <a:solidFill>
                                    <a:srgbClr val="000000"/>
                                  </a:solidFill>
                                  <a:latin typeface="Cambria Math" panose="02040503050406030204" pitchFamily="18" charset="0"/>
                                </a:rPr>
                                <m:t>𝑐</m:t>
                              </m:r>
                            </m:e>
                            <m:e>
                              <m:r>
                                <a:rPr sz="2900" i="1">
                                  <a:solidFill>
                                    <a:srgbClr val="000000"/>
                                  </a:solidFill>
                                  <a:latin typeface="Cambria Math" panose="02040503050406030204" pitchFamily="18" charset="0"/>
                                </a:rPr>
                                <m:t>𝑓</m:t>
                              </m:r>
                            </m:e>
                          </m:eqArr>
                        </m:e>
                      </m:d>
                      <m:r>
                        <a:rPr sz="2900" i="1">
                          <a:solidFill>
                            <a:srgbClr val="000000"/>
                          </a:solidFill>
                          <a:latin typeface="Cambria Math" panose="02040503050406030204" pitchFamily="18" charset="0"/>
                        </a:rPr>
                        <m:t>=</m:t>
                      </m:r>
                      <m:r>
                        <a:rPr sz="2900" i="1">
                          <a:solidFill>
                            <a:srgbClr val="000000"/>
                          </a:solidFill>
                          <a:latin typeface="Cambria Math" panose="02040503050406030204" pitchFamily="18" charset="0"/>
                        </a:rPr>
                        <m:t>𝐴</m:t>
                      </m:r>
                      <m:r>
                        <a:rPr sz="2900" i="1">
                          <a:solidFill>
                            <a:srgbClr val="000000"/>
                          </a:solidFill>
                          <a:latin typeface="Cambria Math" panose="02040503050406030204" pitchFamily="18" charset="0"/>
                        </a:rPr>
                        <m:t>⋅</m:t>
                      </m:r>
                      <m:r>
                        <a:rPr sz="2900" i="1">
                          <a:solidFill>
                            <a:srgbClr val="000000"/>
                          </a:solidFill>
                          <a:latin typeface="Cambria Math" panose="02040503050406030204" pitchFamily="18" charset="0"/>
                        </a:rPr>
                        <m:t>𝑥</m:t>
                      </m:r>
                      <m:r>
                        <a:rPr sz="2900" i="1">
                          <a:solidFill>
                            <a:srgbClr val="000000"/>
                          </a:solidFill>
                          <a:latin typeface="Cambria Math" panose="02040503050406030204" pitchFamily="18" charset="0"/>
                        </a:rPr>
                        <m:t>+</m:t>
                      </m:r>
                      <m:r>
                        <a:rPr sz="2900" i="1">
                          <a:solidFill>
                            <a:srgbClr val="000000"/>
                          </a:solidFill>
                          <a:latin typeface="Cambria Math" panose="02040503050406030204" pitchFamily="18" charset="0"/>
                        </a:rPr>
                        <m:t>𝐶</m:t>
                      </m:r>
                    </m:oMath>
                  </m:oMathPara>
                </a14:m>
                <a:endParaRPr sz="2900"/>
              </a:p>
            </p:txBody>
          </p:sp>
        </mc:Choice>
        <mc:Fallback xmlns="">
          <p:sp>
            <p:nvSpPr>
              <p:cNvPr id="366" name="Equation"/>
              <p:cNvSpPr txBox="1">
                <a:spLocks noRot="1" noChangeAspect="1" noMove="1" noResize="1" noEditPoints="1" noAdjustHandles="1" noChangeArrowheads="1" noChangeShapeType="1" noTextEdit="1"/>
              </p:cNvSpPr>
              <p:nvPr/>
            </p:nvSpPr>
            <p:spPr>
              <a:xfrm>
                <a:off x="660532" y="4932919"/>
                <a:ext cx="5762765" cy="906388"/>
              </a:xfrm>
              <a:prstGeom prst="rect">
                <a:avLst/>
              </a:prstGeom>
              <a:blipFill>
                <a:blip r:embed="rId3"/>
                <a:stretch>
                  <a:fillRect r="-1758"/>
                </a:stretch>
              </a:blipFill>
              <a:ln w="12700">
                <a:miter lim="400000"/>
              </a:ln>
            </p:spPr>
            <p:txBody>
              <a:bodyPr/>
              <a:lstStyle/>
              <a:p>
                <a:r>
                  <a:rPr lang="es-ES_tradnl">
                    <a:noFill/>
                  </a:rPr>
                  <a:t> </a:t>
                </a:r>
              </a:p>
            </p:txBody>
          </p:sp>
        </mc:Fallback>
      </mc:AlternateContent>
      <p:pic>
        <p:nvPicPr>
          <p:cNvPr id="367" name="Screen Shot 2018-10-03 at 10.22.30 PM.png" descr="Screen Shot 2018-10-03 at 10.22.30 PM.png"/>
          <p:cNvPicPr>
            <a:picLocks noChangeAspect="1"/>
          </p:cNvPicPr>
          <p:nvPr/>
        </p:nvPicPr>
        <p:blipFill>
          <a:blip r:embed="rId4"/>
          <a:stretch>
            <a:fillRect/>
          </a:stretch>
        </p:blipFill>
        <p:spPr>
          <a:xfrm>
            <a:off x="1773719" y="2509669"/>
            <a:ext cx="3053513" cy="1278959"/>
          </a:xfrm>
          <a:prstGeom prst="rect">
            <a:avLst/>
          </a:prstGeom>
          <a:ln w="12700">
            <a:miter lim="400000"/>
          </a:ln>
        </p:spPr>
      </p:pic>
      <p:sp>
        <p:nvSpPr>
          <p:cNvPr id="368" name="Las constantes a,b,c,d,e,f se llaman constantes de placa -&gt;  encontrando éstas podemos pasar de x,y a X,Y y de ahí a α,𝞭 con las ecuaciones (2)"/>
          <p:cNvSpPr txBox="1"/>
          <p:nvPr/>
        </p:nvSpPr>
        <p:spPr>
          <a:xfrm>
            <a:off x="496971" y="6295919"/>
            <a:ext cx="7501587" cy="2100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266700" indent="-266700" algn="l">
              <a:spcBef>
                <a:spcPts val="2000"/>
              </a:spcBef>
              <a:buSzPct val="100000"/>
              <a:buChar char="•"/>
              <a:defRPr sz="2600">
                <a:solidFill>
                  <a:srgbClr val="444444"/>
                </a:solidFill>
              </a:defRPr>
            </a:pPr>
            <a:r>
              <a:t>Las constantes a,b,c,d,e,f se llaman </a:t>
            </a:r>
            <a:r>
              <a:rPr i="1">
                <a:latin typeface="Helvetica Neue"/>
                <a:ea typeface="Helvetica Neue"/>
                <a:cs typeface="Helvetica Neue"/>
                <a:sym typeface="Helvetica Neue"/>
              </a:rPr>
              <a:t>constantes de placa -&gt;  </a:t>
            </a:r>
            <a:r>
              <a:t>encontrando éstas podemos pasar de x,y a X,Y y de ahí a </a:t>
            </a:r>
            <a:r>
              <a:rPr b="1" i="1">
                <a:latin typeface="Constantia"/>
                <a:ea typeface="Constantia"/>
                <a:cs typeface="Constantia"/>
                <a:sym typeface="Constantia"/>
              </a:rPr>
              <a:t>α,</a:t>
            </a:r>
            <a:r>
              <a:t>𝞭 con las ecuaciones (2)</a:t>
            </a:r>
          </a:p>
        </p:txBody>
      </p:sp>
      <p:sp>
        <p:nvSpPr>
          <p:cNvPr id="369" name="(3)"/>
          <p:cNvSpPr txBox="1"/>
          <p:nvPr/>
        </p:nvSpPr>
        <p:spPr>
          <a:xfrm>
            <a:off x="4710805" y="2758385"/>
            <a:ext cx="602057" cy="65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700"/>
            </a:lvl1pPr>
          </a:lstStyle>
          <a:p>
            <a:r>
              <a:t>(3)</a:t>
            </a:r>
          </a:p>
        </p:txBody>
      </p:sp>
      <p:sp>
        <p:nvSpPr>
          <p:cNvPr id="370" name="Berry &amp; Burnell (2005)"/>
          <p:cNvSpPr txBox="1"/>
          <p:nvPr/>
        </p:nvSpPr>
        <p:spPr>
          <a:xfrm>
            <a:off x="9112695" y="5000949"/>
            <a:ext cx="4885493" cy="386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900"/>
            </a:lvl1pPr>
          </a:lstStyle>
          <a:p>
            <a:r>
              <a:t>Berry &amp; Burnell (2005)</a:t>
            </a:r>
          </a:p>
        </p:txBody>
      </p:sp>
      <p:grpSp>
        <p:nvGrpSpPr>
          <p:cNvPr id="375" name="para un campo pequeño, ec(2) =&gt;   Xi,Yi ≈ αi,𝞭i"/>
          <p:cNvGrpSpPr/>
          <p:nvPr/>
        </p:nvGrpSpPr>
        <p:grpSpPr>
          <a:xfrm>
            <a:off x="8705408" y="5674879"/>
            <a:ext cx="3668609" cy="2109704"/>
            <a:chOff x="0" y="0"/>
            <a:chExt cx="3668607" cy="2109703"/>
          </a:xfrm>
        </p:grpSpPr>
        <p:sp>
          <p:nvSpPr>
            <p:cNvPr id="374" name="para un campo pequeño, ec(2) =&gt;   Xi,Yi ≈ αi,𝞭i"/>
            <p:cNvSpPr/>
            <p:nvPr/>
          </p:nvSpPr>
          <p:spPr>
            <a:xfrm>
              <a:off x="12700" y="355600"/>
              <a:ext cx="3643208" cy="1639804"/>
            </a:xfrm>
            <a:prstGeom prst="rect">
              <a:avLst/>
            </a:prstGeom>
            <a:solidFill>
              <a:schemeClr val="accent3">
                <a:satOff val="18648"/>
                <a:lumOff val="5971"/>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defRPr sz="2700"/>
              </a:pPr>
              <a:r>
                <a:t>para un campo pequeño, ec(2) =&gt;   Xi,Yi ≈ </a:t>
              </a:r>
              <a:r>
                <a:rPr b="1" i="1">
                  <a:latin typeface="Constantia"/>
                  <a:ea typeface="Constantia"/>
                  <a:cs typeface="Constantia"/>
                  <a:sym typeface="Constantia"/>
                </a:rPr>
                <a:t>αi,</a:t>
              </a:r>
              <a:r>
                <a:t>𝞭i</a:t>
              </a:r>
            </a:p>
          </p:txBody>
        </p:sp>
        <p:pic>
          <p:nvPicPr>
            <p:cNvPr id="373" name="para un campo pequeño, ec(2) =&gt;   Xi,Yi ≈ αi,𝞭i para un campo pequeño, ec(2) =&gt;   Xi,Yi ≈ αi,𝞭i" descr="para un campo pequeño, ec(2) =&gt;   Xi,Yi ≈ αi,𝞭i para un campo pequeño, ec(2) =&gt;   Xi,Yi ≈ αi,𝞭i"/>
            <p:cNvPicPr>
              <a:picLocks/>
            </p:cNvPicPr>
            <p:nvPr/>
          </p:nvPicPr>
          <p:blipFill>
            <a:blip r:embed="rId5"/>
            <a:stretch>
              <a:fillRect/>
            </a:stretch>
          </p:blipFill>
          <p:spPr>
            <a:xfrm>
              <a:off x="0" y="0"/>
              <a:ext cx="3668608" cy="2109704"/>
            </a:xfrm>
            <a:prstGeom prst="rect">
              <a:avLst/>
            </a:prstGeom>
            <a:effectLst/>
          </p:spPr>
        </p:pic>
      </p:grpSp>
      <mc:AlternateContent xmlns:mc="http://schemas.openxmlformats.org/markup-compatibility/2006" xmlns:a14="http://schemas.microsoft.com/office/drawing/2010/main">
        <mc:Choice Requires="a14">
          <p:sp>
            <p:nvSpPr>
              <p:cNvPr id="24" name="Equation">
                <a:extLst>
                  <a:ext uri="{FF2B5EF4-FFF2-40B4-BE49-F238E27FC236}">
                    <a16:creationId xmlns:a16="http://schemas.microsoft.com/office/drawing/2014/main" id="{6E04E382-1A7D-844F-8A20-36D0BF37D580}"/>
                  </a:ext>
                </a:extLst>
              </p:cNvPr>
              <p:cNvSpPr txBox="1"/>
              <p:nvPr/>
            </p:nvSpPr>
            <p:spPr>
              <a:xfrm>
                <a:off x="1620387" y="7886310"/>
                <a:ext cx="3724213" cy="502208"/>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𝑋</m:t>
                          </m:r>
                        </m:e>
                        <m:sub>
                          <m:r>
                            <a:rPr sz="4200" i="1">
                              <a:solidFill>
                                <a:srgbClr val="000000"/>
                              </a:solidFill>
                              <a:latin typeface="Cambria Math" panose="02040503050406030204" pitchFamily="18" charset="0"/>
                            </a:rPr>
                            <m:t>𝑖</m:t>
                          </m:r>
                        </m:sub>
                      </m:sSub>
                      <m:r>
                        <a:rPr sz="4200" i="1">
                          <a:solidFill>
                            <a:srgbClr val="000000"/>
                          </a:solidFill>
                          <a:latin typeface="Cambria Math" panose="02040503050406030204" pitchFamily="18" charset="0"/>
                        </a:rPr>
                        <m:t>=</m:t>
                      </m:r>
                      <m:r>
                        <a:rPr sz="4200" i="1">
                          <a:solidFill>
                            <a:srgbClr val="000000"/>
                          </a:solidFill>
                          <a:latin typeface="Cambria Math" panose="02040503050406030204" pitchFamily="18" charset="0"/>
                        </a:rPr>
                        <m:t>𝑎</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𝑥</m:t>
                          </m:r>
                        </m:e>
                        <m:sub>
                          <m:r>
                            <a:rPr sz="4200" i="1">
                              <a:solidFill>
                                <a:srgbClr val="000000"/>
                              </a:solidFill>
                              <a:latin typeface="Cambria Math" panose="02040503050406030204" pitchFamily="18" charset="0"/>
                            </a:rPr>
                            <m:t>𝑖</m:t>
                          </m:r>
                        </m:sub>
                      </m:sSub>
                      <m:r>
                        <a:rPr sz="4200" i="1">
                          <a:solidFill>
                            <a:srgbClr val="000000"/>
                          </a:solidFill>
                          <a:latin typeface="Cambria Math" panose="02040503050406030204" pitchFamily="18" charset="0"/>
                        </a:rPr>
                        <m:t>+</m:t>
                      </m:r>
                      <m:r>
                        <a:rPr sz="4200" i="1">
                          <a:solidFill>
                            <a:srgbClr val="000000"/>
                          </a:solidFill>
                          <a:latin typeface="Cambria Math" panose="02040503050406030204" pitchFamily="18" charset="0"/>
                        </a:rPr>
                        <m:t>𝑏</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𝑦</m:t>
                          </m:r>
                        </m:e>
                        <m:sub>
                          <m:r>
                            <a:rPr sz="4200" i="1">
                              <a:solidFill>
                                <a:srgbClr val="000000"/>
                              </a:solidFill>
                              <a:latin typeface="Cambria Math" panose="02040503050406030204" pitchFamily="18" charset="0"/>
                            </a:rPr>
                            <m:t>𝑖</m:t>
                          </m:r>
                        </m:sub>
                      </m:sSub>
                      <m:r>
                        <a:rPr sz="4200" i="1">
                          <a:solidFill>
                            <a:srgbClr val="000000"/>
                          </a:solidFill>
                          <a:latin typeface="Cambria Math" panose="02040503050406030204" pitchFamily="18" charset="0"/>
                        </a:rPr>
                        <m:t>+</m:t>
                      </m:r>
                      <m:r>
                        <a:rPr sz="4200" i="1">
                          <a:solidFill>
                            <a:srgbClr val="000000"/>
                          </a:solidFill>
                          <a:latin typeface="Cambria Math" panose="02040503050406030204" pitchFamily="18" charset="0"/>
                        </a:rPr>
                        <m:t>𝑐</m:t>
                      </m:r>
                    </m:oMath>
                  </m:oMathPara>
                </a14:m>
                <a:endParaRPr sz="4200"/>
              </a:p>
            </p:txBody>
          </p:sp>
        </mc:Choice>
        <mc:Fallback xmlns="">
          <p:sp>
            <p:nvSpPr>
              <p:cNvPr id="24" name="Equation">
                <a:extLst>
                  <a:ext uri="{FF2B5EF4-FFF2-40B4-BE49-F238E27FC236}">
                    <a16:creationId xmlns:a16="http://schemas.microsoft.com/office/drawing/2014/main" id="{6E04E382-1A7D-844F-8A20-36D0BF37D580}"/>
                  </a:ext>
                </a:extLst>
              </p:cNvPr>
              <p:cNvSpPr txBox="1">
                <a:spLocks noRot="1" noChangeAspect="1" noMove="1" noResize="1" noEditPoints="1" noAdjustHandles="1" noChangeArrowheads="1" noChangeShapeType="1" noTextEdit="1"/>
              </p:cNvSpPr>
              <p:nvPr/>
            </p:nvSpPr>
            <p:spPr>
              <a:xfrm>
                <a:off x="1620387" y="7886310"/>
                <a:ext cx="3724213" cy="502208"/>
              </a:xfrm>
              <a:prstGeom prst="rect">
                <a:avLst/>
              </a:prstGeom>
              <a:blipFill>
                <a:blip r:embed="rId6"/>
                <a:stretch>
                  <a:fillRect l="-4778" r="-16724" b="-64103"/>
                </a:stretch>
              </a:blipFill>
              <a:ln w="12700">
                <a:miter lim="400000"/>
              </a:ln>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sp>
            <p:nvSpPr>
              <p:cNvPr id="25" name="Equation">
                <a:extLst>
                  <a:ext uri="{FF2B5EF4-FFF2-40B4-BE49-F238E27FC236}">
                    <a16:creationId xmlns:a16="http://schemas.microsoft.com/office/drawing/2014/main" id="{D98684D4-ADA2-0443-8022-D0166D443DBC}"/>
                  </a:ext>
                </a:extLst>
              </p:cNvPr>
              <p:cNvSpPr txBox="1"/>
              <p:nvPr/>
            </p:nvSpPr>
            <p:spPr>
              <a:xfrm>
                <a:off x="1679061" y="8609537"/>
                <a:ext cx="4379084" cy="646331"/>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sSub>
                        <m:sSubPr>
                          <m:ctrlPr>
                            <a:rPr lang="ar-AE" sz="4200" i="1" smtClean="0">
                              <a:solidFill>
                                <a:srgbClr val="000000"/>
                              </a:solidFill>
                              <a:latin typeface="Cambria Math" panose="02040503050406030204" pitchFamily="18" charset="0"/>
                            </a:rPr>
                          </m:ctrlPr>
                        </m:sSubPr>
                        <m:e>
                          <m:r>
                            <a:rPr lang="ar-AE" sz="4200" i="1">
                              <a:solidFill>
                                <a:srgbClr val="000000"/>
                              </a:solidFill>
                              <a:latin typeface="Cambria Math" panose="02040503050406030204" pitchFamily="18" charset="0"/>
                            </a:rPr>
                            <m:t>𝑌</m:t>
                          </m:r>
                        </m:e>
                        <m:sub>
                          <m:r>
                            <a:rPr lang="ar-AE" sz="4200" i="1">
                              <a:solidFill>
                                <a:srgbClr val="000000"/>
                              </a:solidFill>
                              <a:latin typeface="Cambria Math" panose="02040503050406030204" pitchFamily="18" charset="0"/>
                            </a:rPr>
                            <m:t>𝑖</m:t>
                          </m:r>
                        </m:sub>
                      </m:sSub>
                      <m:r>
                        <a:rPr lang="ar-AE" sz="4200" i="1">
                          <a:solidFill>
                            <a:srgbClr val="000000"/>
                          </a:solidFill>
                          <a:latin typeface="Cambria Math" panose="02040503050406030204" pitchFamily="18" charset="0"/>
                        </a:rPr>
                        <m:t>=</m:t>
                      </m:r>
                      <m:r>
                        <a:rPr lang="ar-AE" sz="4200" i="1">
                          <a:solidFill>
                            <a:srgbClr val="000000"/>
                          </a:solidFill>
                          <a:latin typeface="Cambria Math" panose="02040503050406030204" pitchFamily="18" charset="0"/>
                        </a:rPr>
                        <m:t>𝑑</m:t>
                      </m:r>
                      <m:sSub>
                        <m:sSubPr>
                          <m:ctrlPr>
                            <a:rPr lang="ar-AE" sz="4200" i="1">
                              <a:solidFill>
                                <a:srgbClr val="000000"/>
                              </a:solidFill>
                              <a:latin typeface="Cambria Math" panose="02040503050406030204" pitchFamily="18" charset="0"/>
                            </a:rPr>
                          </m:ctrlPr>
                        </m:sSubPr>
                        <m:e>
                          <m:r>
                            <a:rPr lang="ar-AE" sz="4200" i="1">
                              <a:solidFill>
                                <a:srgbClr val="000000"/>
                              </a:solidFill>
                              <a:latin typeface="Cambria Math" panose="02040503050406030204" pitchFamily="18" charset="0"/>
                            </a:rPr>
                            <m:t>𝑥</m:t>
                          </m:r>
                        </m:e>
                        <m:sub>
                          <m:r>
                            <a:rPr lang="ar-AE" sz="4200" i="1">
                              <a:solidFill>
                                <a:srgbClr val="000000"/>
                              </a:solidFill>
                              <a:latin typeface="Cambria Math" panose="02040503050406030204" pitchFamily="18" charset="0"/>
                            </a:rPr>
                            <m:t>𝑖</m:t>
                          </m:r>
                        </m:sub>
                      </m:sSub>
                      <m:r>
                        <a:rPr lang="ar-AE" sz="4200" i="1">
                          <a:solidFill>
                            <a:srgbClr val="000000"/>
                          </a:solidFill>
                          <a:latin typeface="Cambria Math" panose="02040503050406030204" pitchFamily="18" charset="0"/>
                        </a:rPr>
                        <m:t>+</m:t>
                      </m:r>
                      <m:r>
                        <a:rPr lang="ar-AE" sz="4200" i="1">
                          <a:solidFill>
                            <a:srgbClr val="000000"/>
                          </a:solidFill>
                          <a:latin typeface="Cambria Math" panose="02040503050406030204" pitchFamily="18" charset="0"/>
                        </a:rPr>
                        <m:t>𝑒</m:t>
                      </m:r>
                      <m:sSub>
                        <m:sSubPr>
                          <m:ctrlPr>
                            <a:rPr lang="ar-AE" sz="4200" i="1">
                              <a:solidFill>
                                <a:srgbClr val="000000"/>
                              </a:solidFill>
                              <a:latin typeface="Cambria Math" panose="02040503050406030204" pitchFamily="18" charset="0"/>
                            </a:rPr>
                          </m:ctrlPr>
                        </m:sSubPr>
                        <m:e>
                          <m:r>
                            <a:rPr lang="ar-AE" sz="4200" i="1">
                              <a:solidFill>
                                <a:srgbClr val="000000"/>
                              </a:solidFill>
                              <a:latin typeface="Cambria Math" panose="02040503050406030204" pitchFamily="18" charset="0"/>
                            </a:rPr>
                            <m:t>𝑦</m:t>
                          </m:r>
                        </m:e>
                        <m:sub>
                          <m:r>
                            <a:rPr lang="ar-AE" sz="4200" i="1">
                              <a:solidFill>
                                <a:srgbClr val="000000"/>
                              </a:solidFill>
                              <a:latin typeface="Cambria Math" panose="02040503050406030204" pitchFamily="18" charset="0"/>
                            </a:rPr>
                            <m:t>𝑖</m:t>
                          </m:r>
                        </m:sub>
                      </m:sSub>
                      <m:r>
                        <a:rPr lang="ar-AE" sz="4200" i="1">
                          <a:solidFill>
                            <a:srgbClr val="000000"/>
                          </a:solidFill>
                          <a:latin typeface="Cambria Math" panose="02040503050406030204" pitchFamily="18" charset="0"/>
                        </a:rPr>
                        <m:t>+</m:t>
                      </m:r>
                      <m:r>
                        <a:rPr lang="ar-AE" sz="4200" b="0" i="1" smtClean="0">
                          <a:solidFill>
                            <a:srgbClr val="000000"/>
                          </a:solidFill>
                          <a:latin typeface="Cambria Math" panose="02040503050406030204" pitchFamily="18" charset="0"/>
                        </a:rPr>
                        <m:t>𝑓</m:t>
                      </m:r>
                    </m:oMath>
                  </m:oMathPara>
                </a14:m>
                <a:endParaRPr sz="4200" dirty="0"/>
              </a:p>
            </p:txBody>
          </p:sp>
        </mc:Choice>
        <mc:Fallback xmlns="">
          <p:sp>
            <p:nvSpPr>
              <p:cNvPr id="25" name="Equation">
                <a:extLst>
                  <a:ext uri="{FF2B5EF4-FFF2-40B4-BE49-F238E27FC236}">
                    <a16:creationId xmlns:a16="http://schemas.microsoft.com/office/drawing/2014/main" id="{D98684D4-ADA2-0443-8022-D0166D443DBC}"/>
                  </a:ext>
                </a:extLst>
              </p:cNvPr>
              <p:cNvSpPr txBox="1">
                <a:spLocks noRot="1" noChangeAspect="1" noMove="1" noResize="1" noEditPoints="1" noAdjustHandles="1" noChangeArrowheads="1" noChangeShapeType="1" noTextEdit="1"/>
              </p:cNvSpPr>
              <p:nvPr/>
            </p:nvSpPr>
            <p:spPr>
              <a:xfrm>
                <a:off x="1679061" y="8609537"/>
                <a:ext cx="4379084" cy="646331"/>
              </a:xfrm>
              <a:prstGeom prst="rect">
                <a:avLst/>
              </a:prstGeom>
              <a:blipFill>
                <a:blip r:embed="rId7"/>
                <a:stretch>
                  <a:fillRect l="-2029" r="-2899" b="-37255"/>
                </a:stretch>
              </a:blipFill>
              <a:ln w="12700">
                <a:miter lim="400000"/>
              </a:ln>
            </p:spPr>
            <p:txBody>
              <a:bodyPr/>
              <a:lstStyle/>
              <a:p>
                <a:r>
                  <a:rPr lang="es-ES_tradnl">
                    <a:noFill/>
                  </a:rPr>
                  <a:t> </a:t>
                </a:r>
              </a:p>
            </p:txBody>
          </p:sp>
        </mc:Fallback>
      </mc:AlternateContent>
      <p:grpSp>
        <p:nvGrpSpPr>
          <p:cNvPr id="26" name="Group">
            <a:extLst>
              <a:ext uri="{FF2B5EF4-FFF2-40B4-BE49-F238E27FC236}">
                <a16:creationId xmlns:a16="http://schemas.microsoft.com/office/drawing/2014/main" id="{7A258CF4-21AB-1D43-8DC6-B61561596099}"/>
              </a:ext>
            </a:extLst>
          </p:cNvPr>
          <p:cNvGrpSpPr/>
          <p:nvPr/>
        </p:nvGrpSpPr>
        <p:grpSpPr>
          <a:xfrm>
            <a:off x="6082659" y="7952622"/>
            <a:ext cx="863998" cy="1191197"/>
            <a:chOff x="0" y="0"/>
            <a:chExt cx="863997" cy="1191195"/>
          </a:xfrm>
        </p:grpSpPr>
        <mc:AlternateContent xmlns:mc="http://schemas.openxmlformats.org/markup-compatibility/2006" xmlns:a14="http://schemas.microsoft.com/office/drawing/2010/main">
          <mc:Choice Requires="a14">
            <p:sp>
              <p:nvSpPr>
                <p:cNvPr id="27" name="Equation">
                  <a:extLst>
                    <a:ext uri="{FF2B5EF4-FFF2-40B4-BE49-F238E27FC236}">
                      <a16:creationId xmlns:a16="http://schemas.microsoft.com/office/drawing/2014/main" id="{F3611926-CFF2-D948-B9F1-778447D06E1F}"/>
                    </a:ext>
                  </a:extLst>
                </p:cNvPr>
                <p:cNvSpPr txBox="1"/>
                <p:nvPr/>
              </p:nvSpPr>
              <p:spPr>
                <a:xfrm>
                  <a:off x="0" y="0"/>
                  <a:ext cx="863998" cy="391260"/>
                </a:xfrm>
                <a:prstGeom prst="rect">
                  <a:avLst/>
                </a:prstGeom>
                <a:noFill/>
                <a:ln w="12700" cap="flat">
                  <a:noFill/>
                  <a:miter lim="400000"/>
                </a:ln>
                <a:effectLst/>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r>
                          <a:rPr sz="4200" i="1">
                            <a:solidFill>
                              <a:srgbClr val="000000"/>
                            </a:solidFill>
                            <a:latin typeface="Cambria Math" panose="02040503050406030204" pitchFamily="18" charset="0"/>
                          </a:rPr>
                          <m:t>≈</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𝛼</m:t>
                            </m:r>
                          </m:e>
                          <m:sub>
                            <m:r>
                              <a:rPr sz="4200" i="1">
                                <a:solidFill>
                                  <a:srgbClr val="000000"/>
                                </a:solidFill>
                                <a:latin typeface="Cambria Math" panose="02040503050406030204" pitchFamily="18" charset="0"/>
                              </a:rPr>
                              <m:t>𝑖</m:t>
                            </m:r>
                          </m:sub>
                        </m:sSub>
                      </m:oMath>
                    </m:oMathPara>
                  </a14:m>
                  <a:endParaRPr sz="4200" dirty="0"/>
                </a:p>
              </p:txBody>
            </p:sp>
          </mc:Choice>
          <mc:Fallback xmlns="">
            <p:sp>
              <p:nvSpPr>
                <p:cNvPr id="27" name="Equation">
                  <a:extLst>
                    <a:ext uri="{FF2B5EF4-FFF2-40B4-BE49-F238E27FC236}">
                      <a16:creationId xmlns:a16="http://schemas.microsoft.com/office/drawing/2014/main" id="{F3611926-CFF2-D948-B9F1-778447D06E1F}"/>
                    </a:ext>
                  </a:extLst>
                </p:cNvPr>
                <p:cNvSpPr txBox="1">
                  <a:spLocks noRot="1" noChangeAspect="1" noMove="1" noResize="1" noEditPoints="1" noAdjustHandles="1" noChangeArrowheads="1" noChangeShapeType="1" noTextEdit="1"/>
                </p:cNvSpPr>
                <p:nvPr/>
              </p:nvSpPr>
              <p:spPr>
                <a:xfrm>
                  <a:off x="0" y="0"/>
                  <a:ext cx="863998" cy="391260"/>
                </a:xfrm>
                <a:prstGeom prst="rect">
                  <a:avLst/>
                </a:prstGeom>
                <a:blipFill>
                  <a:blip r:embed="rId8"/>
                  <a:stretch>
                    <a:fillRect l="-16176" r="-30882" b="-96774"/>
                  </a:stretch>
                </a:blipFill>
                <a:ln w="12700" cap="flat">
                  <a:noFill/>
                  <a:miter lim="400000"/>
                </a:ln>
                <a:effectLst/>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sp>
              <p:nvSpPr>
                <p:cNvPr id="28" name="Equation">
                  <a:extLst>
                    <a:ext uri="{FF2B5EF4-FFF2-40B4-BE49-F238E27FC236}">
                      <a16:creationId xmlns:a16="http://schemas.microsoft.com/office/drawing/2014/main" id="{8C52F103-BE75-254C-AA05-5656D415B067}"/>
                    </a:ext>
                  </a:extLst>
                </p:cNvPr>
                <p:cNvSpPr txBox="1"/>
                <p:nvPr/>
              </p:nvSpPr>
              <p:spPr>
                <a:xfrm>
                  <a:off x="0" y="696990"/>
                  <a:ext cx="814925" cy="494206"/>
                </a:xfrm>
                <a:prstGeom prst="rect">
                  <a:avLst/>
                </a:prstGeom>
                <a:noFill/>
                <a:ln w="12700" cap="flat">
                  <a:noFill/>
                  <a:miter lim="400000"/>
                </a:ln>
                <a:effectLst/>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r>
                          <a:rPr sz="4200" i="1">
                            <a:solidFill>
                              <a:srgbClr val="000000"/>
                            </a:solidFill>
                            <a:latin typeface="Cambria Math" panose="02040503050406030204" pitchFamily="18" charset="0"/>
                          </a:rPr>
                          <m:t>≈</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𝛿</m:t>
                            </m:r>
                          </m:e>
                          <m:sub>
                            <m:r>
                              <a:rPr sz="4200" i="1">
                                <a:solidFill>
                                  <a:srgbClr val="000000"/>
                                </a:solidFill>
                                <a:latin typeface="Cambria Math" panose="02040503050406030204" pitchFamily="18" charset="0"/>
                              </a:rPr>
                              <m:t>𝑖</m:t>
                            </m:r>
                          </m:sub>
                        </m:sSub>
                      </m:oMath>
                    </m:oMathPara>
                  </a14:m>
                  <a:endParaRPr sz="4200" dirty="0"/>
                </a:p>
              </p:txBody>
            </p:sp>
          </mc:Choice>
          <mc:Fallback xmlns="">
            <p:sp>
              <p:nvSpPr>
                <p:cNvPr id="28" name="Equation">
                  <a:extLst>
                    <a:ext uri="{FF2B5EF4-FFF2-40B4-BE49-F238E27FC236}">
                      <a16:creationId xmlns:a16="http://schemas.microsoft.com/office/drawing/2014/main" id="{8C52F103-BE75-254C-AA05-5656D415B067}"/>
                    </a:ext>
                  </a:extLst>
                </p:cNvPr>
                <p:cNvSpPr txBox="1">
                  <a:spLocks noRot="1" noChangeAspect="1" noMove="1" noResize="1" noEditPoints="1" noAdjustHandles="1" noChangeArrowheads="1" noChangeShapeType="1" noTextEdit="1"/>
                </p:cNvSpPr>
                <p:nvPr/>
              </p:nvSpPr>
              <p:spPr>
                <a:xfrm>
                  <a:off x="0" y="696990"/>
                  <a:ext cx="814925" cy="494206"/>
                </a:xfrm>
                <a:prstGeom prst="rect">
                  <a:avLst/>
                </a:prstGeom>
                <a:blipFill>
                  <a:blip r:embed="rId9"/>
                  <a:stretch>
                    <a:fillRect l="-17460" r="-34921" b="-58974"/>
                  </a:stretch>
                </a:blipFill>
                <a:ln w="12700" cap="flat">
                  <a:noFill/>
                  <a:miter lim="400000"/>
                </a:ln>
                <a:effectLst/>
              </p:spPr>
              <p:txBody>
                <a:bodyPr/>
                <a:lstStyle/>
                <a:p>
                  <a:r>
                    <a:rPr lang="es-ES_tradnl">
                      <a:noFill/>
                    </a:rPr>
                    <a:t> </a:t>
                  </a:r>
                </a:p>
              </p:txBody>
            </p:sp>
          </mc:Fallback>
        </mc:AlternateContent>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iterate>
                                    <p:tmAbs val="0"/>
                                  </p:iterate>
                                  <p:childTnLst>
                                    <p:set>
                                      <p:cBhvr>
                                        <p:cTn id="10" fill="hold"/>
                                        <p:tgtEl>
                                          <p:spTgt spid="375"/>
                                        </p:tgtEl>
                                        <p:attrNameLst>
                                          <p:attrName>style.visibility</p:attrName>
                                        </p:attrNameLst>
                                      </p:cBhvr>
                                      <p:to>
                                        <p:strVal val="visible"/>
                                      </p:to>
                                    </p:set>
                                    <p:animEffect transition="in" filter="wipe(left)">
                                      <p:cBhvr>
                                        <p:cTn id="11" dur="1500"/>
                                        <p:tgtEl>
                                          <p:spTgt spid="375"/>
                                        </p:tgtEl>
                                      </p:cBhvr>
                                    </p:animEffect>
                                  </p:childTnLst>
                                </p:cTn>
                              </p:par>
                              <p:par>
                                <p:cTn id="12" presetID="10" presetClass="entr" fill="hold" grpId="0" nodeType="withEffect">
                                  <p:stCondLst>
                                    <p:cond delay="0"/>
                                  </p:stCondLst>
                                  <p:iterate>
                                    <p:tmAbs val="0"/>
                                  </p:iterate>
                                  <p:childTnLst>
                                    <p:set>
                                      <p:cBhvr>
                                        <p:cTn id="13" fill="hold"/>
                                        <p:tgtEl>
                                          <p:spTgt spid="26"/>
                                        </p:tgtEl>
                                        <p:attrNameLst>
                                          <p:attrName>style.visibility</p:attrName>
                                        </p:attrNameLst>
                                      </p:cBhvr>
                                      <p:to>
                                        <p:strVal val="visible"/>
                                      </p:to>
                                    </p:set>
                                    <p:animEffect transition="in" filter="fade">
                                      <p:cBhvr>
                                        <p:cTn id="1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 grpId="0" animBg="1" advAuto="0"/>
      <p:bldP spid="375" grpId="0" animBg="1" advAuto="0"/>
      <p:bldP spid="26"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Screen Shot 2018-10-03 at 9.32.02 PM.png" descr="Screen Shot 2018-10-03 at 9.32.02 PM.png"/>
          <p:cNvPicPr>
            <a:picLocks noChangeAspect="1"/>
          </p:cNvPicPr>
          <p:nvPr/>
        </p:nvPicPr>
        <p:blipFill>
          <a:blip r:embed="rId2"/>
          <a:srcRect l="2802" r="10112"/>
          <a:stretch>
            <a:fillRect/>
          </a:stretch>
        </p:blipFill>
        <p:spPr>
          <a:xfrm>
            <a:off x="5414095" y="-158568"/>
            <a:ext cx="7672258" cy="5820026"/>
          </a:xfrm>
          <a:prstGeom prst="rect">
            <a:avLst/>
          </a:prstGeom>
          <a:ln w="12700">
            <a:miter lim="400000"/>
          </a:ln>
        </p:spPr>
      </p:pic>
      <p:sp>
        <p:nvSpPr>
          <p:cNvPr id="381" name="Solución Astrométrica"/>
          <p:cNvSpPr txBox="1">
            <a:spLocks noGrp="1"/>
          </p:cNvSpPr>
          <p:nvPr>
            <p:ph type="title"/>
          </p:nvPr>
        </p:nvSpPr>
        <p:spPr>
          <a:prstGeom prst="rect">
            <a:avLst/>
          </a:prstGeom>
        </p:spPr>
        <p:txBody>
          <a:bodyPr/>
          <a:lstStyle/>
          <a:p>
            <a:r>
              <a:t>Solución Astrométrica</a:t>
            </a:r>
          </a:p>
        </p:txBody>
      </p:sp>
      <p:sp>
        <p:nvSpPr>
          <p:cNvPr id="382" name="esto se escribe en general como:"/>
          <p:cNvSpPr txBox="1">
            <a:spLocks noGrp="1"/>
          </p:cNvSpPr>
          <p:nvPr>
            <p:ph type="body" sz="quarter" idx="1"/>
          </p:nvPr>
        </p:nvSpPr>
        <p:spPr>
          <a:xfrm>
            <a:off x="459707" y="1481788"/>
            <a:ext cx="5053724" cy="1165442"/>
          </a:xfrm>
          <a:prstGeom prst="rect">
            <a:avLst/>
          </a:prstGeom>
        </p:spPr>
        <p:txBody>
          <a:bodyPr/>
          <a:lstStyle>
            <a:lvl1pPr>
              <a:spcBef>
                <a:spcPts val="2000"/>
              </a:spcBef>
            </a:lvl1pPr>
          </a:lstStyle>
          <a:p>
            <a:r>
              <a:t>esto se escribe en general como:</a:t>
            </a:r>
          </a:p>
        </p:txBody>
      </p:sp>
      <p:sp>
        <p:nvSpPr>
          <p:cNvPr id="383" name="o en notación matricial"/>
          <p:cNvSpPr txBox="1"/>
          <p:nvPr/>
        </p:nvSpPr>
        <p:spPr>
          <a:xfrm>
            <a:off x="552867" y="3951701"/>
            <a:ext cx="4089150" cy="678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266700" indent="-266700" algn="l">
              <a:spcBef>
                <a:spcPts val="2000"/>
              </a:spcBef>
              <a:buSzPct val="100000"/>
              <a:buChar char="•"/>
              <a:defRPr sz="2600">
                <a:solidFill>
                  <a:srgbClr val="444444"/>
                </a:solidFill>
              </a:defRPr>
            </a:lvl1pPr>
          </a:lstStyle>
          <a:p>
            <a:r>
              <a:t>o en notación matricial</a:t>
            </a:r>
          </a:p>
        </p:txBody>
      </p:sp>
      <mc:AlternateContent xmlns:mc="http://schemas.openxmlformats.org/markup-compatibility/2006" xmlns:a14="http://schemas.microsoft.com/office/drawing/2010/main">
        <mc:Choice Requires="a14">
          <p:sp>
            <p:nvSpPr>
              <p:cNvPr id="384" name="Equation"/>
              <p:cNvSpPr txBox="1"/>
              <p:nvPr/>
            </p:nvSpPr>
            <p:spPr>
              <a:xfrm>
                <a:off x="660532" y="4932919"/>
                <a:ext cx="5762765" cy="906388"/>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d>
                        <m:dPr>
                          <m:ctrlPr>
                            <a:rPr sz="2900" i="1">
                              <a:solidFill>
                                <a:srgbClr val="000000"/>
                              </a:solidFill>
                              <a:latin typeface="Cambria Math" panose="02040503050406030204" pitchFamily="18" charset="0"/>
                            </a:rPr>
                          </m:ctrlPr>
                        </m:dPr>
                        <m:e>
                          <m:eqArr>
                            <m:eqArrPr>
                              <m:ctrlPr>
                                <a:rPr sz="2900" i="1">
                                  <a:solidFill>
                                    <a:srgbClr val="000000"/>
                                  </a:solidFill>
                                  <a:latin typeface="Cambria Math" panose="02040503050406030204" pitchFamily="18" charset="0"/>
                                </a:rPr>
                              </m:ctrlPr>
                            </m:eqArrPr>
                            <m:e>
                              <m:r>
                                <a:rPr sz="2900" i="1">
                                  <a:solidFill>
                                    <a:srgbClr val="000000"/>
                                  </a:solidFill>
                                  <a:latin typeface="Cambria Math" panose="02040503050406030204" pitchFamily="18" charset="0"/>
                                </a:rPr>
                                <m:t>𝑋</m:t>
                              </m:r>
                            </m:e>
                            <m:e>
                              <m:r>
                                <a:rPr sz="2900" i="1">
                                  <a:solidFill>
                                    <a:srgbClr val="000000"/>
                                  </a:solidFill>
                                  <a:latin typeface="Cambria Math" panose="02040503050406030204" pitchFamily="18" charset="0"/>
                                </a:rPr>
                                <m:t>𝑌</m:t>
                              </m:r>
                            </m:e>
                          </m:eqArr>
                        </m:e>
                      </m:d>
                      <m:r>
                        <a:rPr sz="2900" i="1">
                          <a:solidFill>
                            <a:srgbClr val="000000"/>
                          </a:solidFill>
                          <a:latin typeface="Cambria Math" panose="02040503050406030204" pitchFamily="18" charset="0"/>
                        </a:rPr>
                        <m:t>=</m:t>
                      </m:r>
                      <m:d>
                        <m:dPr>
                          <m:ctrlPr>
                            <a:rPr sz="2900" i="1">
                              <a:solidFill>
                                <a:srgbClr val="000000"/>
                              </a:solidFill>
                              <a:latin typeface="Cambria Math" panose="02040503050406030204" pitchFamily="18" charset="0"/>
                            </a:rPr>
                          </m:ctrlPr>
                        </m:dPr>
                        <m:e>
                          <m:m>
                            <m:mPr>
                              <m:plcHide m:val="on"/>
                              <m:mcs>
                                <m:mc>
                                  <m:mcPr>
                                    <m:count m:val="2"/>
                                    <m:mcJc m:val="center"/>
                                  </m:mcPr>
                                </m:mc>
                              </m:mcs>
                              <m:ctrlPr>
                                <a:rPr sz="2900" i="1">
                                  <a:solidFill>
                                    <a:srgbClr val="000000"/>
                                  </a:solidFill>
                                  <a:latin typeface="Cambria Math" panose="02040503050406030204" pitchFamily="18" charset="0"/>
                                </a:rPr>
                              </m:ctrlPr>
                            </m:mPr>
                            <m:mr>
                              <m:e>
                                <m:r>
                                  <a:rPr sz="2900" i="1">
                                    <a:solidFill>
                                      <a:srgbClr val="000000"/>
                                    </a:solidFill>
                                    <a:latin typeface="Cambria Math" panose="02040503050406030204" pitchFamily="18" charset="0"/>
                                  </a:rPr>
                                  <m:t>𝑎</m:t>
                                </m:r>
                              </m:e>
                              <m:e>
                                <m:r>
                                  <a:rPr sz="2900" i="1">
                                    <a:solidFill>
                                      <a:srgbClr val="000000"/>
                                    </a:solidFill>
                                    <a:latin typeface="Cambria Math" panose="02040503050406030204" pitchFamily="18" charset="0"/>
                                  </a:rPr>
                                  <m:t>𝑏</m:t>
                                </m:r>
                              </m:e>
                            </m:mr>
                            <m:mr>
                              <m:e>
                                <m:r>
                                  <a:rPr sz="2900" i="1">
                                    <a:solidFill>
                                      <a:srgbClr val="000000"/>
                                    </a:solidFill>
                                    <a:latin typeface="Cambria Math" panose="02040503050406030204" pitchFamily="18" charset="0"/>
                                  </a:rPr>
                                  <m:t>𝑑</m:t>
                                </m:r>
                              </m:e>
                              <m:e>
                                <m:r>
                                  <a:rPr sz="2900" i="1">
                                    <a:solidFill>
                                      <a:srgbClr val="000000"/>
                                    </a:solidFill>
                                    <a:latin typeface="Cambria Math" panose="02040503050406030204" pitchFamily="18" charset="0"/>
                                  </a:rPr>
                                  <m:t>𝑒</m:t>
                                </m:r>
                              </m:e>
                            </m:mr>
                          </m:m>
                        </m:e>
                      </m:d>
                      <m:d>
                        <m:dPr>
                          <m:ctrlPr>
                            <a:rPr sz="2900" i="1">
                              <a:solidFill>
                                <a:srgbClr val="000000"/>
                              </a:solidFill>
                              <a:latin typeface="Cambria Math" panose="02040503050406030204" pitchFamily="18" charset="0"/>
                            </a:rPr>
                          </m:ctrlPr>
                        </m:dPr>
                        <m:e>
                          <m:eqArr>
                            <m:eqArrPr>
                              <m:ctrlPr>
                                <a:rPr sz="2900" i="1">
                                  <a:solidFill>
                                    <a:srgbClr val="000000"/>
                                  </a:solidFill>
                                  <a:latin typeface="Cambria Math" panose="02040503050406030204" pitchFamily="18" charset="0"/>
                                </a:rPr>
                              </m:ctrlPr>
                            </m:eqArrPr>
                            <m:e>
                              <m:r>
                                <a:rPr sz="2900" i="1">
                                  <a:solidFill>
                                    <a:srgbClr val="000000"/>
                                  </a:solidFill>
                                  <a:latin typeface="Cambria Math" panose="02040503050406030204" pitchFamily="18" charset="0"/>
                                </a:rPr>
                                <m:t>𝑥</m:t>
                              </m:r>
                            </m:e>
                            <m:e>
                              <m:r>
                                <a:rPr sz="2900" i="1">
                                  <a:solidFill>
                                    <a:srgbClr val="000000"/>
                                  </a:solidFill>
                                  <a:latin typeface="Cambria Math" panose="02040503050406030204" pitchFamily="18" charset="0"/>
                                </a:rPr>
                                <m:t>𝑦</m:t>
                              </m:r>
                            </m:e>
                          </m:eqArr>
                        </m:e>
                      </m:d>
                      <m:r>
                        <a:rPr sz="2900" i="1">
                          <a:solidFill>
                            <a:srgbClr val="000000"/>
                          </a:solidFill>
                          <a:latin typeface="Cambria Math" panose="02040503050406030204" pitchFamily="18" charset="0"/>
                        </a:rPr>
                        <m:t>+</m:t>
                      </m:r>
                      <m:d>
                        <m:dPr>
                          <m:ctrlPr>
                            <a:rPr sz="2900" i="1">
                              <a:solidFill>
                                <a:srgbClr val="000000"/>
                              </a:solidFill>
                              <a:latin typeface="Cambria Math" panose="02040503050406030204" pitchFamily="18" charset="0"/>
                            </a:rPr>
                          </m:ctrlPr>
                        </m:dPr>
                        <m:e>
                          <m:eqArr>
                            <m:eqArrPr>
                              <m:ctrlPr>
                                <a:rPr sz="2900" i="1">
                                  <a:solidFill>
                                    <a:srgbClr val="000000"/>
                                  </a:solidFill>
                                  <a:latin typeface="Cambria Math" panose="02040503050406030204" pitchFamily="18" charset="0"/>
                                </a:rPr>
                              </m:ctrlPr>
                            </m:eqArrPr>
                            <m:e>
                              <m:r>
                                <a:rPr sz="2900" i="1">
                                  <a:solidFill>
                                    <a:srgbClr val="000000"/>
                                  </a:solidFill>
                                  <a:latin typeface="Cambria Math" panose="02040503050406030204" pitchFamily="18" charset="0"/>
                                </a:rPr>
                                <m:t>𝑐</m:t>
                              </m:r>
                            </m:e>
                            <m:e>
                              <m:r>
                                <a:rPr sz="2900" i="1">
                                  <a:solidFill>
                                    <a:srgbClr val="000000"/>
                                  </a:solidFill>
                                  <a:latin typeface="Cambria Math" panose="02040503050406030204" pitchFamily="18" charset="0"/>
                                </a:rPr>
                                <m:t>𝑓</m:t>
                              </m:r>
                            </m:e>
                          </m:eqArr>
                        </m:e>
                      </m:d>
                      <m:r>
                        <a:rPr sz="2900" i="1">
                          <a:solidFill>
                            <a:srgbClr val="000000"/>
                          </a:solidFill>
                          <a:latin typeface="Cambria Math" panose="02040503050406030204" pitchFamily="18" charset="0"/>
                        </a:rPr>
                        <m:t>=</m:t>
                      </m:r>
                      <m:r>
                        <a:rPr sz="2900" i="1">
                          <a:solidFill>
                            <a:srgbClr val="000000"/>
                          </a:solidFill>
                          <a:latin typeface="Cambria Math" panose="02040503050406030204" pitchFamily="18" charset="0"/>
                        </a:rPr>
                        <m:t>𝐴</m:t>
                      </m:r>
                      <m:r>
                        <a:rPr sz="2900" i="1">
                          <a:solidFill>
                            <a:srgbClr val="000000"/>
                          </a:solidFill>
                          <a:latin typeface="Cambria Math" panose="02040503050406030204" pitchFamily="18" charset="0"/>
                        </a:rPr>
                        <m:t>⋅</m:t>
                      </m:r>
                      <m:r>
                        <a:rPr sz="2900" i="1">
                          <a:solidFill>
                            <a:srgbClr val="000000"/>
                          </a:solidFill>
                          <a:latin typeface="Cambria Math" panose="02040503050406030204" pitchFamily="18" charset="0"/>
                        </a:rPr>
                        <m:t>𝑥</m:t>
                      </m:r>
                      <m:r>
                        <a:rPr sz="2900" i="1">
                          <a:solidFill>
                            <a:srgbClr val="000000"/>
                          </a:solidFill>
                          <a:latin typeface="Cambria Math" panose="02040503050406030204" pitchFamily="18" charset="0"/>
                        </a:rPr>
                        <m:t>+</m:t>
                      </m:r>
                      <m:r>
                        <a:rPr sz="2900" i="1">
                          <a:solidFill>
                            <a:srgbClr val="000000"/>
                          </a:solidFill>
                          <a:latin typeface="Cambria Math" panose="02040503050406030204" pitchFamily="18" charset="0"/>
                        </a:rPr>
                        <m:t>𝐶</m:t>
                      </m:r>
                    </m:oMath>
                  </m:oMathPara>
                </a14:m>
                <a:endParaRPr sz="2900"/>
              </a:p>
            </p:txBody>
          </p:sp>
        </mc:Choice>
        <mc:Fallback xmlns="">
          <p:sp>
            <p:nvSpPr>
              <p:cNvPr id="384" name="Equation"/>
              <p:cNvSpPr txBox="1">
                <a:spLocks noRot="1" noChangeAspect="1" noMove="1" noResize="1" noEditPoints="1" noAdjustHandles="1" noChangeArrowheads="1" noChangeShapeType="1" noTextEdit="1"/>
              </p:cNvSpPr>
              <p:nvPr/>
            </p:nvSpPr>
            <p:spPr>
              <a:xfrm>
                <a:off x="660532" y="4932919"/>
                <a:ext cx="5762765" cy="906388"/>
              </a:xfrm>
              <a:prstGeom prst="rect">
                <a:avLst/>
              </a:prstGeom>
              <a:blipFill>
                <a:blip r:embed="rId3"/>
                <a:stretch>
                  <a:fillRect r="-1758"/>
                </a:stretch>
              </a:blipFill>
              <a:ln w="12700">
                <a:miter lim="400000"/>
              </a:ln>
            </p:spPr>
            <p:txBody>
              <a:bodyPr/>
              <a:lstStyle/>
              <a:p>
                <a:r>
                  <a:rPr lang="es-ES_tradnl">
                    <a:noFill/>
                  </a:rPr>
                  <a:t> </a:t>
                </a:r>
              </a:p>
            </p:txBody>
          </p:sp>
        </mc:Fallback>
      </mc:AlternateContent>
      <p:pic>
        <p:nvPicPr>
          <p:cNvPr id="385" name="Screen Shot 2018-10-03 at 10.22.30 PM.png" descr="Screen Shot 2018-10-03 at 10.22.30 PM.png"/>
          <p:cNvPicPr>
            <a:picLocks noChangeAspect="1"/>
          </p:cNvPicPr>
          <p:nvPr/>
        </p:nvPicPr>
        <p:blipFill>
          <a:blip r:embed="rId4"/>
          <a:stretch>
            <a:fillRect/>
          </a:stretch>
        </p:blipFill>
        <p:spPr>
          <a:xfrm>
            <a:off x="1773719" y="2509669"/>
            <a:ext cx="3053513" cy="1278959"/>
          </a:xfrm>
          <a:prstGeom prst="rect">
            <a:avLst/>
          </a:prstGeom>
          <a:ln w="12700">
            <a:miter lim="400000"/>
          </a:ln>
        </p:spPr>
      </p:pic>
      <p:sp>
        <p:nvSpPr>
          <p:cNvPr id="386" name="así, para N estrellas tenemos 2N ecuaciones y 6 incógnitas (a,b,c,d,e,f):"/>
          <p:cNvSpPr txBox="1"/>
          <p:nvPr/>
        </p:nvSpPr>
        <p:spPr>
          <a:xfrm>
            <a:off x="496971" y="6295919"/>
            <a:ext cx="6841676" cy="10588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266700" indent="-266700" algn="l">
              <a:spcBef>
                <a:spcPts val="2000"/>
              </a:spcBef>
              <a:buSzPct val="100000"/>
              <a:buChar char="•"/>
              <a:defRPr sz="2600">
                <a:solidFill>
                  <a:srgbClr val="444444"/>
                </a:solidFill>
              </a:defRPr>
            </a:lvl1pPr>
          </a:lstStyle>
          <a:p>
            <a:r>
              <a:t>así, para N estrellas tenemos 2N ecuaciones y 6 incógnitas (a,b,c,d,e,f):</a:t>
            </a:r>
          </a:p>
        </p:txBody>
      </p:sp>
      <mc:AlternateContent xmlns:mc="http://schemas.openxmlformats.org/markup-compatibility/2006" xmlns:a14="http://schemas.microsoft.com/office/drawing/2010/main">
        <mc:Choice Requires="a14">
          <p:sp>
            <p:nvSpPr>
              <p:cNvPr id="387" name="Equation"/>
              <p:cNvSpPr txBox="1"/>
              <p:nvPr/>
            </p:nvSpPr>
            <p:spPr>
              <a:xfrm>
                <a:off x="1920009" y="7513669"/>
                <a:ext cx="3724214" cy="502208"/>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𝑋</m:t>
                          </m:r>
                        </m:e>
                        <m:sub>
                          <m:r>
                            <a:rPr sz="4200" i="1">
                              <a:solidFill>
                                <a:srgbClr val="000000"/>
                              </a:solidFill>
                              <a:latin typeface="Cambria Math" panose="02040503050406030204" pitchFamily="18" charset="0"/>
                            </a:rPr>
                            <m:t>𝑖</m:t>
                          </m:r>
                        </m:sub>
                      </m:sSub>
                      <m:r>
                        <a:rPr sz="4200" i="1">
                          <a:solidFill>
                            <a:srgbClr val="000000"/>
                          </a:solidFill>
                          <a:latin typeface="Cambria Math" panose="02040503050406030204" pitchFamily="18" charset="0"/>
                        </a:rPr>
                        <m:t>=</m:t>
                      </m:r>
                      <m:r>
                        <a:rPr sz="4200" i="1">
                          <a:solidFill>
                            <a:srgbClr val="000000"/>
                          </a:solidFill>
                          <a:latin typeface="Cambria Math" panose="02040503050406030204" pitchFamily="18" charset="0"/>
                        </a:rPr>
                        <m:t>𝑎</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𝑥</m:t>
                          </m:r>
                        </m:e>
                        <m:sub>
                          <m:r>
                            <a:rPr sz="4200" i="1">
                              <a:solidFill>
                                <a:srgbClr val="000000"/>
                              </a:solidFill>
                              <a:latin typeface="Cambria Math" panose="02040503050406030204" pitchFamily="18" charset="0"/>
                            </a:rPr>
                            <m:t>𝑖</m:t>
                          </m:r>
                        </m:sub>
                      </m:sSub>
                      <m:r>
                        <a:rPr sz="4200" i="1">
                          <a:solidFill>
                            <a:srgbClr val="000000"/>
                          </a:solidFill>
                          <a:latin typeface="Cambria Math" panose="02040503050406030204" pitchFamily="18" charset="0"/>
                        </a:rPr>
                        <m:t>+</m:t>
                      </m:r>
                      <m:r>
                        <a:rPr sz="4200" i="1">
                          <a:solidFill>
                            <a:srgbClr val="000000"/>
                          </a:solidFill>
                          <a:latin typeface="Cambria Math" panose="02040503050406030204" pitchFamily="18" charset="0"/>
                        </a:rPr>
                        <m:t>𝑏</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𝑦</m:t>
                          </m:r>
                        </m:e>
                        <m:sub>
                          <m:r>
                            <a:rPr sz="4200" i="1">
                              <a:solidFill>
                                <a:srgbClr val="000000"/>
                              </a:solidFill>
                              <a:latin typeface="Cambria Math" panose="02040503050406030204" pitchFamily="18" charset="0"/>
                            </a:rPr>
                            <m:t>𝑖</m:t>
                          </m:r>
                        </m:sub>
                      </m:sSub>
                      <m:r>
                        <a:rPr sz="4200" i="1">
                          <a:solidFill>
                            <a:srgbClr val="000000"/>
                          </a:solidFill>
                          <a:latin typeface="Cambria Math" panose="02040503050406030204" pitchFamily="18" charset="0"/>
                        </a:rPr>
                        <m:t>+</m:t>
                      </m:r>
                      <m:r>
                        <a:rPr sz="4200" i="1">
                          <a:solidFill>
                            <a:srgbClr val="000000"/>
                          </a:solidFill>
                          <a:latin typeface="Cambria Math" panose="02040503050406030204" pitchFamily="18" charset="0"/>
                        </a:rPr>
                        <m:t>𝑐</m:t>
                      </m:r>
                    </m:oMath>
                  </m:oMathPara>
                </a14:m>
                <a:endParaRPr sz="4200"/>
              </a:p>
            </p:txBody>
          </p:sp>
        </mc:Choice>
        <mc:Fallback xmlns="">
          <p:sp>
            <p:nvSpPr>
              <p:cNvPr id="387" name="Equation"/>
              <p:cNvSpPr txBox="1">
                <a:spLocks noRot="1" noChangeAspect="1" noMove="1" noResize="1" noEditPoints="1" noAdjustHandles="1" noChangeArrowheads="1" noChangeShapeType="1" noTextEdit="1"/>
              </p:cNvSpPr>
              <p:nvPr/>
            </p:nvSpPr>
            <p:spPr>
              <a:xfrm>
                <a:off x="1920009" y="7513669"/>
                <a:ext cx="3724214" cy="502208"/>
              </a:xfrm>
              <a:prstGeom prst="rect">
                <a:avLst/>
              </a:prstGeom>
              <a:blipFill>
                <a:blip r:embed="rId5"/>
                <a:stretch>
                  <a:fillRect l="-4762" r="-16667" b="-62500"/>
                </a:stretch>
              </a:blipFill>
              <a:ln w="12700">
                <a:miter lim="400000"/>
              </a:ln>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sp>
            <p:nvSpPr>
              <p:cNvPr id="388" name="Equation"/>
              <p:cNvSpPr txBox="1"/>
              <p:nvPr/>
            </p:nvSpPr>
            <p:spPr>
              <a:xfrm>
                <a:off x="1920010" y="8274160"/>
                <a:ext cx="3606865" cy="502207"/>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𝑌</m:t>
                          </m:r>
                        </m:e>
                        <m:sub>
                          <m:r>
                            <a:rPr sz="4200" i="1">
                              <a:solidFill>
                                <a:srgbClr val="000000"/>
                              </a:solidFill>
                              <a:latin typeface="Cambria Math" panose="02040503050406030204" pitchFamily="18" charset="0"/>
                            </a:rPr>
                            <m:t>𝑖</m:t>
                          </m:r>
                        </m:sub>
                      </m:sSub>
                      <m:r>
                        <a:rPr sz="4200" i="1">
                          <a:solidFill>
                            <a:srgbClr val="000000"/>
                          </a:solidFill>
                          <a:latin typeface="Cambria Math" panose="02040503050406030204" pitchFamily="18" charset="0"/>
                        </a:rPr>
                        <m:t>=</m:t>
                      </m:r>
                      <m:r>
                        <a:rPr sz="4200" i="1">
                          <a:solidFill>
                            <a:srgbClr val="000000"/>
                          </a:solidFill>
                          <a:latin typeface="Cambria Math" panose="02040503050406030204" pitchFamily="18" charset="0"/>
                        </a:rPr>
                        <m:t>𝑑</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𝑥</m:t>
                          </m:r>
                        </m:e>
                        <m:sub>
                          <m:r>
                            <a:rPr sz="4200" i="1">
                              <a:solidFill>
                                <a:srgbClr val="000000"/>
                              </a:solidFill>
                              <a:latin typeface="Cambria Math" panose="02040503050406030204" pitchFamily="18" charset="0"/>
                            </a:rPr>
                            <m:t>𝑖</m:t>
                          </m:r>
                        </m:sub>
                      </m:sSub>
                      <m:r>
                        <a:rPr sz="4200" i="1">
                          <a:solidFill>
                            <a:srgbClr val="000000"/>
                          </a:solidFill>
                          <a:latin typeface="Cambria Math" panose="02040503050406030204" pitchFamily="18" charset="0"/>
                        </a:rPr>
                        <m:t>+</m:t>
                      </m:r>
                      <m:r>
                        <a:rPr sz="4200" i="1">
                          <a:solidFill>
                            <a:srgbClr val="000000"/>
                          </a:solidFill>
                          <a:latin typeface="Cambria Math" panose="02040503050406030204" pitchFamily="18" charset="0"/>
                        </a:rPr>
                        <m:t>𝑒</m:t>
                      </m:r>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𝑦</m:t>
                          </m:r>
                        </m:e>
                        <m:sub>
                          <m:r>
                            <a:rPr sz="4200" i="1">
                              <a:solidFill>
                                <a:srgbClr val="000000"/>
                              </a:solidFill>
                              <a:latin typeface="Cambria Math" panose="02040503050406030204" pitchFamily="18" charset="0"/>
                            </a:rPr>
                            <m:t>𝑖</m:t>
                          </m:r>
                        </m:sub>
                      </m:sSub>
                      <m:r>
                        <a:rPr sz="4200" i="1">
                          <a:solidFill>
                            <a:srgbClr val="000000"/>
                          </a:solidFill>
                          <a:latin typeface="Cambria Math" panose="02040503050406030204" pitchFamily="18" charset="0"/>
                        </a:rPr>
                        <m:t>+</m:t>
                      </m:r>
                      <m:r>
                        <a:rPr sz="4200" i="1">
                          <a:solidFill>
                            <a:srgbClr val="000000"/>
                          </a:solidFill>
                          <a:latin typeface="Cambria Math" panose="02040503050406030204" pitchFamily="18" charset="0"/>
                        </a:rPr>
                        <m:t>𝑓</m:t>
                      </m:r>
                    </m:oMath>
                  </m:oMathPara>
                </a14:m>
                <a:endParaRPr sz="4200"/>
              </a:p>
            </p:txBody>
          </p:sp>
        </mc:Choice>
        <mc:Fallback xmlns="">
          <p:sp>
            <p:nvSpPr>
              <p:cNvPr id="388" name="Equation"/>
              <p:cNvSpPr txBox="1">
                <a:spLocks noRot="1" noChangeAspect="1" noMove="1" noResize="1" noEditPoints="1" noAdjustHandles="1" noChangeArrowheads="1" noChangeShapeType="1" noTextEdit="1"/>
              </p:cNvSpPr>
              <p:nvPr/>
            </p:nvSpPr>
            <p:spPr>
              <a:xfrm>
                <a:off x="1920010" y="8274160"/>
                <a:ext cx="3606865" cy="502207"/>
              </a:xfrm>
              <a:prstGeom prst="rect">
                <a:avLst/>
              </a:prstGeom>
              <a:blipFill>
                <a:blip r:embed="rId6"/>
                <a:stretch>
                  <a:fillRect l="-4912" r="-22456" b="-72500"/>
                </a:stretch>
              </a:blipFill>
              <a:ln w="12700">
                <a:miter lim="400000"/>
              </a:ln>
            </p:spPr>
            <p:txBody>
              <a:bodyPr/>
              <a:lstStyle/>
              <a:p>
                <a:r>
                  <a:rPr lang="es-ES_tradnl">
                    <a:noFill/>
                  </a:rPr>
                  <a:t> </a:t>
                </a:r>
              </a:p>
            </p:txBody>
          </p:sp>
        </mc:Fallback>
      </mc:AlternateContent>
      <p:sp>
        <p:nvSpPr>
          <p:cNvPr id="389" name="Berry &amp; Burnell (2005)"/>
          <p:cNvSpPr txBox="1"/>
          <p:nvPr/>
        </p:nvSpPr>
        <p:spPr>
          <a:xfrm>
            <a:off x="9075431" y="4879719"/>
            <a:ext cx="4885493" cy="386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900"/>
            </a:lvl1pPr>
          </a:lstStyle>
          <a:p>
            <a:r>
              <a:t>Berry &amp; Burnell (2005)</a:t>
            </a:r>
          </a:p>
        </p:txBody>
      </p:sp>
      <p:sp>
        <p:nvSpPr>
          <p:cNvPr id="390" name="con 3 estrellas se resuelve exactamente…"/>
          <p:cNvSpPr txBox="1"/>
          <p:nvPr/>
        </p:nvSpPr>
        <p:spPr>
          <a:xfrm>
            <a:off x="7349341" y="7130938"/>
            <a:ext cx="5166171" cy="2100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266700" indent="-266700" algn="l">
              <a:spcBef>
                <a:spcPts val="2000"/>
              </a:spcBef>
              <a:buSzPct val="100000"/>
              <a:buChar char="•"/>
              <a:defRPr sz="2600">
                <a:solidFill>
                  <a:srgbClr val="444444"/>
                </a:solidFill>
              </a:defRPr>
            </a:pPr>
            <a:r>
              <a:t>con 3 estrellas se resuelve exactamente </a:t>
            </a:r>
          </a:p>
          <a:p>
            <a:pPr marL="266700" indent="-266700" algn="l">
              <a:spcBef>
                <a:spcPts val="2000"/>
              </a:spcBef>
              <a:buSzPct val="100000"/>
              <a:buChar char="•"/>
              <a:defRPr sz="2600">
                <a:solidFill>
                  <a:srgbClr val="444444"/>
                </a:solidFill>
              </a:defRPr>
            </a:pPr>
            <a:r>
              <a:t>con N&gt;3 se resuelve por mínimos cuadrados</a:t>
            </a:r>
          </a:p>
        </p:txBody>
      </p:sp>
      <p:grpSp>
        <p:nvGrpSpPr>
          <p:cNvPr id="393" name="Group"/>
          <p:cNvGrpSpPr/>
          <p:nvPr/>
        </p:nvGrpSpPr>
        <p:grpSpPr>
          <a:xfrm>
            <a:off x="483608" y="7517808"/>
            <a:ext cx="1028290" cy="1191197"/>
            <a:chOff x="0" y="0"/>
            <a:chExt cx="1028288" cy="1191195"/>
          </a:xfrm>
        </p:grpSpPr>
        <mc:AlternateContent xmlns:mc="http://schemas.openxmlformats.org/markup-compatibility/2006" xmlns:a14="http://schemas.microsoft.com/office/drawing/2010/main">
          <mc:Choice Requires="a14">
            <p:sp>
              <p:nvSpPr>
                <p:cNvPr id="391" name="Equation"/>
                <p:cNvSpPr txBox="1"/>
                <p:nvPr/>
              </p:nvSpPr>
              <p:spPr>
                <a:xfrm>
                  <a:off x="0" y="0"/>
                  <a:ext cx="1028289" cy="391260"/>
                </a:xfrm>
                <a:prstGeom prst="rect">
                  <a:avLst/>
                </a:prstGeom>
                <a:noFill/>
                <a:ln w="12700" cap="flat">
                  <a:noFill/>
                  <a:miter lim="400000"/>
                </a:ln>
                <a:effectLst/>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𝛼</m:t>
                            </m:r>
                          </m:e>
                          <m:sub>
                            <m:r>
                              <a:rPr sz="4200" i="1">
                                <a:solidFill>
                                  <a:srgbClr val="000000"/>
                                </a:solidFill>
                                <a:latin typeface="Cambria Math" panose="02040503050406030204" pitchFamily="18" charset="0"/>
                              </a:rPr>
                              <m:t>𝑖</m:t>
                            </m:r>
                          </m:sub>
                        </m:sSub>
                        <m:r>
                          <a:rPr sz="4200" i="1">
                            <a:solidFill>
                              <a:srgbClr val="000000"/>
                            </a:solidFill>
                            <a:latin typeface="Cambria Math" panose="02040503050406030204" pitchFamily="18" charset="0"/>
                          </a:rPr>
                          <m:t>≈</m:t>
                        </m:r>
                      </m:oMath>
                    </m:oMathPara>
                  </a14:m>
                  <a:endParaRPr sz="4200"/>
                </a:p>
              </p:txBody>
            </p:sp>
          </mc:Choice>
          <mc:Fallback xmlns="">
            <p:sp>
              <p:nvSpPr>
                <p:cNvPr id="391" name="Equation"/>
                <p:cNvSpPr txBox="1">
                  <a:spLocks noRot="1" noChangeAspect="1" noMove="1" noResize="1" noEditPoints="1" noAdjustHandles="1" noChangeArrowheads="1" noChangeShapeType="1" noTextEdit="1"/>
                </p:cNvSpPr>
                <p:nvPr/>
              </p:nvSpPr>
              <p:spPr>
                <a:xfrm>
                  <a:off x="0" y="0"/>
                  <a:ext cx="1028289" cy="391260"/>
                </a:xfrm>
                <a:prstGeom prst="rect">
                  <a:avLst/>
                </a:prstGeom>
                <a:blipFill>
                  <a:blip r:embed="rId7"/>
                  <a:stretch>
                    <a:fillRect l="-12195" r="-12195" b="-93750"/>
                  </a:stretch>
                </a:blipFill>
                <a:ln w="12700" cap="flat">
                  <a:noFill/>
                  <a:miter lim="400000"/>
                </a:ln>
                <a:effectLst/>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sp>
              <p:nvSpPr>
                <p:cNvPr id="392" name="Equation"/>
                <p:cNvSpPr txBox="1"/>
                <p:nvPr/>
              </p:nvSpPr>
              <p:spPr>
                <a:xfrm>
                  <a:off x="0" y="696990"/>
                  <a:ext cx="980817" cy="494206"/>
                </a:xfrm>
                <a:prstGeom prst="rect">
                  <a:avLst/>
                </a:prstGeom>
                <a:noFill/>
                <a:ln w="12700" cap="flat">
                  <a:noFill/>
                  <a:miter lim="400000"/>
                </a:ln>
                <a:effectLst/>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𝛿</m:t>
                            </m:r>
                          </m:e>
                          <m:sub>
                            <m:r>
                              <a:rPr sz="4200" i="1">
                                <a:solidFill>
                                  <a:srgbClr val="000000"/>
                                </a:solidFill>
                                <a:latin typeface="Cambria Math" panose="02040503050406030204" pitchFamily="18" charset="0"/>
                              </a:rPr>
                              <m:t>𝑖</m:t>
                            </m:r>
                          </m:sub>
                        </m:sSub>
                        <m:r>
                          <a:rPr sz="4200" i="1">
                            <a:solidFill>
                              <a:srgbClr val="000000"/>
                            </a:solidFill>
                            <a:latin typeface="Cambria Math" panose="02040503050406030204" pitchFamily="18" charset="0"/>
                          </a:rPr>
                          <m:t>≈</m:t>
                        </m:r>
                      </m:oMath>
                    </m:oMathPara>
                  </a14:m>
                  <a:endParaRPr sz="4200"/>
                </a:p>
              </p:txBody>
            </p:sp>
          </mc:Choice>
          <mc:Fallback xmlns="">
            <p:sp>
              <p:nvSpPr>
                <p:cNvPr id="392" name="Equation"/>
                <p:cNvSpPr txBox="1">
                  <a:spLocks noRot="1" noChangeAspect="1" noMove="1" noResize="1" noEditPoints="1" noAdjustHandles="1" noChangeArrowheads="1" noChangeShapeType="1" noTextEdit="1"/>
                </p:cNvSpPr>
                <p:nvPr/>
              </p:nvSpPr>
              <p:spPr>
                <a:xfrm>
                  <a:off x="0" y="696990"/>
                  <a:ext cx="980817" cy="494206"/>
                </a:xfrm>
                <a:prstGeom prst="rect">
                  <a:avLst/>
                </a:prstGeom>
                <a:blipFill>
                  <a:blip r:embed="rId8"/>
                  <a:stretch>
                    <a:fillRect l="-17949" r="-12821" b="-55000"/>
                  </a:stretch>
                </a:blipFill>
                <a:ln w="12700" cap="flat">
                  <a:noFill/>
                  <a:miter lim="400000"/>
                </a:ln>
                <a:effectLst/>
              </p:spPr>
              <p:txBody>
                <a:bodyPr/>
                <a:lstStyle/>
                <a:p>
                  <a:r>
                    <a:rPr lang="es-ES_tradnl">
                      <a:noFill/>
                    </a:rPr>
                    <a:t> </a:t>
                  </a:r>
                </a:p>
              </p:txBody>
            </p:sp>
          </mc:Fallback>
        </mc:AlternateContent>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fill="hold" grpId="0" nodeType="clickEffect">
                                  <p:stCondLst>
                                    <p:cond delay="0"/>
                                  </p:stCondLst>
                                  <p:iterate>
                                    <p:tmAbs val="0"/>
                                  </p:iterate>
                                  <p:childTnLst>
                                    <p:set>
                                      <p:cBhvr>
                                        <p:cTn id="10" fill="hold"/>
                                        <p:tgtEl>
                                          <p:spTgt spid="393"/>
                                        </p:tgtEl>
                                        <p:attrNameLst>
                                          <p:attrName>style.visibility</p:attrName>
                                        </p:attrNameLst>
                                      </p:cBhvr>
                                      <p:to>
                                        <p:strVal val="visible"/>
                                      </p:to>
                                    </p:set>
                                    <p:animEffect transition="in" filter="dissolve">
                                      <p:cBhvr>
                                        <p:cTn id="11" dur="10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advAuto="0"/>
      <p:bldP spid="393"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World Coordinate System - Convención FITS"/>
          <p:cNvSpPr txBox="1">
            <a:spLocks noGrp="1"/>
          </p:cNvSpPr>
          <p:nvPr>
            <p:ph type="title"/>
          </p:nvPr>
        </p:nvSpPr>
        <p:spPr>
          <a:prstGeom prst="rect">
            <a:avLst/>
          </a:prstGeom>
        </p:spPr>
        <p:txBody>
          <a:bodyPr/>
          <a:lstStyle/>
          <a:p>
            <a:r>
              <a:t>World Coordinate System - Convención FITS</a:t>
            </a:r>
          </a:p>
        </p:txBody>
      </p:sp>
      <p:sp>
        <p:nvSpPr>
          <p:cNvPr id="316" name="Estándar FITS para World Coordinate System (WCS) ó Sistema de Coordenadas Mundo: sistema de keywords de las cabeceras FITS que definen la transformación de coordenadas CCD (x,y) a coordenadas celestes (e.g. RA,DEC)"/>
          <p:cNvSpPr txBox="1">
            <a:spLocks noGrp="1"/>
          </p:cNvSpPr>
          <p:nvPr>
            <p:ph type="body" sz="quarter" idx="1"/>
          </p:nvPr>
        </p:nvSpPr>
        <p:spPr>
          <a:xfrm>
            <a:off x="431748" y="1540974"/>
            <a:ext cx="11988904" cy="1450578"/>
          </a:xfrm>
          <a:prstGeom prst="rect">
            <a:avLst/>
          </a:prstGeom>
        </p:spPr>
        <p:txBody>
          <a:bodyPr/>
          <a:lstStyle/>
          <a:p>
            <a:r>
              <a:t>Estándar FITS para World Coordinate System (WCS) ó Sistema de Coordenadas Mundo: sistema de keywords de las cabeceras FITS que definen la transformación de coordenadas CCD (x,y) a coordenadas celestes (e.g. RA,DEC)</a:t>
            </a:r>
          </a:p>
        </p:txBody>
      </p:sp>
      <p:sp>
        <p:nvSpPr>
          <p:cNvPr id="317" name="El estándar FITS se definió originalmente (Wells, Greisen &amp; Harden 1981) para transformaciones lineales…"/>
          <p:cNvSpPr txBox="1"/>
          <p:nvPr/>
        </p:nvSpPr>
        <p:spPr>
          <a:xfrm>
            <a:off x="431748" y="2917469"/>
            <a:ext cx="11988904" cy="2539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266700" indent="-266700" algn="l">
              <a:spcBef>
                <a:spcPts val="1500"/>
              </a:spcBef>
              <a:buSzPct val="100000"/>
              <a:buChar char="•"/>
              <a:defRPr sz="2600">
                <a:solidFill>
                  <a:srgbClr val="444444"/>
                </a:solidFill>
              </a:defRPr>
            </a:pPr>
            <a:r>
              <a:t>El estándar FITS se definió originalmente (Wells, Greisen &amp; Harden 1981) para transformaciones lineales</a:t>
            </a:r>
          </a:p>
          <a:p>
            <a:pPr marL="266700" indent="-266700" algn="l">
              <a:spcBef>
                <a:spcPts val="1500"/>
              </a:spcBef>
              <a:buSzPct val="100000"/>
              <a:buChar char="•"/>
              <a:defRPr sz="2600">
                <a:solidFill>
                  <a:srgbClr val="444444"/>
                </a:solidFill>
              </a:defRPr>
            </a:pPr>
            <a:r>
              <a:t>Las constantes de placa se guardan en keywords reservados con nombres estándar:</a:t>
            </a:r>
          </a:p>
        </p:txBody>
      </p:sp>
      <p:pic>
        <p:nvPicPr>
          <p:cNvPr id="318" name="Screen Shot 2018-10-16 at 1.17.20 PM.png" descr="Screen Shot 2018-10-16 at 1.17.20 PM.png"/>
          <p:cNvPicPr>
            <a:picLocks noChangeAspect="1"/>
          </p:cNvPicPr>
          <p:nvPr/>
        </p:nvPicPr>
        <p:blipFill>
          <a:blip r:embed="rId2"/>
          <a:srcRect l="8478" t="12328" r="8478" b="18231"/>
          <a:stretch>
            <a:fillRect/>
          </a:stretch>
        </p:blipFill>
        <p:spPr>
          <a:xfrm>
            <a:off x="2940183" y="4468351"/>
            <a:ext cx="9482491" cy="5107996"/>
          </a:xfrm>
          <a:prstGeom prst="rect">
            <a:avLst/>
          </a:prstGeom>
          <a:ln w="12700">
            <a:miter lim="400000"/>
          </a:ln>
        </p:spPr>
      </p:pic>
      <p:grpSp>
        <p:nvGrpSpPr>
          <p:cNvPr id="323" name="Group"/>
          <p:cNvGrpSpPr/>
          <p:nvPr/>
        </p:nvGrpSpPr>
        <p:grpSpPr>
          <a:xfrm>
            <a:off x="3024471" y="5415248"/>
            <a:ext cx="7999339" cy="3277362"/>
            <a:chOff x="0" y="0"/>
            <a:chExt cx="7999338" cy="3277360"/>
          </a:xfrm>
        </p:grpSpPr>
        <p:sp>
          <p:nvSpPr>
            <p:cNvPr id="319" name="Rectangle"/>
            <p:cNvSpPr/>
            <p:nvPr/>
          </p:nvSpPr>
          <p:spPr>
            <a:xfrm>
              <a:off x="17013" y="2378376"/>
              <a:ext cx="7982326" cy="898985"/>
            </a:xfrm>
            <a:prstGeom prst="rect">
              <a:avLst/>
            </a:prstGeom>
            <a:solidFill>
              <a:schemeClr val="accent5">
                <a:hueOff val="-444211"/>
                <a:satOff val="-14915"/>
                <a:lumOff val="22857"/>
                <a:alpha val="49954"/>
              </a:schemeClr>
            </a:solidFill>
            <a:ln w="25400" cap="flat">
              <a:solidFill>
                <a:schemeClr val="accent5">
                  <a:hueOff val="-176146"/>
                  <a:satOff val="3665"/>
                  <a:lumOff val="-13986"/>
                  <a:alpha val="49954"/>
                </a:schemeClr>
              </a:solidFill>
              <a:prstDash val="solid"/>
              <a:miter lim="400000"/>
            </a:ln>
            <a:effectLst/>
          </p:spPr>
          <p:txBody>
            <a:bodyPr wrap="square" lIns="50800" tIns="50800" rIns="50800" bIns="50800" numCol="1" anchor="ctr">
              <a:noAutofit/>
            </a:bodyPr>
            <a:lstStyle/>
            <a:p>
              <a:pPr>
                <a:defRPr sz="3600"/>
              </a:pPr>
              <a:endParaRPr/>
            </a:p>
          </p:txBody>
        </p:sp>
        <p:sp>
          <p:nvSpPr>
            <p:cNvPr id="320" name="Rectangle"/>
            <p:cNvSpPr/>
            <p:nvPr/>
          </p:nvSpPr>
          <p:spPr>
            <a:xfrm>
              <a:off x="0" y="1065900"/>
              <a:ext cx="7990952" cy="447103"/>
            </a:xfrm>
            <a:prstGeom prst="rect">
              <a:avLst/>
            </a:prstGeom>
            <a:solidFill>
              <a:schemeClr val="accent3">
                <a:satOff val="18648"/>
                <a:lumOff val="5971"/>
                <a:alpha val="49954"/>
              </a:schemeClr>
            </a:solidFill>
            <a:ln w="25400" cap="flat">
              <a:solidFill>
                <a:schemeClr val="accent3">
                  <a:alpha val="49954"/>
                </a:schemeClr>
              </a:solidFill>
              <a:prstDash val="solid"/>
              <a:miter lim="400000"/>
            </a:ln>
            <a:effectLst/>
          </p:spPr>
          <p:txBody>
            <a:bodyPr wrap="square" lIns="50800" tIns="50800" rIns="50800" bIns="50800" numCol="1" anchor="ctr">
              <a:noAutofit/>
            </a:bodyPr>
            <a:lstStyle/>
            <a:p>
              <a:pPr>
                <a:defRPr sz="3600"/>
              </a:pPr>
              <a:endParaRPr/>
            </a:p>
          </p:txBody>
        </p:sp>
        <p:sp>
          <p:nvSpPr>
            <p:cNvPr id="321" name="Rectangle"/>
            <p:cNvSpPr/>
            <p:nvPr/>
          </p:nvSpPr>
          <p:spPr>
            <a:xfrm>
              <a:off x="0" y="1540587"/>
              <a:ext cx="7990952" cy="492042"/>
            </a:xfrm>
            <a:prstGeom prst="rect">
              <a:avLst/>
            </a:prstGeom>
            <a:solidFill>
              <a:schemeClr val="accent2">
                <a:hueOff val="-2473792"/>
                <a:satOff val="-50209"/>
                <a:lumOff val="23543"/>
                <a:alpha val="49954"/>
              </a:schemeClr>
            </a:solidFill>
            <a:ln w="25400" cap="flat">
              <a:solidFill>
                <a:schemeClr val="accent2">
                  <a:alpha val="49954"/>
                </a:schemeClr>
              </a:solidFill>
              <a:prstDash val="solid"/>
              <a:miter lim="400000"/>
            </a:ln>
            <a:effectLst/>
          </p:spPr>
          <p:txBody>
            <a:bodyPr wrap="square" lIns="50800" tIns="50800" rIns="50800" bIns="50800" numCol="1" anchor="ctr">
              <a:noAutofit/>
            </a:bodyPr>
            <a:lstStyle/>
            <a:p>
              <a:pPr>
                <a:defRPr sz="3600"/>
              </a:pPr>
              <a:endParaRPr/>
            </a:p>
          </p:txBody>
        </p:sp>
        <p:sp>
          <p:nvSpPr>
            <p:cNvPr id="322" name="Rectangle"/>
            <p:cNvSpPr/>
            <p:nvPr/>
          </p:nvSpPr>
          <p:spPr>
            <a:xfrm>
              <a:off x="0" y="0"/>
              <a:ext cx="7990952" cy="447103"/>
            </a:xfrm>
            <a:prstGeom prst="rect">
              <a:avLst/>
            </a:prstGeom>
            <a:solidFill>
              <a:schemeClr val="accent6">
                <a:satOff val="24555"/>
                <a:lumOff val="22232"/>
                <a:alpha val="49954"/>
              </a:schemeClr>
            </a:solidFill>
            <a:ln w="25400" cap="flat">
              <a:solidFill>
                <a:schemeClr val="accent3">
                  <a:alpha val="49954"/>
                </a:schemeClr>
              </a:solidFill>
              <a:prstDash val="solid"/>
              <a:miter lim="400000"/>
            </a:ln>
            <a:effectLst/>
          </p:spPr>
          <p:txBody>
            <a:bodyPr wrap="square" lIns="50800" tIns="50800" rIns="50800" bIns="50800" numCol="1" anchor="ctr">
              <a:noAutofit/>
            </a:bodyPr>
            <a:lstStyle/>
            <a:p>
              <a:pPr>
                <a:defRPr sz="3600"/>
              </a:pPr>
              <a:endParaRPr/>
            </a:p>
          </p:txBody>
        </p:sp>
      </p:grpSp>
    </p:spTree>
    <p:extLst>
      <p:ext uri="{BB962C8B-B14F-4D97-AF65-F5344CB8AC3E}">
        <p14:creationId xmlns:p14="http://schemas.microsoft.com/office/powerpoint/2010/main" val="2442992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WCS - Transformación Lineal"/>
          <p:cNvSpPr txBox="1">
            <a:spLocks noGrp="1"/>
          </p:cNvSpPr>
          <p:nvPr>
            <p:ph type="title"/>
          </p:nvPr>
        </p:nvSpPr>
        <p:spPr>
          <a:prstGeom prst="rect">
            <a:avLst/>
          </a:prstGeom>
        </p:spPr>
        <p:txBody>
          <a:bodyPr/>
          <a:lstStyle/>
          <a:p>
            <a:r>
              <a:t>WCS - Transformación Lineal</a:t>
            </a:r>
          </a:p>
        </p:txBody>
      </p:sp>
      <p:sp>
        <p:nvSpPr>
          <p:cNvPr id="258" name="Ecuaciones para la transformación lineal con proyección tangente:"/>
          <p:cNvSpPr txBox="1">
            <a:spLocks noGrp="1"/>
          </p:cNvSpPr>
          <p:nvPr>
            <p:ph type="body" sz="quarter" idx="1"/>
          </p:nvPr>
        </p:nvSpPr>
        <p:spPr>
          <a:xfrm>
            <a:off x="447482" y="1699153"/>
            <a:ext cx="12109836" cy="554301"/>
          </a:xfrm>
          <a:prstGeom prst="rect">
            <a:avLst/>
          </a:prstGeom>
        </p:spPr>
        <p:txBody>
          <a:bodyPr/>
          <a:lstStyle/>
          <a:p>
            <a:r>
              <a:t>Ecuaciones para la transformación lineal con proyección tangente:</a:t>
            </a:r>
          </a:p>
        </p:txBody>
      </p:sp>
      <p:sp>
        <p:nvSpPr>
          <p:cNvPr id="259" name="“intermediate world coordinates&quot; en grados, con origen en CRVAL1,CRVAL2"/>
          <p:cNvSpPr txBox="1"/>
          <p:nvPr/>
        </p:nvSpPr>
        <p:spPr>
          <a:xfrm>
            <a:off x="2559060" y="5206815"/>
            <a:ext cx="3962237" cy="1122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solidFill>
                  <a:schemeClr val="accent4"/>
                </a:solidFill>
                <a:latin typeface="Helvetica Neue Medium"/>
                <a:ea typeface="Helvetica Neue Medium"/>
                <a:cs typeface="Helvetica Neue Medium"/>
                <a:sym typeface="Helvetica Neue Medium"/>
              </a:defRPr>
            </a:lvl1pPr>
          </a:lstStyle>
          <a:p>
            <a:r>
              <a:t>“intermediate world coordinates" en grados, con origen en CRVAL1,CRVAL2</a:t>
            </a:r>
          </a:p>
        </p:txBody>
      </p:sp>
      <p:sp>
        <p:nvSpPr>
          <p:cNvPr id="260" name="“relative pixel coordinates&quot; = coordenadas relativas en píxeles, con origen en CRPIX1,CRPIX2"/>
          <p:cNvSpPr txBox="1"/>
          <p:nvPr/>
        </p:nvSpPr>
        <p:spPr>
          <a:xfrm>
            <a:off x="7829377" y="5206815"/>
            <a:ext cx="4575733" cy="1122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solidFill>
                  <a:schemeClr val="accent2"/>
                </a:solidFill>
                <a:latin typeface="Helvetica Neue Medium"/>
                <a:ea typeface="Helvetica Neue Medium"/>
                <a:cs typeface="Helvetica Neue Medium"/>
                <a:sym typeface="Helvetica Neue Medium"/>
              </a:defRPr>
            </a:lvl1pPr>
          </a:lstStyle>
          <a:p>
            <a:r>
              <a:t>“relative pixel coordinates" = coordenadas relativas en píxeles, con origen en CRPIX1,CRPIX2</a:t>
            </a:r>
          </a:p>
        </p:txBody>
      </p:sp>
      <p:sp>
        <p:nvSpPr>
          <p:cNvPr id="261" name="x,y    &lt;-  coordenadas en píxeles sobre el CCD"/>
          <p:cNvSpPr txBox="1"/>
          <p:nvPr/>
        </p:nvSpPr>
        <p:spPr>
          <a:xfrm>
            <a:off x="570334" y="8703275"/>
            <a:ext cx="11201332" cy="554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266700" indent="-266700" algn="l">
              <a:spcBef>
                <a:spcPts val="1500"/>
              </a:spcBef>
              <a:buSzPct val="100000"/>
              <a:buChar char="•"/>
              <a:defRPr sz="2600">
                <a:solidFill>
                  <a:srgbClr val="444444"/>
                </a:solidFill>
              </a:defRPr>
            </a:lvl1pPr>
          </a:lstStyle>
          <a:p>
            <a:r>
              <a:t>x,y    &lt;-  coordenadas en píxeles sobre el CCD</a:t>
            </a:r>
          </a:p>
        </p:txBody>
      </p:sp>
      <p:sp>
        <p:nvSpPr>
          <p:cNvPr id="262" name="CTYPE1   = 'RA---TAN-SIP'"/>
          <p:cNvSpPr txBox="1"/>
          <p:nvPr/>
        </p:nvSpPr>
        <p:spPr>
          <a:xfrm>
            <a:off x="718903" y="2299150"/>
            <a:ext cx="5449169"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800">
                <a:latin typeface="Courier"/>
                <a:ea typeface="Courier"/>
                <a:cs typeface="Courier"/>
                <a:sym typeface="Courier"/>
              </a:defRPr>
            </a:lvl1pPr>
          </a:lstStyle>
          <a:p>
            <a:r>
              <a:t>CTYPE1   = 'RA---TAN-SIP'</a:t>
            </a:r>
          </a:p>
        </p:txBody>
      </p:sp>
      <p:pic>
        <p:nvPicPr>
          <p:cNvPr id="263" name="Screen Shot 2018-10-16 at 1.17.20 PM.png" descr="Screen Shot 2018-10-16 at 1.17.20 PM.png"/>
          <p:cNvPicPr>
            <a:picLocks noChangeAspect="1"/>
          </p:cNvPicPr>
          <p:nvPr/>
        </p:nvPicPr>
        <p:blipFill>
          <a:blip r:embed="rId2"/>
          <a:srcRect l="9451" t="22345" r="80175" b="24377"/>
          <a:stretch>
            <a:fillRect/>
          </a:stretch>
        </p:blipFill>
        <p:spPr>
          <a:xfrm>
            <a:off x="790550" y="3419372"/>
            <a:ext cx="1553946" cy="5141228"/>
          </a:xfrm>
          <a:prstGeom prst="rect">
            <a:avLst/>
          </a:prstGeom>
          <a:ln w="12700">
            <a:miter lim="400000"/>
          </a:ln>
        </p:spPr>
      </p:pic>
      <p:sp>
        <p:nvSpPr>
          <p:cNvPr id="264" name="CTYPE2   = 'DEC---TAN'"/>
          <p:cNvSpPr txBox="1"/>
          <p:nvPr/>
        </p:nvSpPr>
        <p:spPr>
          <a:xfrm>
            <a:off x="718903" y="2743188"/>
            <a:ext cx="4808985"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800">
                <a:latin typeface="Courier"/>
                <a:ea typeface="Courier"/>
                <a:cs typeface="Courier"/>
                <a:sym typeface="Courier"/>
              </a:defRPr>
            </a:lvl1pPr>
          </a:lstStyle>
          <a:p>
            <a:r>
              <a:t>CTYPE2   = 'DEC---TAN'</a:t>
            </a:r>
          </a:p>
        </p:txBody>
      </p:sp>
      <p:sp>
        <p:nvSpPr>
          <p:cNvPr id="265" name="proyección tangente"/>
          <p:cNvSpPr txBox="1"/>
          <p:nvPr/>
        </p:nvSpPr>
        <p:spPr>
          <a:xfrm>
            <a:off x="7931339" y="2370207"/>
            <a:ext cx="3460243" cy="54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lvl1pPr>
          </a:lstStyle>
          <a:p>
            <a:r>
              <a:t>proyección tangente</a:t>
            </a:r>
          </a:p>
        </p:txBody>
      </p:sp>
      <p:pic>
        <p:nvPicPr>
          <p:cNvPr id="2" name="Picture 1">
            <a:extLst>
              <a:ext uri="{FF2B5EF4-FFF2-40B4-BE49-F238E27FC236}">
                <a16:creationId xmlns:a16="http://schemas.microsoft.com/office/drawing/2014/main" id="{A1F00F46-6D5E-A241-9CF3-DA257BFA69A1}"/>
              </a:ext>
            </a:extLst>
          </p:cNvPr>
          <p:cNvPicPr>
            <a:picLocks noChangeAspect="1"/>
          </p:cNvPicPr>
          <p:nvPr/>
        </p:nvPicPr>
        <p:blipFill>
          <a:blip r:embed="rId3"/>
          <a:stretch>
            <a:fillRect/>
          </a:stretch>
        </p:blipFill>
        <p:spPr>
          <a:xfrm>
            <a:off x="8617450" y="7591969"/>
            <a:ext cx="4013200" cy="177800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063EE3E-5705-654E-B860-255DEC4F12E4}"/>
                  </a:ext>
                </a:extLst>
              </p:cNvPr>
              <p:cNvSpPr txBox="1"/>
              <p:nvPr/>
            </p:nvSpPr>
            <p:spPr>
              <a:xfrm>
                <a:off x="2877992" y="3805458"/>
                <a:ext cx="9555308" cy="10184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d>
                        <m:dPr>
                          <m:ctrlPr>
                            <a:rPr kumimoji="0" lang="es-ES_tradnl" sz="3600" b="0" i="1" u="none" strike="noStrike" cap="none" spc="0" normalizeH="0" baseline="0" smtClean="0">
                              <a:ln>
                                <a:noFill/>
                              </a:ln>
                              <a:solidFill>
                                <a:srgbClr val="000000"/>
                              </a:solidFill>
                              <a:effectLst/>
                              <a:uFillTx/>
                              <a:latin typeface="Cambria Math" panose="02040503050406030204" pitchFamily="18" charset="0"/>
                              <a:sym typeface="Helvetica Neue Light"/>
                            </a:rPr>
                          </m:ctrlPr>
                        </m:dPr>
                        <m:e>
                          <m:m>
                            <m:mPr>
                              <m:mcs>
                                <m:mc>
                                  <m:mcPr>
                                    <m:count m:val="1"/>
                                    <m:mcJc m:val="center"/>
                                  </m:mcPr>
                                </m:mc>
                              </m:mcs>
                              <m:ctrlPr>
                                <a:rPr kumimoji="0" lang="es-ES_tradnl" sz="3600" b="0" i="1" u="none" strike="noStrike" cap="none" spc="0" normalizeH="0" baseline="0" smtClean="0">
                                  <a:ln>
                                    <a:noFill/>
                                  </a:ln>
                                  <a:solidFill>
                                    <a:srgbClr val="000000"/>
                                  </a:solidFill>
                                  <a:effectLst/>
                                  <a:uFillTx/>
                                  <a:latin typeface="Cambria Math" panose="02040503050406030204" pitchFamily="18" charset="0"/>
                                  <a:sym typeface="Helvetica Neue Light"/>
                                </a:rPr>
                              </m:ctrlPr>
                            </m:mPr>
                            <m:mr>
                              <m:e>
                                <m:r>
                                  <m:rPr>
                                    <m:sty m:val="p"/>
                                    <m:brk m:alnAt="7"/>
                                  </m:rPr>
                                  <a:rPr kumimoji="0" lang="el-GR" sz="36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Light"/>
                                  </a:rPr>
                                  <m:t>Δ</m:t>
                                </m:r>
                                <m:r>
                                  <a:rPr kumimoji="0" lang="el-GR" sz="36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Light"/>
                                  </a:rPr>
                                  <m:t>𝛼</m:t>
                                </m:r>
                              </m:e>
                            </m:mr>
                            <m:mr>
                              <m:e>
                                <m:r>
                                  <m:rPr>
                                    <m:sty m:val="p"/>
                                  </m:rPr>
                                  <a:rPr kumimoji="0" lang="el-GR" sz="36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Light"/>
                                  </a:rPr>
                                  <m:t>Δ</m:t>
                                </m:r>
                                <m:r>
                                  <a:rPr kumimoji="0" lang="el-GR" sz="36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Light"/>
                                  </a:rPr>
                                  <m:t>𝛿</m:t>
                                </m:r>
                              </m:e>
                            </m:mr>
                          </m:m>
                        </m:e>
                      </m:d>
                      <m:r>
                        <a:rPr kumimoji="0" lang="en-US" sz="3600" b="0" i="0" u="none" strike="noStrike" cap="none" spc="0" normalizeH="0" baseline="0" smtClean="0">
                          <a:ln>
                            <a:noFill/>
                          </a:ln>
                          <a:solidFill>
                            <a:srgbClr val="000000"/>
                          </a:solidFill>
                          <a:effectLst/>
                          <a:uFillTx/>
                          <a:latin typeface="Cambria Math" panose="02040503050406030204" pitchFamily="18" charset="0"/>
                          <a:sym typeface="Helvetica Neue Light"/>
                        </a:rPr>
                        <m:t>=</m:t>
                      </m:r>
                      <m:d>
                        <m:dPr>
                          <m:ctrlPr>
                            <a:rPr kumimoji="0" lang="en-US" sz="3600" b="0" i="1" u="none" strike="noStrike" cap="none" spc="0" normalizeH="0" baseline="0" smtClean="0">
                              <a:ln>
                                <a:noFill/>
                              </a:ln>
                              <a:solidFill>
                                <a:srgbClr val="000000"/>
                              </a:solidFill>
                              <a:effectLst/>
                              <a:uFillTx/>
                              <a:latin typeface="Cambria Math" panose="02040503050406030204" pitchFamily="18" charset="0"/>
                              <a:sym typeface="Helvetica Neue Light"/>
                            </a:rPr>
                          </m:ctrlPr>
                        </m:dPr>
                        <m:e>
                          <m:m>
                            <m:mPr>
                              <m:mcs>
                                <m:mc>
                                  <m:mcPr>
                                    <m:count m:val="2"/>
                                    <m:mcJc m:val="center"/>
                                  </m:mcPr>
                                </m:mc>
                              </m:mcs>
                              <m:ctrlPr>
                                <a:rPr kumimoji="0" lang="en-US" sz="3600" b="0" i="1" u="none" strike="noStrike" cap="none" spc="0" normalizeH="0" baseline="0" smtClean="0">
                                  <a:ln>
                                    <a:noFill/>
                                  </a:ln>
                                  <a:solidFill>
                                    <a:srgbClr val="000000"/>
                                  </a:solidFill>
                                  <a:effectLst/>
                                  <a:uFillTx/>
                                  <a:latin typeface="Cambria Math" panose="02040503050406030204" pitchFamily="18" charset="0"/>
                                  <a:sym typeface="Helvetica Neue Light"/>
                                </a:rPr>
                              </m:ctrlPr>
                            </m:mPr>
                            <m:mr>
                              <m:e>
                                <m:r>
                                  <m:rPr>
                                    <m:sty m:val="p"/>
                                    <m:brk m:alnAt="7"/>
                                  </m:rPr>
                                  <a:rPr kumimoji="0" lang="en-US" sz="3600" b="0" i="0" u="none" strike="noStrike" cap="none" spc="0" normalizeH="0" baseline="0" smtClean="0">
                                    <a:ln>
                                      <a:noFill/>
                                    </a:ln>
                                    <a:solidFill>
                                      <a:srgbClr val="000000"/>
                                    </a:solidFill>
                                    <a:effectLst/>
                                    <a:uFillTx/>
                                    <a:latin typeface="Cambria Math" panose="02040503050406030204" pitchFamily="18" charset="0"/>
                                    <a:sym typeface="Helvetica Neue Light"/>
                                  </a:rPr>
                                  <m:t>C</m:t>
                                </m:r>
                                <m:r>
                                  <m:rPr>
                                    <m:sty m:val="p"/>
                                  </m:rPr>
                                  <a:rPr kumimoji="0" lang="en-US" sz="3600" b="0" i="0" u="none" strike="noStrike" cap="none" spc="0" normalizeH="0" baseline="0" smtClean="0">
                                    <a:ln>
                                      <a:noFill/>
                                    </a:ln>
                                    <a:solidFill>
                                      <a:srgbClr val="000000"/>
                                    </a:solidFill>
                                    <a:effectLst/>
                                    <a:uFillTx/>
                                    <a:latin typeface="Cambria Math" panose="02040503050406030204" pitchFamily="18" charset="0"/>
                                    <a:sym typeface="Helvetica Neue Light"/>
                                  </a:rPr>
                                  <m:t>D</m:t>
                                </m:r>
                                <m:r>
                                  <a:rPr kumimoji="0" lang="en-US" sz="3600" b="0" i="0" u="none" strike="noStrike" cap="none" spc="0" normalizeH="0" baseline="0" smtClean="0">
                                    <a:ln>
                                      <a:noFill/>
                                    </a:ln>
                                    <a:solidFill>
                                      <a:srgbClr val="000000"/>
                                    </a:solidFill>
                                    <a:effectLst/>
                                    <a:uFillTx/>
                                    <a:latin typeface="Cambria Math" panose="02040503050406030204" pitchFamily="18" charset="0"/>
                                    <a:sym typeface="Helvetica Neue Light"/>
                                  </a:rPr>
                                  <m:t>1_1</m:t>
                                </m:r>
                              </m:e>
                              <m:e>
                                <m:r>
                                  <m:rPr>
                                    <m:sty m:val="p"/>
                                  </m:rPr>
                                  <a:rPr kumimoji="0" lang="en-US" sz="3600" b="0" i="0" u="none" strike="noStrike" cap="none" spc="0" normalizeH="0" baseline="0" smtClean="0">
                                    <a:ln>
                                      <a:noFill/>
                                    </a:ln>
                                    <a:solidFill>
                                      <a:srgbClr val="000000"/>
                                    </a:solidFill>
                                    <a:effectLst/>
                                    <a:uFillTx/>
                                    <a:latin typeface="Cambria Math" panose="02040503050406030204" pitchFamily="18" charset="0"/>
                                    <a:sym typeface="Helvetica Neue Light"/>
                                  </a:rPr>
                                  <m:t>CD</m:t>
                                </m:r>
                                <m:r>
                                  <a:rPr kumimoji="0" lang="en-US" sz="3600" b="0" i="0" u="none" strike="noStrike" cap="none" spc="0" normalizeH="0" baseline="0" smtClean="0">
                                    <a:ln>
                                      <a:noFill/>
                                    </a:ln>
                                    <a:solidFill>
                                      <a:srgbClr val="000000"/>
                                    </a:solidFill>
                                    <a:effectLst/>
                                    <a:uFillTx/>
                                    <a:latin typeface="Cambria Math" panose="02040503050406030204" pitchFamily="18" charset="0"/>
                                    <a:sym typeface="Helvetica Neue Light"/>
                                  </a:rPr>
                                  <m:t>1_2</m:t>
                                </m:r>
                              </m:e>
                            </m:mr>
                            <m:mr>
                              <m:e>
                                <m:r>
                                  <m:rPr>
                                    <m:sty m:val="p"/>
                                  </m:rPr>
                                  <a:rPr kumimoji="0" lang="en-US" sz="3600" b="0" i="0" u="none" strike="noStrike" cap="none" spc="0" normalizeH="0" baseline="0" smtClean="0">
                                    <a:ln>
                                      <a:noFill/>
                                    </a:ln>
                                    <a:solidFill>
                                      <a:srgbClr val="000000"/>
                                    </a:solidFill>
                                    <a:effectLst/>
                                    <a:uFillTx/>
                                    <a:latin typeface="Cambria Math" panose="02040503050406030204" pitchFamily="18" charset="0"/>
                                    <a:sym typeface="Helvetica Neue Light"/>
                                  </a:rPr>
                                  <m:t>CD</m:t>
                                </m:r>
                                <m:r>
                                  <a:rPr kumimoji="0" lang="en-US" sz="3600" b="0" i="0" u="none" strike="noStrike" cap="none" spc="0" normalizeH="0" baseline="0" smtClean="0">
                                    <a:ln>
                                      <a:noFill/>
                                    </a:ln>
                                    <a:solidFill>
                                      <a:srgbClr val="000000"/>
                                    </a:solidFill>
                                    <a:effectLst/>
                                    <a:uFillTx/>
                                    <a:latin typeface="Cambria Math" panose="02040503050406030204" pitchFamily="18" charset="0"/>
                                    <a:sym typeface="Helvetica Neue Light"/>
                                  </a:rPr>
                                  <m:t>2_1</m:t>
                                </m:r>
                              </m:e>
                              <m:e>
                                <m:r>
                                  <m:rPr>
                                    <m:sty m:val="p"/>
                                  </m:rPr>
                                  <a:rPr kumimoji="0" lang="en-US" sz="3600" b="0" i="0" u="none" strike="noStrike" cap="none" spc="0" normalizeH="0" baseline="0" smtClean="0">
                                    <a:ln>
                                      <a:noFill/>
                                    </a:ln>
                                    <a:solidFill>
                                      <a:srgbClr val="000000"/>
                                    </a:solidFill>
                                    <a:effectLst/>
                                    <a:uFillTx/>
                                    <a:latin typeface="Cambria Math" panose="02040503050406030204" pitchFamily="18" charset="0"/>
                                    <a:sym typeface="Helvetica Neue Light"/>
                                  </a:rPr>
                                  <m:t>CD</m:t>
                                </m:r>
                                <m:r>
                                  <a:rPr kumimoji="0" lang="en-US" sz="3600" b="0" i="0" u="none" strike="noStrike" cap="none" spc="0" normalizeH="0" baseline="0" smtClean="0">
                                    <a:ln>
                                      <a:noFill/>
                                    </a:ln>
                                    <a:solidFill>
                                      <a:srgbClr val="000000"/>
                                    </a:solidFill>
                                    <a:effectLst/>
                                    <a:uFillTx/>
                                    <a:latin typeface="Cambria Math" panose="02040503050406030204" pitchFamily="18" charset="0"/>
                                    <a:sym typeface="Helvetica Neue Light"/>
                                  </a:rPr>
                                  <m:t>2_2</m:t>
                                </m:r>
                              </m:e>
                            </m:mr>
                          </m:m>
                        </m:e>
                      </m:d>
                      <m:d>
                        <m:dPr>
                          <m:ctrlPr>
                            <a:rPr kumimoji="0" lang="en-US" sz="3600" b="0" i="1" u="none" strike="noStrike" cap="none" spc="0" normalizeH="0" baseline="0" smtClean="0">
                              <a:ln>
                                <a:noFill/>
                              </a:ln>
                              <a:solidFill>
                                <a:srgbClr val="000000"/>
                              </a:solidFill>
                              <a:effectLst/>
                              <a:uFillTx/>
                              <a:latin typeface="Cambria Math" panose="02040503050406030204" pitchFamily="18" charset="0"/>
                              <a:sym typeface="Helvetica Neue Light"/>
                            </a:rPr>
                          </m:ctrlPr>
                        </m:dPr>
                        <m:e>
                          <m:m>
                            <m:mPr>
                              <m:mcs>
                                <m:mc>
                                  <m:mcPr>
                                    <m:count m:val="1"/>
                                    <m:mcJc m:val="center"/>
                                  </m:mcPr>
                                </m:mc>
                              </m:mcs>
                              <m:ctrlPr>
                                <a:rPr kumimoji="0" lang="en-US" sz="3600" b="0" i="1" u="none" strike="noStrike" cap="none" spc="0" normalizeH="0" baseline="0" smtClean="0">
                                  <a:ln>
                                    <a:noFill/>
                                  </a:ln>
                                  <a:solidFill>
                                    <a:srgbClr val="000000"/>
                                  </a:solidFill>
                                  <a:effectLst/>
                                  <a:uFillTx/>
                                  <a:latin typeface="Cambria Math" panose="02040503050406030204" pitchFamily="18" charset="0"/>
                                  <a:sym typeface="Helvetica Neue Light"/>
                                </a:rPr>
                              </m:ctrlPr>
                            </m:mPr>
                            <m:mr>
                              <m:e>
                                <m:r>
                                  <m:rPr>
                                    <m:brk m:alnAt="7"/>
                                  </m:rPr>
                                  <a:rPr kumimoji="0" lang="en-US" sz="3600" b="0" i="1" u="none" strike="noStrike" cap="none" spc="0" normalizeH="0" baseline="0" smtClean="0">
                                    <a:ln>
                                      <a:noFill/>
                                    </a:ln>
                                    <a:solidFill>
                                      <a:srgbClr val="000000"/>
                                    </a:solidFill>
                                    <a:effectLst/>
                                    <a:uFillTx/>
                                    <a:latin typeface="Cambria Math" panose="02040503050406030204" pitchFamily="18" charset="0"/>
                                    <a:sym typeface="Helvetica Neue Light"/>
                                  </a:rPr>
                                  <m:t>𝑥</m:t>
                                </m:r>
                                <m:r>
                                  <a:rPr kumimoji="0" lang="en-US" sz="3600" b="0" i="1" u="none" strike="noStrike" cap="none" spc="0" normalizeH="0" baseline="0" smtClean="0">
                                    <a:ln>
                                      <a:noFill/>
                                    </a:ln>
                                    <a:solidFill>
                                      <a:srgbClr val="000000"/>
                                    </a:solidFill>
                                    <a:effectLst/>
                                    <a:uFillTx/>
                                    <a:latin typeface="Cambria Math" panose="02040503050406030204" pitchFamily="18" charset="0"/>
                                    <a:sym typeface="Helvetica Neue Light"/>
                                  </a:rPr>
                                  <m:t>−</m:t>
                                </m:r>
                                <m:r>
                                  <m:rPr>
                                    <m:sty m:val="p"/>
                                    <m:brk m:alnAt="7"/>
                                  </m:rPr>
                                  <a:rPr kumimoji="0" lang="en-US" sz="3600" b="0" i="0" u="none" strike="noStrike" cap="none" spc="0" normalizeH="0" baseline="0" smtClean="0">
                                    <a:ln>
                                      <a:noFill/>
                                    </a:ln>
                                    <a:solidFill>
                                      <a:srgbClr val="000000"/>
                                    </a:solidFill>
                                    <a:effectLst/>
                                    <a:uFillTx/>
                                    <a:latin typeface="Cambria Math" panose="02040503050406030204" pitchFamily="18" charset="0"/>
                                    <a:sym typeface="Helvetica Neue Light"/>
                                  </a:rPr>
                                  <m:t>C</m:t>
                                </m:r>
                                <m:r>
                                  <m:rPr>
                                    <m:sty m:val="p"/>
                                  </m:rPr>
                                  <a:rPr kumimoji="0" lang="en-US" sz="3600" b="0" i="0" u="none" strike="noStrike" cap="none" spc="0" normalizeH="0" baseline="0" smtClean="0">
                                    <a:ln>
                                      <a:noFill/>
                                    </a:ln>
                                    <a:solidFill>
                                      <a:srgbClr val="000000"/>
                                    </a:solidFill>
                                    <a:effectLst/>
                                    <a:uFillTx/>
                                    <a:latin typeface="Cambria Math" panose="02040503050406030204" pitchFamily="18" charset="0"/>
                                    <a:sym typeface="Helvetica Neue Light"/>
                                  </a:rPr>
                                  <m:t>RPIX</m:t>
                                </m:r>
                                <m:r>
                                  <a:rPr kumimoji="0" lang="en-US" sz="3600" b="0" i="0" u="none" strike="noStrike" cap="none" spc="0" normalizeH="0" baseline="0" smtClean="0">
                                    <a:ln>
                                      <a:noFill/>
                                    </a:ln>
                                    <a:solidFill>
                                      <a:srgbClr val="000000"/>
                                    </a:solidFill>
                                    <a:effectLst/>
                                    <a:uFillTx/>
                                    <a:latin typeface="Cambria Math" panose="02040503050406030204" pitchFamily="18" charset="0"/>
                                    <a:sym typeface="Helvetica Neue Light"/>
                                  </a:rPr>
                                  <m:t>1</m:t>
                                </m:r>
                              </m:e>
                            </m:mr>
                            <m:mr>
                              <m:e>
                                <m:r>
                                  <a:rPr kumimoji="0" lang="en-US" sz="3600" b="0" i="1" u="none" strike="noStrike" cap="none" spc="0" normalizeH="0" baseline="0" smtClean="0">
                                    <a:ln>
                                      <a:noFill/>
                                    </a:ln>
                                    <a:solidFill>
                                      <a:srgbClr val="000000"/>
                                    </a:solidFill>
                                    <a:effectLst/>
                                    <a:uFillTx/>
                                    <a:latin typeface="Cambria Math" panose="02040503050406030204" pitchFamily="18" charset="0"/>
                                    <a:sym typeface="Helvetica Neue Light"/>
                                  </a:rPr>
                                  <m:t>𝑦</m:t>
                                </m:r>
                                <m:r>
                                  <a:rPr kumimoji="0" lang="en-US" sz="3600" b="0" i="1" u="none" strike="noStrike" cap="none" spc="0" normalizeH="0" baseline="0" smtClean="0">
                                    <a:ln>
                                      <a:noFill/>
                                    </a:ln>
                                    <a:solidFill>
                                      <a:srgbClr val="000000"/>
                                    </a:solidFill>
                                    <a:effectLst/>
                                    <a:uFillTx/>
                                    <a:latin typeface="Cambria Math" panose="02040503050406030204" pitchFamily="18" charset="0"/>
                                    <a:sym typeface="Helvetica Neue Light"/>
                                  </a:rPr>
                                  <m:t>−</m:t>
                                </m:r>
                                <m:r>
                                  <m:rPr>
                                    <m:sty m:val="p"/>
                                  </m:rPr>
                                  <a:rPr kumimoji="0" lang="en-US" sz="3600" b="0" i="0" u="none" strike="noStrike" cap="none" spc="0" normalizeH="0" baseline="0" smtClean="0">
                                    <a:ln>
                                      <a:noFill/>
                                    </a:ln>
                                    <a:solidFill>
                                      <a:srgbClr val="000000"/>
                                    </a:solidFill>
                                    <a:effectLst/>
                                    <a:uFillTx/>
                                    <a:latin typeface="Cambria Math" panose="02040503050406030204" pitchFamily="18" charset="0"/>
                                    <a:sym typeface="Helvetica Neue Light"/>
                                  </a:rPr>
                                  <m:t>CRPIX</m:t>
                                </m:r>
                                <m:r>
                                  <a:rPr kumimoji="0" lang="en-US" sz="3600" b="0" i="0" u="none" strike="noStrike" cap="none" spc="0" normalizeH="0" baseline="0" smtClean="0">
                                    <a:ln>
                                      <a:noFill/>
                                    </a:ln>
                                    <a:solidFill>
                                      <a:srgbClr val="000000"/>
                                    </a:solidFill>
                                    <a:effectLst/>
                                    <a:uFillTx/>
                                    <a:latin typeface="Cambria Math" panose="02040503050406030204" pitchFamily="18" charset="0"/>
                                    <a:sym typeface="Helvetica Neue Light"/>
                                  </a:rPr>
                                  <m:t>2</m:t>
                                </m:r>
                              </m:e>
                            </m:mr>
                          </m:m>
                        </m:e>
                      </m:d>
                    </m:oMath>
                  </m:oMathPara>
                </a14:m>
                <a:endParaRPr kumimoji="0" lang="es-ES_tradnl" sz="3600" b="0" i="0" u="none" strike="noStrike" cap="none" spc="0" normalizeH="0" baseline="0" dirty="0">
                  <a:ln>
                    <a:noFill/>
                  </a:ln>
                  <a:solidFill>
                    <a:srgbClr val="000000"/>
                  </a:solidFill>
                  <a:effectLst/>
                  <a:uFillTx/>
                  <a:sym typeface="Helvetica Neue Light"/>
                </a:endParaRPr>
              </a:p>
            </p:txBody>
          </p:sp>
        </mc:Choice>
        <mc:Fallback xmlns="">
          <p:sp>
            <p:nvSpPr>
              <p:cNvPr id="3" name="TextBox 2">
                <a:extLst>
                  <a:ext uri="{FF2B5EF4-FFF2-40B4-BE49-F238E27FC236}">
                    <a16:creationId xmlns:a16="http://schemas.microsoft.com/office/drawing/2014/main" id="{C063EE3E-5705-654E-B860-255DEC4F12E4}"/>
                  </a:ext>
                </a:extLst>
              </p:cNvPr>
              <p:cNvSpPr txBox="1">
                <a:spLocks noRot="1" noChangeAspect="1" noMove="1" noResize="1" noEditPoints="1" noAdjustHandles="1" noChangeArrowheads="1" noChangeShapeType="1" noTextEdit="1"/>
              </p:cNvSpPr>
              <p:nvPr/>
            </p:nvSpPr>
            <p:spPr>
              <a:xfrm>
                <a:off x="2877992" y="3805458"/>
                <a:ext cx="9555308" cy="1018484"/>
              </a:xfrm>
              <a:prstGeom prst="rect">
                <a:avLst/>
              </a:prstGeom>
              <a:blipFill>
                <a:blip r:embed="rId4"/>
                <a:stretch>
                  <a:fillRect b="-17500"/>
                </a:stretch>
              </a:blipFill>
              <a:ln w="12700" cap="flat">
                <a:noFill/>
                <a:miter lim="400000"/>
              </a:ln>
              <a:effectLst/>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1980BAB-29D7-E24E-B2D5-5FB8B2918758}"/>
                  </a:ext>
                </a:extLst>
              </p:cNvPr>
              <p:cNvSpPr txBox="1"/>
              <p:nvPr/>
            </p:nvSpPr>
            <p:spPr>
              <a:xfrm>
                <a:off x="3123395" y="6551972"/>
                <a:ext cx="5712269" cy="1355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d>
                        <m:dPr>
                          <m:ctrlPr>
                            <a:rPr kumimoji="0" lang="es-ES_tradnl" sz="3200" b="0" i="1" u="none" strike="noStrike" cap="none" spc="0" normalizeH="0" baseline="0" smtClean="0">
                              <a:ln>
                                <a:noFill/>
                              </a:ln>
                              <a:solidFill>
                                <a:srgbClr val="000000"/>
                              </a:solidFill>
                              <a:effectLst/>
                              <a:uFillTx/>
                              <a:latin typeface="Cambria Math" panose="02040503050406030204" pitchFamily="18" charset="0"/>
                              <a:sym typeface="Helvetica Neue Light"/>
                            </a:rPr>
                          </m:ctrlPr>
                        </m:dPr>
                        <m:e>
                          <m:m>
                            <m:mPr>
                              <m:mcs>
                                <m:mc>
                                  <m:mcPr>
                                    <m:count m:val="1"/>
                                    <m:mcJc m:val="center"/>
                                  </m:mcPr>
                                </m:mc>
                              </m:mcs>
                              <m:ctrlPr>
                                <a:rPr kumimoji="0" lang="es-ES_tradnl" sz="3200" b="0" i="1" u="none" strike="noStrike" cap="none" spc="0" normalizeH="0" baseline="0" smtClean="0">
                                  <a:ln>
                                    <a:noFill/>
                                  </a:ln>
                                  <a:solidFill>
                                    <a:srgbClr val="000000"/>
                                  </a:solidFill>
                                  <a:effectLst/>
                                  <a:uFillTx/>
                                  <a:latin typeface="Cambria Math" panose="02040503050406030204" pitchFamily="18" charset="0"/>
                                  <a:sym typeface="Helvetica Neue Light"/>
                                </a:rPr>
                              </m:ctrlPr>
                            </m:mPr>
                            <m:mr>
                              <m:e>
                                <m:r>
                                  <m:rPr>
                                    <m:brk m:alnAt="7"/>
                                  </m:rPr>
                                  <a:rPr kumimoji="0" lang="es-ES_tradnl" sz="32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Light"/>
                                  </a:rPr>
                                  <m:t>𝛼</m:t>
                                </m:r>
                              </m:e>
                            </m:mr>
                            <m:mr>
                              <m:e>
                                <m:r>
                                  <a:rPr kumimoji="0" lang="es-ES_tradnl" sz="32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Light"/>
                                  </a:rPr>
                                  <m:t>𝛿</m:t>
                                </m:r>
                              </m:e>
                            </m:mr>
                          </m:m>
                        </m:e>
                      </m:d>
                      <m:r>
                        <a:rPr kumimoji="0" lang="en-US" sz="3200" b="0" i="1" u="none" strike="noStrike" cap="none" spc="0" normalizeH="0" baseline="0" smtClean="0">
                          <a:ln>
                            <a:noFill/>
                          </a:ln>
                          <a:solidFill>
                            <a:srgbClr val="000000"/>
                          </a:solidFill>
                          <a:effectLst/>
                          <a:uFillTx/>
                          <a:latin typeface="Cambria Math" panose="02040503050406030204" pitchFamily="18" charset="0"/>
                          <a:sym typeface="Helvetica Neue Light"/>
                        </a:rPr>
                        <m:t>=</m:t>
                      </m:r>
                      <m:d>
                        <m:dPr>
                          <m:ctrlPr>
                            <a:rPr kumimoji="0" lang="en-US" sz="3200" b="0" i="1" u="none" strike="noStrike" cap="none" spc="0" normalizeH="0" baseline="0" smtClean="0">
                              <a:ln>
                                <a:noFill/>
                              </a:ln>
                              <a:solidFill>
                                <a:srgbClr val="000000"/>
                              </a:solidFill>
                              <a:effectLst/>
                              <a:uFillTx/>
                              <a:latin typeface="Cambria Math" panose="02040503050406030204" pitchFamily="18" charset="0"/>
                              <a:sym typeface="Helvetica Neue Light"/>
                            </a:rPr>
                          </m:ctrlPr>
                        </m:dPr>
                        <m:e>
                          <m:m>
                            <m:mPr>
                              <m:mcs>
                                <m:mc>
                                  <m:mcPr>
                                    <m:count m:val="1"/>
                                    <m:mcJc m:val="center"/>
                                  </m:mcPr>
                                </m:mc>
                              </m:mcs>
                              <m:ctrlPr>
                                <a:rPr kumimoji="0" lang="en-US" sz="3200" b="0" i="1" u="none" strike="noStrike" cap="none" spc="0" normalizeH="0" baseline="0" smtClean="0">
                                  <a:ln>
                                    <a:noFill/>
                                  </a:ln>
                                  <a:solidFill>
                                    <a:srgbClr val="000000"/>
                                  </a:solidFill>
                                  <a:effectLst/>
                                  <a:uFillTx/>
                                  <a:latin typeface="Cambria Math" panose="02040503050406030204" pitchFamily="18" charset="0"/>
                                  <a:sym typeface="Helvetica Neue Light"/>
                                </a:rPr>
                              </m:ctrlPr>
                            </m:mPr>
                            <m:mr>
                              <m:e>
                                <m:r>
                                  <m:rPr>
                                    <m:sty m:val="p"/>
                                    <m:brk m:alnAt="7"/>
                                  </m:rPr>
                                  <a:rPr kumimoji="0" lang="en-US" sz="3200" b="0" i="0" u="none" strike="noStrike" cap="none" spc="0" normalizeH="0" baseline="0" smtClean="0">
                                    <a:ln>
                                      <a:noFill/>
                                    </a:ln>
                                    <a:solidFill>
                                      <a:srgbClr val="000000"/>
                                    </a:solidFill>
                                    <a:effectLst/>
                                    <a:uFillTx/>
                                    <a:latin typeface="Cambria Math" panose="02040503050406030204" pitchFamily="18" charset="0"/>
                                    <a:sym typeface="Helvetica Neue Light"/>
                                  </a:rPr>
                                  <m:t>C</m:t>
                                </m:r>
                                <m:r>
                                  <m:rPr>
                                    <m:sty m:val="p"/>
                                  </m:rPr>
                                  <a:rPr kumimoji="0" lang="en-US" sz="3200" b="0" i="0" u="none" strike="noStrike" cap="none" spc="0" normalizeH="0" baseline="0" smtClean="0">
                                    <a:ln>
                                      <a:noFill/>
                                    </a:ln>
                                    <a:solidFill>
                                      <a:srgbClr val="000000"/>
                                    </a:solidFill>
                                    <a:effectLst/>
                                    <a:uFillTx/>
                                    <a:latin typeface="Cambria Math" panose="02040503050406030204" pitchFamily="18" charset="0"/>
                                    <a:sym typeface="Helvetica Neue Light"/>
                                  </a:rPr>
                                  <m:t>RVAL</m:t>
                                </m:r>
                                <m:r>
                                  <a:rPr kumimoji="0" lang="en-US" sz="3200" b="0" i="0" u="none" strike="noStrike" cap="none" spc="0" normalizeH="0" baseline="0" smtClean="0">
                                    <a:ln>
                                      <a:noFill/>
                                    </a:ln>
                                    <a:solidFill>
                                      <a:srgbClr val="000000"/>
                                    </a:solidFill>
                                    <a:effectLst/>
                                    <a:uFillTx/>
                                    <a:latin typeface="Cambria Math" panose="02040503050406030204" pitchFamily="18" charset="0"/>
                                    <a:sym typeface="Helvetica Neue Light"/>
                                  </a:rPr>
                                  <m:t>1</m:t>
                                </m:r>
                                <m:r>
                                  <m:rPr>
                                    <m:brk m:alnAt="7"/>
                                  </m:rPr>
                                  <a:rPr kumimoji="0" lang="en-US" sz="3200" b="0" i="1" u="none" strike="noStrike" cap="none" spc="0" normalizeH="0" baseline="0" smtClean="0">
                                    <a:ln>
                                      <a:noFill/>
                                    </a:ln>
                                    <a:solidFill>
                                      <a:srgbClr val="000000"/>
                                    </a:solidFill>
                                    <a:effectLst/>
                                    <a:uFillTx/>
                                    <a:latin typeface="Cambria Math" panose="02040503050406030204" pitchFamily="18" charset="0"/>
                                    <a:sym typeface="Helvetica Neue Light"/>
                                  </a:rPr>
                                  <m:t>+</m:t>
                                </m:r>
                                <m:f>
                                  <m:fPr>
                                    <m:ctrlPr>
                                      <a:rPr kumimoji="0" lang="en-US" sz="3200" b="0" i="1" u="none" strike="noStrike" cap="none" spc="0" normalizeH="0" baseline="0" smtClean="0">
                                        <a:ln>
                                          <a:noFill/>
                                        </a:ln>
                                        <a:solidFill>
                                          <a:srgbClr val="000000"/>
                                        </a:solidFill>
                                        <a:effectLst/>
                                        <a:uFillTx/>
                                        <a:latin typeface="Cambria Math" panose="02040503050406030204" pitchFamily="18" charset="0"/>
                                        <a:sym typeface="Helvetica Neue Light"/>
                                      </a:rPr>
                                    </m:ctrlPr>
                                  </m:fPr>
                                  <m:num>
                                    <m:r>
                                      <m:rPr>
                                        <m:sty m:val="p"/>
                                      </m:rPr>
                                      <a:rPr kumimoji="0" lang="el-GR" sz="32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Light"/>
                                      </a:rPr>
                                      <m:t>Δ</m:t>
                                    </m:r>
                                    <m:r>
                                      <a:rPr kumimoji="0" lang="el-GR" sz="32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Light"/>
                                      </a:rPr>
                                      <m:t>𝛼</m:t>
                                    </m:r>
                                  </m:num>
                                  <m:den>
                                    <m:func>
                                      <m:funcPr>
                                        <m:ctrlPr>
                                          <a:rPr kumimoji="0" lang="en-US" sz="3200" b="0" i="1" u="none" strike="noStrike" cap="none" spc="0" normalizeH="0" baseline="0" smtClean="0">
                                            <a:ln>
                                              <a:noFill/>
                                            </a:ln>
                                            <a:solidFill>
                                              <a:srgbClr val="000000"/>
                                            </a:solidFill>
                                            <a:effectLst/>
                                            <a:uFillTx/>
                                            <a:latin typeface="Cambria Math" panose="02040503050406030204" pitchFamily="18" charset="0"/>
                                            <a:sym typeface="Helvetica Neue Light"/>
                                          </a:rPr>
                                        </m:ctrlPr>
                                      </m:funcPr>
                                      <m:fName>
                                        <m:r>
                                          <m:rPr>
                                            <m:sty m:val="p"/>
                                          </m:rPr>
                                          <a:rPr kumimoji="0" lang="en-US" sz="3200" b="0" i="0" u="none" strike="noStrike" cap="none" spc="0" normalizeH="0" baseline="0" smtClean="0">
                                            <a:ln>
                                              <a:noFill/>
                                            </a:ln>
                                            <a:solidFill>
                                              <a:srgbClr val="000000"/>
                                            </a:solidFill>
                                            <a:effectLst/>
                                            <a:uFillTx/>
                                            <a:latin typeface="Cambria Math" panose="02040503050406030204" pitchFamily="18" charset="0"/>
                                            <a:sym typeface="Helvetica Neue Light"/>
                                          </a:rPr>
                                          <m:t>cos</m:t>
                                        </m:r>
                                      </m:fName>
                                      <m:e>
                                        <m:r>
                                          <m:rPr>
                                            <m:sty m:val="p"/>
                                          </m:rPr>
                                          <a:rPr kumimoji="0" lang="en-US" sz="3200" b="0" i="0" u="none" strike="noStrike" cap="none" spc="0" normalizeH="0" baseline="0" smtClean="0">
                                            <a:ln>
                                              <a:noFill/>
                                            </a:ln>
                                            <a:solidFill>
                                              <a:srgbClr val="000000"/>
                                            </a:solidFill>
                                            <a:effectLst/>
                                            <a:uFillTx/>
                                            <a:latin typeface="Cambria Math" panose="02040503050406030204" pitchFamily="18" charset="0"/>
                                            <a:sym typeface="Helvetica Neue Light"/>
                                          </a:rPr>
                                          <m:t>CRVAL</m:t>
                                        </m:r>
                                        <m:r>
                                          <a:rPr kumimoji="0" lang="en-US" sz="3200" b="0" i="0" u="none" strike="noStrike" cap="none" spc="0" normalizeH="0" baseline="0" smtClean="0">
                                            <a:ln>
                                              <a:noFill/>
                                            </a:ln>
                                            <a:solidFill>
                                              <a:srgbClr val="000000"/>
                                            </a:solidFill>
                                            <a:effectLst/>
                                            <a:uFillTx/>
                                            <a:latin typeface="Cambria Math" panose="02040503050406030204" pitchFamily="18" charset="0"/>
                                            <a:sym typeface="Helvetica Neue Light"/>
                                          </a:rPr>
                                          <m:t>2</m:t>
                                        </m:r>
                                      </m:e>
                                    </m:func>
                                  </m:den>
                                </m:f>
                              </m:e>
                            </m:mr>
                            <m:mr>
                              <m:e>
                                <m:r>
                                  <m:rPr>
                                    <m:sty m:val="p"/>
                                  </m:rPr>
                                  <a:rPr kumimoji="0" lang="en-US" sz="3200" b="0" i="0" u="none" strike="noStrike" cap="none" spc="0" normalizeH="0" baseline="0" smtClean="0">
                                    <a:ln>
                                      <a:noFill/>
                                    </a:ln>
                                    <a:solidFill>
                                      <a:srgbClr val="000000"/>
                                    </a:solidFill>
                                    <a:effectLst/>
                                    <a:uFillTx/>
                                    <a:latin typeface="Cambria Math" panose="02040503050406030204" pitchFamily="18" charset="0"/>
                                    <a:sym typeface="Helvetica Neue Light"/>
                                  </a:rPr>
                                  <m:t>CRVAL</m:t>
                                </m:r>
                                <m:r>
                                  <a:rPr kumimoji="0" lang="en-US" sz="3200" b="0" i="0" u="none" strike="noStrike" cap="none" spc="0" normalizeH="0" baseline="0" smtClean="0">
                                    <a:ln>
                                      <a:noFill/>
                                    </a:ln>
                                    <a:solidFill>
                                      <a:srgbClr val="000000"/>
                                    </a:solidFill>
                                    <a:effectLst/>
                                    <a:uFillTx/>
                                    <a:latin typeface="Cambria Math" panose="02040503050406030204" pitchFamily="18" charset="0"/>
                                    <a:sym typeface="Helvetica Neue Light"/>
                                  </a:rPr>
                                  <m:t>2</m:t>
                                </m:r>
                                <m:r>
                                  <a:rPr kumimoji="0" lang="en-US" sz="3200" b="0" i="1" u="none" strike="noStrike" cap="none" spc="0" normalizeH="0" baseline="0" smtClean="0">
                                    <a:ln>
                                      <a:noFill/>
                                    </a:ln>
                                    <a:solidFill>
                                      <a:srgbClr val="000000"/>
                                    </a:solidFill>
                                    <a:effectLst/>
                                    <a:uFillTx/>
                                    <a:latin typeface="Cambria Math" panose="02040503050406030204" pitchFamily="18" charset="0"/>
                                    <a:sym typeface="Helvetica Neue Light"/>
                                  </a:rPr>
                                  <m:t>+</m:t>
                                </m:r>
                                <m:r>
                                  <m:rPr>
                                    <m:sty m:val="p"/>
                                  </m:rPr>
                                  <a:rPr kumimoji="0" lang="el-GR" sz="32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Light"/>
                                  </a:rPr>
                                  <m:t>Δ</m:t>
                                </m:r>
                                <m:r>
                                  <a:rPr kumimoji="0" lang="el-GR" sz="32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Neue Light"/>
                                  </a:rPr>
                                  <m:t>𝛿</m:t>
                                </m:r>
                              </m:e>
                            </m:mr>
                          </m:m>
                        </m:e>
                      </m:d>
                    </m:oMath>
                  </m:oMathPara>
                </a14:m>
                <a:endParaRPr kumimoji="0" lang="es-ES_tradnl" sz="4200" b="0" i="0" u="none" strike="noStrike" cap="none" spc="0" normalizeH="0" baseline="0" dirty="0">
                  <a:ln>
                    <a:noFill/>
                  </a:ln>
                  <a:solidFill>
                    <a:srgbClr val="000000"/>
                  </a:solidFill>
                  <a:effectLst/>
                  <a:uFillTx/>
                  <a:latin typeface="+mn-lt"/>
                  <a:ea typeface="+mn-ea"/>
                  <a:cs typeface="+mn-cs"/>
                  <a:sym typeface="Helvetica Neue Light"/>
                </a:endParaRPr>
              </a:p>
            </p:txBody>
          </p:sp>
        </mc:Choice>
        <mc:Fallback xmlns="">
          <p:sp>
            <p:nvSpPr>
              <p:cNvPr id="4" name="TextBox 3">
                <a:extLst>
                  <a:ext uri="{FF2B5EF4-FFF2-40B4-BE49-F238E27FC236}">
                    <a16:creationId xmlns:a16="http://schemas.microsoft.com/office/drawing/2014/main" id="{01980BAB-29D7-E24E-B2D5-5FB8B2918758}"/>
                  </a:ext>
                </a:extLst>
              </p:cNvPr>
              <p:cNvSpPr txBox="1">
                <a:spLocks noRot="1" noChangeAspect="1" noMove="1" noResize="1" noEditPoints="1" noAdjustHandles="1" noChangeArrowheads="1" noChangeShapeType="1" noTextEdit="1"/>
              </p:cNvSpPr>
              <p:nvPr/>
            </p:nvSpPr>
            <p:spPr>
              <a:xfrm>
                <a:off x="3123395" y="6551972"/>
                <a:ext cx="5712269" cy="1355243"/>
              </a:xfrm>
              <a:prstGeom prst="rect">
                <a:avLst/>
              </a:prstGeom>
              <a:blipFill>
                <a:blip r:embed="rId5"/>
                <a:stretch>
                  <a:fillRect t="-1887" b="-9434"/>
                </a:stretch>
              </a:blipFill>
              <a:ln w="12700" cap="flat">
                <a:noFill/>
                <a:miter lim="400000"/>
              </a:ln>
              <a:effectLst/>
            </p:spPr>
            <p:txBody>
              <a:bodyPr/>
              <a:lstStyle/>
              <a:p>
                <a:r>
                  <a:rPr lang="es-ES_tradnl">
                    <a:noFill/>
                  </a:rPr>
                  <a:t> </a:t>
                </a:r>
              </a:p>
            </p:txBody>
          </p:sp>
        </mc:Fallback>
      </mc:AlternateContent>
    </p:spTree>
    <p:extLst>
      <p:ext uri="{BB962C8B-B14F-4D97-AF65-F5344CB8AC3E}">
        <p14:creationId xmlns:p14="http://schemas.microsoft.com/office/powerpoint/2010/main" val="313975019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 name="Screen Shot 2018-10-17 at 8.49.07 AM.png" descr="Screen Shot 2018-10-17 at 8.49.07 AM.png"/>
          <p:cNvPicPr>
            <a:picLocks noChangeAspect="1"/>
          </p:cNvPicPr>
          <p:nvPr/>
        </p:nvPicPr>
        <p:blipFill>
          <a:blip r:embed="rId2"/>
          <a:stretch>
            <a:fillRect/>
          </a:stretch>
        </p:blipFill>
        <p:spPr>
          <a:xfrm>
            <a:off x="2781520" y="-52652"/>
            <a:ext cx="10379166" cy="10644618"/>
          </a:xfrm>
          <a:prstGeom prst="rect">
            <a:avLst/>
          </a:prstGeom>
          <a:ln w="12700">
            <a:miter lim="400000"/>
          </a:ln>
        </p:spPr>
      </p:pic>
      <p:sp>
        <p:nvSpPr>
          <p:cNvPr id="472" name="imagen con cabecera WCS…"/>
          <p:cNvSpPr txBox="1"/>
          <p:nvPr/>
        </p:nvSpPr>
        <p:spPr>
          <a:xfrm>
            <a:off x="418312" y="546569"/>
            <a:ext cx="2449060" cy="2833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3000"/>
            </a:pPr>
            <a:r>
              <a:rPr kumimoji="0" sz="30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rPr>
              <a:t>imagen con cabecera WCS</a:t>
            </a:r>
          </a:p>
          <a:p>
            <a:pPr marL="0" marR="0" lvl="0" indent="0" algn="ctr" defTabSz="584200" rtl="0" eaLnBrk="1" fontAlgn="auto" latinLnBrk="0" hangingPunct="0">
              <a:lnSpc>
                <a:spcPct val="100000"/>
              </a:lnSpc>
              <a:spcBef>
                <a:spcPts val="0"/>
              </a:spcBef>
              <a:spcAft>
                <a:spcPts val="0"/>
              </a:spcAft>
              <a:buClrTx/>
              <a:buSzTx/>
              <a:buFontTx/>
              <a:buNone/>
              <a:tabLst/>
              <a:defRPr sz="3000"/>
            </a:pPr>
            <a:r>
              <a:rPr kumimoji="0" sz="3000" b="0" i="0" u="none" strike="noStrike" kern="0" cap="none" spc="0" normalizeH="0" baseline="0" noProof="0">
                <a:ln>
                  <a:noFill/>
                </a:ln>
                <a:solidFill>
                  <a:srgbClr val="000000"/>
                </a:solidFill>
                <a:effectLst/>
                <a:uLnTx/>
                <a:uFillTx/>
                <a:latin typeface="Helvetica Neue Light"/>
                <a:ea typeface="Helvetica Neue Light"/>
                <a:cs typeface="Helvetica Neue Light"/>
                <a:sym typeface="Helvetica Neue Light"/>
              </a:rPr>
              <a:t>(esto también funciona en MaxImDL)</a:t>
            </a:r>
          </a:p>
        </p:txBody>
      </p:sp>
      <p:pic>
        <p:nvPicPr>
          <p:cNvPr id="473" name="Oval Oval" descr="Oval Oval"/>
          <p:cNvPicPr>
            <a:picLocks/>
          </p:cNvPicPr>
          <p:nvPr/>
        </p:nvPicPr>
        <p:blipFill>
          <a:blip r:embed="rId3"/>
          <a:stretch>
            <a:fillRect/>
          </a:stretch>
        </p:blipFill>
        <p:spPr>
          <a:xfrm>
            <a:off x="4291572" y="1317893"/>
            <a:ext cx="4320057" cy="686589"/>
          </a:xfrm>
          <a:prstGeom prst="rect">
            <a:avLst/>
          </a:prstGeom>
        </p:spPr>
      </p:pic>
    </p:spTree>
    <p:extLst>
      <p:ext uri="{BB962C8B-B14F-4D97-AF65-F5344CB8AC3E}">
        <p14:creationId xmlns:p14="http://schemas.microsoft.com/office/powerpoint/2010/main" val="259839398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50240" y="-142241"/>
            <a:ext cx="11704320" cy="1621086"/>
          </a:xfrm>
        </p:spPr>
        <p:txBody>
          <a:bodyPr/>
          <a:lstStyle/>
          <a:p>
            <a:pPr eaLnBrk="1" hangingPunct="1">
              <a:defRPr/>
            </a:pPr>
            <a:r>
              <a:rPr lang="es-ES" altLang="en-US"/>
              <a:t>Medida del seeing</a:t>
            </a:r>
          </a:p>
        </p:txBody>
      </p:sp>
      <p:sp>
        <p:nvSpPr>
          <p:cNvPr id="27651" name="Rectangle 3"/>
          <p:cNvSpPr>
            <a:spLocks noGrp="1" noChangeArrowheads="1"/>
          </p:cNvSpPr>
          <p:nvPr>
            <p:ph type="body" sz="half" idx="1"/>
          </p:nvPr>
        </p:nvSpPr>
        <p:spPr>
          <a:xfrm>
            <a:off x="650240" y="1584064"/>
            <a:ext cx="11279858" cy="1257952"/>
          </a:xfrm>
        </p:spPr>
        <p:txBody>
          <a:bodyPr/>
          <a:lstStyle/>
          <a:p>
            <a:pPr eaLnBrk="1" hangingPunct="1">
              <a:buFont typeface="Wingdings" charset="2"/>
              <a:buNone/>
              <a:defRPr/>
            </a:pPr>
            <a:r>
              <a:rPr lang="es-ES" altLang="en-US" sz="2800" dirty="0" err="1"/>
              <a:t>Seeing</a:t>
            </a:r>
            <a:r>
              <a:rPr lang="es-ES" altLang="en-US" sz="2800" dirty="0"/>
              <a:t> se mide como el Ancho total a mitad del máximo - Full </a:t>
            </a:r>
            <a:r>
              <a:rPr lang="es-ES" altLang="en-US" sz="2800" dirty="0" err="1"/>
              <a:t>Width</a:t>
            </a:r>
            <a:r>
              <a:rPr lang="es-ES" altLang="en-US" sz="2800" dirty="0"/>
              <a:t> at </a:t>
            </a:r>
            <a:r>
              <a:rPr lang="es-ES" altLang="en-US" sz="2800" dirty="0" err="1"/>
              <a:t>Half</a:t>
            </a:r>
            <a:r>
              <a:rPr lang="es-ES" altLang="en-US" sz="2800" dirty="0"/>
              <a:t> </a:t>
            </a:r>
            <a:r>
              <a:rPr lang="es-ES" altLang="en-US" sz="2800" dirty="0" err="1"/>
              <a:t>Maximum</a:t>
            </a:r>
            <a:r>
              <a:rPr lang="es-ES" altLang="en-US" sz="2800" dirty="0"/>
              <a:t> (FWHM)</a:t>
            </a:r>
          </a:p>
        </p:txBody>
      </p:sp>
      <p:sp>
        <p:nvSpPr>
          <p:cNvPr id="27654" name="Text Box 6"/>
          <p:cNvSpPr txBox="1">
            <a:spLocks noChangeArrowheads="1"/>
          </p:cNvSpPr>
          <p:nvPr/>
        </p:nvSpPr>
        <p:spPr bwMode="auto">
          <a:xfrm>
            <a:off x="1056911" y="8169536"/>
            <a:ext cx="10078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s-ES" altLang="en-US" sz="2800" dirty="0"/>
              <a:t>Altura máxima = 770, Nivel del fondo = 178, Altura relativa= 592</a:t>
            </a:r>
          </a:p>
          <a:p>
            <a:pPr eaLnBrk="1" hangingPunct="1">
              <a:defRPr/>
            </a:pPr>
            <a:r>
              <a:rPr lang="es-ES" altLang="en-US" sz="2800" dirty="0"/>
              <a:t>Mitad de altura = 592/2 + 178 = 474 ,           FWHM = 7 </a:t>
            </a:r>
            <a:r>
              <a:rPr lang="es-ES" altLang="en-US" sz="2800" dirty="0" err="1"/>
              <a:t>pix</a:t>
            </a:r>
            <a:endParaRPr lang="es-ES" altLang="en-US" sz="2800" dirty="0"/>
          </a:p>
        </p:txBody>
      </p:sp>
      <p:pic>
        <p:nvPicPr>
          <p:cNvPr id="27656" name="Picture 8" descr="seeing medid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29908" y="3306711"/>
            <a:ext cx="10720521" cy="415536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951467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Notas sobre la astrometría"/>
          <p:cNvSpPr txBox="1">
            <a:spLocks noGrp="1"/>
          </p:cNvSpPr>
          <p:nvPr>
            <p:ph type="title"/>
          </p:nvPr>
        </p:nvSpPr>
        <p:spPr>
          <a:prstGeom prst="rect">
            <a:avLst/>
          </a:prstGeom>
        </p:spPr>
        <p:txBody>
          <a:bodyPr/>
          <a:lstStyle/>
          <a:p>
            <a:r>
              <a:t>Notas sobre la astrometría</a:t>
            </a:r>
          </a:p>
        </p:txBody>
      </p:sp>
      <p:sp>
        <p:nvSpPr>
          <p:cNvPr id="404" name="Las soluciones astrométricas que obtenemos con estos métodos son de precisión relativamente baja (décimas o centésimas de “). Son útiles e.g. para:…"/>
          <p:cNvSpPr txBox="1">
            <a:spLocks noGrp="1"/>
          </p:cNvSpPr>
          <p:nvPr>
            <p:ph type="body" idx="1"/>
          </p:nvPr>
        </p:nvSpPr>
        <p:spPr>
          <a:xfrm>
            <a:off x="571500" y="1701800"/>
            <a:ext cx="11883328" cy="7630118"/>
          </a:xfrm>
          <a:prstGeom prst="rect">
            <a:avLst/>
          </a:prstGeom>
        </p:spPr>
        <p:txBody>
          <a:bodyPr/>
          <a:lstStyle/>
          <a:p>
            <a:pPr>
              <a:spcBef>
                <a:spcPts val="2000"/>
              </a:spcBef>
            </a:pPr>
            <a:r>
              <a:t>Las soluciones astrométricas que obtenemos con estos métodos son de precisión relativamente baja (décimas o centésimas de “). Son útiles e.g. para:</a:t>
            </a:r>
          </a:p>
          <a:p>
            <a:pPr lvl="2">
              <a:spcBef>
                <a:spcPts val="2000"/>
              </a:spcBef>
            </a:pPr>
            <a:r>
              <a:t>reconocer estrellas de nuestro catálogo en otros catálogos o sondeos</a:t>
            </a:r>
          </a:p>
          <a:p>
            <a:pPr lvl="2">
              <a:spcBef>
                <a:spcPts val="2000"/>
              </a:spcBef>
            </a:pPr>
            <a:r>
              <a:t>reportar posiciones (incluyendo un tiempo preciso de observación) de objetos menores del Sistema Solar</a:t>
            </a:r>
          </a:p>
          <a:p>
            <a:pPr lvl="2">
              <a:spcBef>
                <a:spcPts val="2000"/>
              </a:spcBef>
            </a:pPr>
            <a:r>
              <a:t>medir velocidades de objetos de Sistema Solar</a:t>
            </a:r>
          </a:p>
          <a:p>
            <a:pPr lvl="1">
              <a:spcBef>
                <a:spcPts val="2000"/>
              </a:spcBef>
            </a:pPr>
            <a:endParaRPr/>
          </a:p>
          <a:p>
            <a:pPr>
              <a:spcBef>
                <a:spcPts val="2000"/>
              </a:spcBef>
            </a:pPr>
            <a:r>
              <a:t>Un </a:t>
            </a:r>
            <a:r>
              <a:rPr i="1">
                <a:latin typeface="Helvetica Neue"/>
                <a:ea typeface="Helvetica Neue"/>
                <a:cs typeface="Helvetica Neue"/>
                <a:sym typeface="Helvetica Neue"/>
              </a:rPr>
              <a:t>catálogo astrométrico</a:t>
            </a:r>
            <a:r>
              <a:t> tiene mucha mayor precisión: e.g. USNO-B1, UCAC-4, PPMXL, Hipparcos, Gaia</a:t>
            </a:r>
          </a:p>
          <a:p>
            <a:pPr>
              <a:spcBef>
                <a:spcPts val="2000"/>
              </a:spcBef>
            </a:pPr>
            <a:r>
              <a:t>Son soluciones astrométricas 2D, i.e. para sólo dos parámetros que son </a:t>
            </a:r>
            <a:r>
              <a:rPr b="1" i="1">
                <a:latin typeface="Times"/>
                <a:ea typeface="Times"/>
                <a:cs typeface="Times"/>
                <a:sym typeface="Times"/>
              </a:rPr>
              <a:t>α</a:t>
            </a:r>
            <a:r>
              <a:t>,𝞭 </a:t>
            </a:r>
          </a:p>
          <a:p>
            <a:pPr>
              <a:spcBef>
                <a:spcPts val="2000"/>
              </a:spcBef>
            </a:pPr>
            <a:r>
              <a:t>La solución astrométrica más general es 5D: </a:t>
            </a:r>
            <a:r>
              <a:rPr b="1" i="1">
                <a:latin typeface="Times"/>
                <a:ea typeface="Times"/>
                <a:cs typeface="Times"/>
                <a:sym typeface="Times"/>
              </a:rPr>
              <a:t>α</a:t>
            </a:r>
            <a:r>
              <a:t>,𝞭, ϖ (paralaje) y movimientos propios </a:t>
            </a:r>
            <a:r>
              <a:rPr b="1">
                <a:latin typeface="Helvetica Neue"/>
                <a:ea typeface="Helvetica Neue"/>
                <a:cs typeface="Helvetica Neue"/>
                <a:sym typeface="Helvetica Neue"/>
              </a:rPr>
              <a:t>μ</a:t>
            </a:r>
            <a:r>
              <a:rPr b="1" i="1">
                <a:latin typeface="Times"/>
                <a:ea typeface="Times"/>
                <a:cs typeface="Times"/>
                <a:sym typeface="Times"/>
              </a:rPr>
              <a:t>α</a:t>
            </a:r>
            <a:r>
              <a:t>,</a:t>
            </a:r>
            <a:r>
              <a:rPr b="1">
                <a:latin typeface="Helvetica Neue"/>
                <a:ea typeface="Helvetica Neue"/>
                <a:cs typeface="Helvetica Neue"/>
                <a:sym typeface="Helvetica Neue"/>
              </a:rPr>
              <a:t>μ𝞭      ——————&gt; Gaia!</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oluciones de orden superior"/>
          <p:cNvSpPr txBox="1">
            <a:spLocks noGrp="1"/>
          </p:cNvSpPr>
          <p:nvPr>
            <p:ph type="title"/>
          </p:nvPr>
        </p:nvSpPr>
        <p:spPr>
          <a:prstGeom prst="rect">
            <a:avLst/>
          </a:prstGeom>
        </p:spPr>
        <p:txBody>
          <a:bodyPr/>
          <a:lstStyle/>
          <a:p>
            <a:r>
              <a:t>Soluciones de orden superior</a:t>
            </a:r>
          </a:p>
        </p:txBody>
      </p:sp>
    </p:spTree>
    <p:extLst>
      <p:ext uri="{BB962C8B-B14F-4D97-AF65-F5344CB8AC3E}">
        <p14:creationId xmlns:p14="http://schemas.microsoft.com/office/powerpoint/2010/main" val="234102572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Correcciones de órdenes superiores"/>
          <p:cNvSpPr txBox="1">
            <a:spLocks noGrp="1"/>
          </p:cNvSpPr>
          <p:nvPr>
            <p:ph type="title"/>
          </p:nvPr>
        </p:nvSpPr>
        <p:spPr>
          <a:prstGeom prst="rect">
            <a:avLst/>
          </a:prstGeom>
        </p:spPr>
        <p:txBody>
          <a:bodyPr/>
          <a:lstStyle/>
          <a:p>
            <a:r>
              <a:t>Correcciones de órdenes superiores</a:t>
            </a:r>
          </a:p>
        </p:txBody>
      </p:sp>
      <p:sp>
        <p:nvSpPr>
          <p:cNvPr id="407" name="En el caso aún más general X,Y se pueden escribir como un polinomio de x,y"/>
          <p:cNvSpPr txBox="1">
            <a:spLocks noGrp="1"/>
          </p:cNvSpPr>
          <p:nvPr>
            <p:ph type="body" sz="quarter" idx="4294967295"/>
          </p:nvPr>
        </p:nvSpPr>
        <p:spPr>
          <a:xfrm>
            <a:off x="459707" y="1481788"/>
            <a:ext cx="10113645" cy="1272676"/>
          </a:xfrm>
          <a:prstGeom prst="rect">
            <a:avLst/>
          </a:prstGeom>
        </p:spPr>
        <p:txBody>
          <a:bodyPr/>
          <a:lstStyle/>
          <a:p>
            <a:r>
              <a:t>En el caso aún más general X,Y se pueden escribir como un polinomio de x,y </a:t>
            </a:r>
          </a:p>
        </p:txBody>
      </p:sp>
      <p:grpSp>
        <p:nvGrpSpPr>
          <p:cNvPr id="411" name="Group"/>
          <p:cNvGrpSpPr/>
          <p:nvPr/>
        </p:nvGrpSpPr>
        <p:grpSpPr>
          <a:xfrm>
            <a:off x="2703872" y="2479600"/>
            <a:ext cx="6716812" cy="1587501"/>
            <a:chOff x="0" y="0"/>
            <a:chExt cx="6716811" cy="1587500"/>
          </a:xfrm>
        </p:grpSpPr>
        <p:pic>
          <p:nvPicPr>
            <p:cNvPr id="408" name="Screen Shot 2018-10-03 at 4.38.32 PM.png" descr="Screen Shot 2018-10-03 at 4.38.32 PM.png"/>
            <p:cNvPicPr>
              <a:picLocks noChangeAspect="1"/>
            </p:cNvPicPr>
            <p:nvPr/>
          </p:nvPicPr>
          <p:blipFill>
            <a:blip r:embed="rId2"/>
            <a:stretch>
              <a:fillRect/>
            </a:stretch>
          </p:blipFill>
          <p:spPr>
            <a:xfrm>
              <a:off x="316011" y="0"/>
              <a:ext cx="6400801" cy="1587500"/>
            </a:xfrm>
            <a:prstGeom prst="rect">
              <a:avLst/>
            </a:prstGeom>
            <a:ln w="12700" cap="flat">
              <a:noFill/>
              <a:miter lim="400000"/>
            </a:ln>
            <a:effectLst/>
          </p:spPr>
        </p:pic>
        <p:sp>
          <p:nvSpPr>
            <p:cNvPr id="409" name="X="/>
            <p:cNvSpPr txBox="1"/>
            <p:nvPr/>
          </p:nvSpPr>
          <p:spPr>
            <a:xfrm>
              <a:off x="0" y="129384"/>
              <a:ext cx="516865" cy="5111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700" i="1">
                  <a:latin typeface="Helvetica Neue"/>
                  <a:ea typeface="Helvetica Neue"/>
                  <a:cs typeface="Helvetica Neue"/>
                  <a:sym typeface="Helvetica Neue"/>
                </a:defRPr>
              </a:lvl1pPr>
            </a:lstStyle>
            <a:p>
              <a:r>
                <a:t>X=</a:t>
              </a:r>
            </a:p>
          </p:txBody>
        </p:sp>
        <p:sp>
          <p:nvSpPr>
            <p:cNvPr id="410" name="Y="/>
            <p:cNvSpPr txBox="1"/>
            <p:nvPr/>
          </p:nvSpPr>
          <p:spPr>
            <a:xfrm>
              <a:off x="0" y="815388"/>
              <a:ext cx="516865" cy="5111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700" i="1">
                  <a:latin typeface="Helvetica Neue"/>
                  <a:ea typeface="Helvetica Neue"/>
                  <a:cs typeface="Helvetica Neue"/>
                  <a:sym typeface="Helvetica Neue"/>
                </a:defRPr>
              </a:lvl1pPr>
            </a:lstStyle>
            <a:p>
              <a:r>
                <a:t>Y=</a:t>
              </a:r>
            </a:p>
          </p:txBody>
        </p:sp>
      </p:grpSp>
      <p:sp>
        <p:nvSpPr>
          <p:cNvPr id="412" name="lo que hemos resuelto hasta ahora involucra sólo la parte lineal de estas ecuaciones…"/>
          <p:cNvSpPr txBox="1"/>
          <p:nvPr/>
        </p:nvSpPr>
        <p:spPr>
          <a:xfrm>
            <a:off x="459707" y="4240462"/>
            <a:ext cx="11932986" cy="4650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266700" indent="-266700" algn="l">
              <a:spcBef>
                <a:spcPts val="4800"/>
              </a:spcBef>
              <a:buSzPct val="100000"/>
              <a:buChar char="•"/>
              <a:defRPr sz="2600">
                <a:solidFill>
                  <a:srgbClr val="444444"/>
                </a:solidFill>
              </a:defRPr>
            </a:pPr>
            <a:r>
              <a:t>lo que hemos resuelto hasta ahora involucra sólo la parte lineal de estas ecuaciones</a:t>
            </a:r>
          </a:p>
          <a:p>
            <a:pPr marL="266700" indent="-266700" algn="l">
              <a:spcBef>
                <a:spcPts val="4800"/>
              </a:spcBef>
              <a:buSzPct val="100000"/>
              <a:buChar char="•"/>
              <a:defRPr sz="2600">
                <a:solidFill>
                  <a:srgbClr val="444444"/>
                </a:solidFill>
              </a:defRPr>
            </a:pPr>
            <a:r>
              <a:t>La óptica puede introducir deformaciones dependiendo de la distancia al eje óptico o, en general, de la posición en la imagen en el plano focal</a:t>
            </a:r>
          </a:p>
          <a:p>
            <a:pPr marL="266700" indent="-266700" algn="l">
              <a:spcBef>
                <a:spcPts val="4800"/>
              </a:spcBef>
              <a:buSzPct val="100000"/>
              <a:buChar char="•"/>
              <a:defRPr sz="2600">
                <a:solidFill>
                  <a:srgbClr val="444444"/>
                </a:solidFill>
              </a:defRPr>
            </a:pPr>
            <a:r>
              <a:t>una vez resuelta la parte lineal, </a:t>
            </a:r>
            <a:r>
              <a:rPr b="1">
                <a:latin typeface="Helvetica Neue"/>
                <a:ea typeface="Helvetica Neue"/>
                <a:cs typeface="Helvetica Neue"/>
                <a:sym typeface="Helvetica Neue"/>
              </a:rPr>
              <a:t>se puede hallar el campo de distorsión calculando los residuos en RA,Dec</a:t>
            </a:r>
            <a:r>
              <a:t>, i.e. la diferencia de la posición de catálogo con la de la solución lineal, como función de la posición x,y en la imagen (e.g. Stock &amp; Abad 1988)</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WCS - Transformaciones de Orden Superior:…"/>
          <p:cNvSpPr txBox="1">
            <a:spLocks noGrp="1"/>
          </p:cNvSpPr>
          <p:nvPr>
            <p:ph type="title"/>
          </p:nvPr>
        </p:nvSpPr>
        <p:spPr>
          <a:xfrm>
            <a:off x="571500" y="47313"/>
            <a:ext cx="11861800" cy="1397000"/>
          </a:xfrm>
          <a:prstGeom prst="rect">
            <a:avLst/>
          </a:prstGeom>
        </p:spPr>
        <p:txBody>
          <a:bodyPr/>
          <a:lstStyle/>
          <a:p>
            <a:r>
              <a:rPr dirty="0"/>
              <a:t>WCS - </a:t>
            </a:r>
            <a:r>
              <a:rPr dirty="0" err="1"/>
              <a:t>Transformaciones</a:t>
            </a:r>
            <a:r>
              <a:rPr dirty="0"/>
              <a:t> de Orden Superior: </a:t>
            </a:r>
          </a:p>
          <a:p>
            <a:pPr>
              <a:defRPr b="1">
                <a:latin typeface="Helvetica Neue"/>
                <a:ea typeface="Helvetica Neue"/>
                <a:cs typeface="Helvetica Neue"/>
                <a:sym typeface="Helvetica Neue"/>
              </a:defRPr>
            </a:pPr>
            <a:r>
              <a:rPr dirty="0"/>
              <a:t>Simple Imaging Polynomial (SIP)</a:t>
            </a:r>
          </a:p>
        </p:txBody>
      </p:sp>
      <p:sp>
        <p:nvSpPr>
          <p:cNvPr id="360" name="Existen varias convenciones para incluir el efecto de las distorsiones geométricas no-lineales…"/>
          <p:cNvSpPr txBox="1">
            <a:spLocks noGrp="1"/>
          </p:cNvSpPr>
          <p:nvPr>
            <p:ph type="body" sz="half" idx="1"/>
          </p:nvPr>
        </p:nvSpPr>
        <p:spPr>
          <a:xfrm>
            <a:off x="571500" y="2223751"/>
            <a:ext cx="4191892" cy="6908873"/>
          </a:xfrm>
          <a:prstGeom prst="rect">
            <a:avLst/>
          </a:prstGeom>
        </p:spPr>
        <p:txBody>
          <a:bodyPr/>
          <a:lstStyle/>
          <a:p>
            <a:pPr>
              <a:spcBef>
                <a:spcPts val="3000"/>
              </a:spcBef>
            </a:pPr>
            <a:r>
              <a:t>Existen varias convenciones para incluir el efecto de las distorsiones geométricas no-lineales </a:t>
            </a:r>
          </a:p>
          <a:p>
            <a:pPr>
              <a:spcBef>
                <a:spcPts val="3000"/>
              </a:spcBef>
            </a:pPr>
            <a:r>
              <a:t>El estándar </a:t>
            </a:r>
            <a:r>
              <a:rPr b="1">
                <a:solidFill>
                  <a:schemeClr val="accent4"/>
                </a:solidFill>
                <a:latin typeface="Helvetica Neue"/>
                <a:ea typeface="Helvetica Neue"/>
                <a:cs typeface="Helvetica Neue"/>
                <a:sym typeface="Helvetica Neue"/>
              </a:rPr>
              <a:t>Simple Imaging Polynomial (SIP)</a:t>
            </a:r>
            <a:r>
              <a:t>  (Schupe et al. 2005) es de uso común y extendido</a:t>
            </a:r>
          </a:p>
          <a:p>
            <a:pPr>
              <a:spcBef>
                <a:spcPts val="3000"/>
              </a:spcBef>
            </a:pPr>
            <a:r>
              <a:t>(e.g. se usa en </a:t>
            </a:r>
            <a:r>
              <a:rPr u="sng">
                <a:hlinkClick r:id="rId2"/>
              </a:rPr>
              <a:t>astrometry.net</a:t>
            </a:r>
            <a:r>
              <a:t>, los telescopios espaciales Spitzer, Hubble, …)</a:t>
            </a:r>
          </a:p>
        </p:txBody>
      </p:sp>
      <p:pic>
        <p:nvPicPr>
          <p:cNvPr id="361" name="Screen Shot 2018-10-03 at 8.02.33 PM.png" descr="Screen Shot 2018-10-03 at 8.02.33 PM.png"/>
          <p:cNvPicPr>
            <a:picLocks noChangeAspect="1"/>
          </p:cNvPicPr>
          <p:nvPr/>
        </p:nvPicPr>
        <p:blipFill>
          <a:blip r:embed="rId3"/>
          <a:stretch>
            <a:fillRect/>
          </a:stretch>
        </p:blipFill>
        <p:spPr>
          <a:xfrm>
            <a:off x="4960812" y="1955926"/>
            <a:ext cx="8064372" cy="7750361"/>
          </a:xfrm>
          <a:prstGeom prst="rect">
            <a:avLst/>
          </a:prstGeom>
          <a:ln w="12700">
            <a:miter lim="400000"/>
          </a:ln>
        </p:spPr>
      </p:pic>
    </p:spTree>
    <p:extLst>
      <p:ext uri="{BB962C8B-B14F-4D97-AF65-F5344CB8AC3E}">
        <p14:creationId xmlns:p14="http://schemas.microsoft.com/office/powerpoint/2010/main" val="345700452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Screen Shot 2018-10-16 at 2.09.06 PM.png" descr="Screen Shot 2018-10-16 at 2.09.06 PM.png">
            <a:extLst>
              <a:ext uri="{FF2B5EF4-FFF2-40B4-BE49-F238E27FC236}">
                <a16:creationId xmlns:a16="http://schemas.microsoft.com/office/drawing/2014/main" id="{9498A043-130B-4743-A402-40119D707A61}"/>
              </a:ext>
            </a:extLst>
          </p:cNvPr>
          <p:cNvPicPr>
            <a:picLocks noChangeAspect="1"/>
          </p:cNvPicPr>
          <p:nvPr/>
        </p:nvPicPr>
        <p:blipFill>
          <a:blip r:embed="rId2"/>
          <a:stretch>
            <a:fillRect/>
          </a:stretch>
        </p:blipFill>
        <p:spPr>
          <a:xfrm>
            <a:off x="4624318" y="703353"/>
            <a:ext cx="8406529" cy="8963687"/>
          </a:xfrm>
          <a:prstGeom prst="rect">
            <a:avLst/>
          </a:prstGeom>
          <a:ln w="12700">
            <a:miter lim="400000"/>
          </a:ln>
        </p:spPr>
      </p:pic>
      <p:sp>
        <p:nvSpPr>
          <p:cNvPr id="3" name="SIP header keywords">
            <a:extLst>
              <a:ext uri="{FF2B5EF4-FFF2-40B4-BE49-F238E27FC236}">
                <a16:creationId xmlns:a16="http://schemas.microsoft.com/office/drawing/2014/main" id="{75239C55-5B6B-644F-9C50-735D0AE537B1}"/>
              </a:ext>
            </a:extLst>
          </p:cNvPr>
          <p:cNvSpPr txBox="1">
            <a:spLocks/>
          </p:cNvSpPr>
          <p:nvPr/>
        </p:nvSpPr>
        <p:spPr>
          <a:xfrm>
            <a:off x="115191" y="66944"/>
            <a:ext cx="11861801" cy="698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lvl1pPr marL="0" marR="0" indent="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Light"/>
              </a:defRPr>
            </a:lvl9pPr>
          </a:lstStyle>
          <a:p>
            <a:pPr hangingPunct="1"/>
            <a:r>
              <a:rPr lang="en-US"/>
              <a:t>SIP header keywords</a:t>
            </a:r>
            <a:endParaRPr lang="en-US" dirty="0"/>
          </a:p>
        </p:txBody>
      </p:sp>
    </p:spTree>
    <p:extLst>
      <p:ext uri="{BB962C8B-B14F-4D97-AF65-F5344CB8AC3E}">
        <p14:creationId xmlns:p14="http://schemas.microsoft.com/office/powerpoint/2010/main" val="123792197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imple Imaging Polynomial (SIP)"/>
          <p:cNvSpPr txBox="1">
            <a:spLocks noGrp="1"/>
          </p:cNvSpPr>
          <p:nvPr>
            <p:ph type="title"/>
          </p:nvPr>
        </p:nvSpPr>
        <p:spPr>
          <a:prstGeom prst="rect">
            <a:avLst/>
          </a:prstGeom>
        </p:spPr>
        <p:txBody>
          <a:bodyPr/>
          <a:lstStyle/>
          <a:p>
            <a:r>
              <a:t>Simple Imaging Polynomial (SIP)</a:t>
            </a:r>
          </a:p>
        </p:txBody>
      </p:sp>
      <p:sp>
        <p:nvSpPr>
          <p:cNvPr id="367" name="Las distorsiones se corrigen mediante términos polinómicos en la transformación:"/>
          <p:cNvSpPr txBox="1">
            <a:spLocks noGrp="1"/>
          </p:cNvSpPr>
          <p:nvPr>
            <p:ph type="body" sz="quarter" idx="1"/>
          </p:nvPr>
        </p:nvSpPr>
        <p:spPr>
          <a:xfrm>
            <a:off x="388147" y="1513104"/>
            <a:ext cx="12228506" cy="922172"/>
          </a:xfrm>
          <a:prstGeom prst="rect">
            <a:avLst/>
          </a:prstGeom>
        </p:spPr>
        <p:txBody>
          <a:bodyPr/>
          <a:lstStyle/>
          <a:p>
            <a:r>
              <a:t>Las distorsiones se corrigen mediante términos polinómicos en la transformación:</a:t>
            </a:r>
          </a:p>
        </p:txBody>
      </p:sp>
      <p:sp>
        <p:nvSpPr>
          <p:cNvPr id="368" name="x,y    &lt;-  coordenadas en píxeles sobre el CCD"/>
          <p:cNvSpPr txBox="1"/>
          <p:nvPr/>
        </p:nvSpPr>
        <p:spPr>
          <a:xfrm>
            <a:off x="571500" y="7914530"/>
            <a:ext cx="11201332" cy="554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266700" indent="-266700" algn="l">
              <a:spcBef>
                <a:spcPts val="1500"/>
              </a:spcBef>
              <a:buSzPct val="100000"/>
              <a:buChar char="•"/>
              <a:defRPr sz="2600">
                <a:solidFill>
                  <a:srgbClr val="444444"/>
                </a:solidFill>
              </a:defRPr>
            </a:lvl1pPr>
          </a:lstStyle>
          <a:p>
            <a:r>
              <a:rPr dirty="0" err="1"/>
              <a:t>x,y</a:t>
            </a:r>
            <a:r>
              <a:rPr dirty="0"/>
              <a:t>    &lt;-  </a:t>
            </a:r>
            <a:r>
              <a:rPr dirty="0" err="1"/>
              <a:t>coordenadas</a:t>
            </a:r>
            <a:r>
              <a:rPr dirty="0"/>
              <a:t> </a:t>
            </a:r>
            <a:r>
              <a:rPr dirty="0" err="1"/>
              <a:t>en</a:t>
            </a:r>
            <a:r>
              <a:rPr dirty="0"/>
              <a:t> </a:t>
            </a:r>
            <a:r>
              <a:rPr dirty="0" err="1"/>
              <a:t>píxeles</a:t>
            </a:r>
            <a:r>
              <a:rPr dirty="0"/>
              <a:t> </a:t>
            </a:r>
            <a:r>
              <a:rPr dirty="0" err="1"/>
              <a:t>sobre</a:t>
            </a:r>
            <a:r>
              <a:rPr dirty="0"/>
              <a:t> el CCD</a:t>
            </a:r>
          </a:p>
        </p:txBody>
      </p:sp>
      <p:grpSp>
        <p:nvGrpSpPr>
          <p:cNvPr id="371" name="Group"/>
          <p:cNvGrpSpPr/>
          <p:nvPr/>
        </p:nvGrpSpPr>
        <p:grpSpPr>
          <a:xfrm>
            <a:off x="1545926" y="2061997"/>
            <a:ext cx="8662553" cy="1438278"/>
            <a:chOff x="0" y="0"/>
            <a:chExt cx="8662551" cy="1438277"/>
          </a:xfrm>
        </p:grpSpPr>
        <mc:AlternateContent xmlns:mc="http://schemas.openxmlformats.org/markup-compatibility/2006" xmlns:a14="http://schemas.microsoft.com/office/drawing/2010/main">
          <mc:Choice Requires="a14">
            <p:sp>
              <p:nvSpPr>
                <p:cNvPr id="369" name="Equation"/>
                <p:cNvSpPr txBox="1"/>
                <p:nvPr/>
              </p:nvSpPr>
              <p:spPr>
                <a:xfrm>
                  <a:off x="0" y="230612"/>
                  <a:ext cx="1557551" cy="1000151"/>
                </a:xfrm>
                <a:prstGeom prst="rect">
                  <a:avLst/>
                </a:prstGeom>
                <a:noFill/>
                <a:ln w="12700" cap="flat">
                  <a:noFill/>
                  <a:miter lim="400000"/>
                </a:ln>
                <a:effectLst/>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d>
                          <m:dPr>
                            <m:ctrlPr>
                              <a:rPr sz="3200" i="1">
                                <a:solidFill>
                                  <a:srgbClr val="000000"/>
                                </a:solidFill>
                                <a:latin typeface="Cambria Math" panose="02040503050406030204" pitchFamily="18" charset="0"/>
                              </a:rPr>
                            </m:ctrlPr>
                          </m:dPr>
                          <m:e>
                            <m:eqArr>
                              <m:eqArrPr>
                                <m:ctrlPr>
                                  <a:rPr sz="3200" i="1">
                                    <a:solidFill>
                                      <a:srgbClr val="000000"/>
                                    </a:solidFill>
                                    <a:latin typeface="Cambria Math" panose="02040503050406030204" pitchFamily="18" charset="0"/>
                                  </a:rPr>
                                </m:ctrlPr>
                              </m:eqArrPr>
                              <m:e>
                                <m:r>
                                  <m:rPr>
                                    <m:sty m:val="p"/>
                                  </m:rPr>
                                  <a:rPr sz="3200" i="1">
                                    <a:solidFill>
                                      <a:srgbClr val="000000"/>
                                    </a:solidFill>
                                    <a:latin typeface="Cambria Math" panose="02040503050406030204" pitchFamily="18" charset="0"/>
                                  </a:rPr>
                                  <m:t>Δ</m:t>
                                </m:r>
                                <m:r>
                                  <a:rPr sz="3200" i="1">
                                    <a:solidFill>
                                      <a:srgbClr val="000000"/>
                                    </a:solidFill>
                                    <a:latin typeface="Cambria Math" panose="02040503050406030204" pitchFamily="18" charset="0"/>
                                  </a:rPr>
                                  <m:t>𝛼</m:t>
                                </m:r>
                              </m:e>
                              <m:e>
                                <m:r>
                                  <m:rPr>
                                    <m:sty m:val="p"/>
                                  </m:rPr>
                                  <a:rPr sz="3200" i="1">
                                    <a:solidFill>
                                      <a:srgbClr val="000000"/>
                                    </a:solidFill>
                                    <a:latin typeface="Cambria Math" panose="02040503050406030204" pitchFamily="18" charset="0"/>
                                  </a:rPr>
                                  <m:t>Δ</m:t>
                                </m:r>
                                <m:r>
                                  <a:rPr sz="3200" i="1">
                                    <a:solidFill>
                                      <a:srgbClr val="000000"/>
                                    </a:solidFill>
                                    <a:latin typeface="Cambria Math" panose="02040503050406030204" pitchFamily="18" charset="0"/>
                                  </a:rPr>
                                  <m:t>𝛿</m:t>
                                </m:r>
                              </m:e>
                            </m:eqArr>
                          </m:e>
                        </m:d>
                        <m:r>
                          <a:rPr sz="3200" i="1">
                            <a:solidFill>
                              <a:srgbClr val="000000"/>
                            </a:solidFill>
                            <a:latin typeface="Cambria Math" panose="02040503050406030204" pitchFamily="18" charset="0"/>
                          </a:rPr>
                          <m:t>=</m:t>
                        </m:r>
                      </m:oMath>
                    </m:oMathPara>
                  </a14:m>
                  <a:endParaRPr sz="3200"/>
                </a:p>
              </p:txBody>
            </p:sp>
          </mc:Choice>
          <mc:Fallback xmlns="">
            <p:sp>
              <p:nvSpPr>
                <p:cNvPr id="369" name="Equation"/>
                <p:cNvSpPr txBox="1">
                  <a:spLocks noRot="1" noChangeAspect="1" noMove="1" noResize="1" noEditPoints="1" noAdjustHandles="1" noChangeArrowheads="1" noChangeShapeType="1" noTextEdit="1"/>
                </p:cNvSpPr>
                <p:nvPr/>
              </p:nvSpPr>
              <p:spPr>
                <a:xfrm>
                  <a:off x="0" y="230612"/>
                  <a:ext cx="1557551" cy="1000151"/>
                </a:xfrm>
                <a:prstGeom prst="rect">
                  <a:avLst/>
                </a:prstGeom>
                <a:blipFill>
                  <a:blip r:embed="rId2"/>
                  <a:stretch>
                    <a:fillRect/>
                  </a:stretch>
                </a:blipFill>
                <a:ln w="12700" cap="flat">
                  <a:noFill/>
                  <a:miter lim="400000"/>
                </a:ln>
                <a:effectLst/>
              </p:spPr>
              <p:txBody>
                <a:bodyPr/>
                <a:lstStyle/>
                <a:p>
                  <a:r>
                    <a:rPr lang="es-ES_tradnl">
                      <a:noFill/>
                    </a:rPr>
                    <a:t> </a:t>
                  </a:r>
                </a:p>
              </p:txBody>
            </p:sp>
          </mc:Fallback>
        </mc:AlternateContent>
        <p:pic>
          <p:nvPicPr>
            <p:cNvPr id="370" name="Screen Shot 2018-10-16 at 2.26.51 PM.png" descr="Screen Shot 2018-10-16 at 2.26.51 PM.png"/>
            <p:cNvPicPr>
              <a:picLocks noChangeAspect="1"/>
            </p:cNvPicPr>
            <p:nvPr/>
          </p:nvPicPr>
          <p:blipFill>
            <a:blip r:embed="rId3"/>
            <a:stretch>
              <a:fillRect/>
            </a:stretch>
          </p:blipFill>
          <p:spPr>
            <a:xfrm>
              <a:off x="1448149" y="0"/>
              <a:ext cx="7214403" cy="1438278"/>
            </a:xfrm>
            <a:prstGeom prst="rect">
              <a:avLst/>
            </a:prstGeom>
            <a:ln w="12700" cap="flat">
              <a:noFill/>
              <a:miter lim="400000"/>
            </a:ln>
            <a:effectLst/>
          </p:spPr>
        </p:pic>
      </p:grpSp>
      <p:grpSp>
        <p:nvGrpSpPr>
          <p:cNvPr id="374" name="Group"/>
          <p:cNvGrpSpPr/>
          <p:nvPr/>
        </p:nvGrpSpPr>
        <p:grpSpPr>
          <a:xfrm>
            <a:off x="700850" y="6541479"/>
            <a:ext cx="3705264" cy="1031407"/>
            <a:chOff x="0" y="0"/>
            <a:chExt cx="3705262" cy="1031405"/>
          </a:xfrm>
        </p:grpSpPr>
        <mc:AlternateContent xmlns:mc="http://schemas.openxmlformats.org/markup-compatibility/2006" xmlns:a14="http://schemas.microsoft.com/office/drawing/2010/main">
          <mc:Choice Requires="a14">
            <p:sp>
              <p:nvSpPr>
                <p:cNvPr id="372" name="Equation"/>
                <p:cNvSpPr txBox="1"/>
                <p:nvPr/>
              </p:nvSpPr>
              <p:spPr>
                <a:xfrm>
                  <a:off x="0" y="0"/>
                  <a:ext cx="3705263" cy="1031406"/>
                </a:xfrm>
                <a:prstGeom prst="rect">
                  <a:avLst/>
                </a:prstGeom>
                <a:noFill/>
                <a:ln w="12700" cap="flat">
                  <a:noFill/>
                  <a:miter lim="400000"/>
                </a:ln>
                <a:effectLst/>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d>
                          <m:dPr>
                            <m:ctrlPr>
                              <a:rPr sz="3300" i="1">
                                <a:solidFill>
                                  <a:srgbClr val="000000"/>
                                </a:solidFill>
                                <a:latin typeface="Cambria Math" panose="02040503050406030204" pitchFamily="18" charset="0"/>
                              </a:rPr>
                            </m:ctrlPr>
                          </m:dPr>
                          <m:e>
                            <m:eqArr>
                              <m:eqArrPr>
                                <m:ctrlPr>
                                  <a:rPr sz="3300" i="1">
                                    <a:solidFill>
                                      <a:srgbClr val="000000"/>
                                    </a:solidFill>
                                    <a:latin typeface="Cambria Math" panose="02040503050406030204" pitchFamily="18" charset="0"/>
                                  </a:rPr>
                                </m:ctrlPr>
                              </m:eqArrPr>
                              <m:e>
                                <m:r>
                                  <a:rPr sz="3300" i="1">
                                    <a:solidFill>
                                      <a:srgbClr val="000000"/>
                                    </a:solidFill>
                                    <a:latin typeface="Cambria Math" panose="02040503050406030204" pitchFamily="18" charset="0"/>
                                  </a:rPr>
                                  <m:t>𝑢</m:t>
                                </m:r>
                              </m:e>
                              <m:e>
                                <m:r>
                                  <a:rPr sz="3300" i="1">
                                    <a:solidFill>
                                      <a:srgbClr val="000000"/>
                                    </a:solidFill>
                                    <a:latin typeface="Cambria Math" panose="02040503050406030204" pitchFamily="18" charset="0"/>
                                  </a:rPr>
                                  <m:t>𝑣</m:t>
                                </m:r>
                              </m:e>
                            </m:eqArr>
                          </m:e>
                        </m:d>
                        <m:r>
                          <a:rPr sz="3300" i="1">
                            <a:solidFill>
                              <a:srgbClr val="000000"/>
                            </a:solidFill>
                            <a:latin typeface="Cambria Math" panose="02040503050406030204" pitchFamily="18" charset="0"/>
                          </a:rPr>
                          <m:t>=</m:t>
                        </m:r>
                        <m:d>
                          <m:dPr>
                            <m:ctrlPr>
                              <a:rPr sz="3300" i="1">
                                <a:solidFill>
                                  <a:srgbClr val="000000"/>
                                </a:solidFill>
                                <a:latin typeface="Cambria Math" panose="02040503050406030204" pitchFamily="18" charset="0"/>
                              </a:rPr>
                            </m:ctrlPr>
                          </m:dPr>
                          <m:e>
                            <m:eqArr>
                              <m:eqArrPr>
                                <m:ctrlPr>
                                  <a:rPr sz="3300" i="1">
                                    <a:solidFill>
                                      <a:srgbClr val="000000"/>
                                    </a:solidFill>
                                    <a:latin typeface="Cambria Math" panose="02040503050406030204" pitchFamily="18" charset="0"/>
                                  </a:rPr>
                                </m:ctrlPr>
                              </m:eqArrPr>
                              <m:e>
                                <m:r>
                                  <a:rPr sz="3300" i="1">
                                    <a:solidFill>
                                      <a:srgbClr val="000000"/>
                                    </a:solidFill>
                                    <a:latin typeface="Cambria Math" panose="02040503050406030204" pitchFamily="18" charset="0"/>
                                  </a:rPr>
                                  <m:t>𝑥</m:t>
                                </m:r>
                                <m:r>
                                  <a:rPr sz="3300" i="1">
                                    <a:solidFill>
                                      <a:srgbClr val="000000"/>
                                    </a:solidFill>
                                    <a:latin typeface="Cambria Math" panose="02040503050406030204" pitchFamily="18" charset="0"/>
                                  </a:rPr>
                                  <m:t>−</m:t>
                                </m:r>
                                <m:r>
                                  <a:rPr sz="3300" i="1">
                                    <a:solidFill>
                                      <a:srgbClr val="000000"/>
                                    </a:solidFill>
                                    <a:latin typeface="Cambria Math" panose="02040503050406030204" pitchFamily="18" charset="0"/>
                                  </a:rPr>
                                  <m:t>𝐶𝑅𝑃𝐼𝑋</m:t>
                                </m:r>
                                <m:r>
                                  <a:rPr sz="3300" i="1">
                                    <a:solidFill>
                                      <a:srgbClr val="000000"/>
                                    </a:solidFill>
                                    <a:latin typeface="Cambria Math" panose="02040503050406030204" pitchFamily="18" charset="0"/>
                                  </a:rPr>
                                  <m:t>1</m:t>
                                </m:r>
                              </m:e>
                              <m:e>
                                <m:r>
                                  <a:rPr sz="3300" i="1">
                                    <a:solidFill>
                                      <a:srgbClr val="000000"/>
                                    </a:solidFill>
                                    <a:latin typeface="Cambria Math" panose="02040503050406030204" pitchFamily="18" charset="0"/>
                                  </a:rPr>
                                  <m:t>𝑦</m:t>
                                </m:r>
                                <m:r>
                                  <a:rPr sz="3300" i="1">
                                    <a:solidFill>
                                      <a:srgbClr val="000000"/>
                                    </a:solidFill>
                                    <a:latin typeface="Cambria Math" panose="02040503050406030204" pitchFamily="18" charset="0"/>
                                  </a:rPr>
                                  <m:t>−</m:t>
                                </m:r>
                                <m:r>
                                  <a:rPr sz="3300" i="1">
                                    <a:solidFill>
                                      <a:srgbClr val="000000"/>
                                    </a:solidFill>
                                    <a:latin typeface="Cambria Math" panose="02040503050406030204" pitchFamily="18" charset="0"/>
                                  </a:rPr>
                                  <m:t>𝐶𝑅𝑃𝐼𝑋</m:t>
                                </m:r>
                                <m:r>
                                  <a:rPr sz="3300" i="1">
                                    <a:solidFill>
                                      <a:srgbClr val="000000"/>
                                    </a:solidFill>
                                    <a:latin typeface="Cambria Math" panose="02040503050406030204" pitchFamily="18" charset="0"/>
                                  </a:rPr>
                                  <m:t>2</m:t>
                                </m:r>
                              </m:e>
                            </m:eqArr>
                          </m:e>
                        </m:d>
                      </m:oMath>
                    </m:oMathPara>
                  </a14:m>
                  <a:endParaRPr sz="3300"/>
                </a:p>
              </p:txBody>
            </p:sp>
          </mc:Choice>
          <mc:Fallback xmlns="">
            <p:sp>
              <p:nvSpPr>
                <p:cNvPr id="372" name="Equation"/>
                <p:cNvSpPr txBox="1">
                  <a:spLocks noRot="1" noChangeAspect="1" noMove="1" noResize="1" noEditPoints="1" noAdjustHandles="1" noChangeArrowheads="1" noChangeShapeType="1" noTextEdit="1"/>
                </p:cNvSpPr>
                <p:nvPr/>
              </p:nvSpPr>
              <p:spPr>
                <a:xfrm>
                  <a:off x="0" y="0"/>
                  <a:ext cx="3705263" cy="1031406"/>
                </a:xfrm>
                <a:prstGeom prst="rect">
                  <a:avLst/>
                </a:prstGeom>
                <a:blipFill>
                  <a:blip r:embed="rId4"/>
                  <a:stretch>
                    <a:fillRect t="-1235" r="-1370" b="-3704"/>
                  </a:stretch>
                </a:blipFill>
                <a:ln w="12700" cap="flat">
                  <a:noFill/>
                  <a:miter lim="400000"/>
                </a:ln>
                <a:effectLst/>
              </p:spPr>
              <p:txBody>
                <a:bodyPr/>
                <a:lstStyle/>
                <a:p>
                  <a:r>
                    <a:rPr lang="es-ES_tradnl">
                      <a:noFill/>
                    </a:rPr>
                    <a:t> </a:t>
                  </a:r>
                </a:p>
              </p:txBody>
            </p:sp>
          </mc:Fallback>
        </mc:AlternateContent>
        <p:pic>
          <p:nvPicPr>
            <p:cNvPr id="373" name="Screen Shot 2018-10-16 at 2.26.51 PM.png" descr="Screen Shot 2018-10-16 at 2.26.51 PM.png"/>
            <p:cNvPicPr>
              <a:picLocks noChangeAspect="1"/>
            </p:cNvPicPr>
            <p:nvPr/>
          </p:nvPicPr>
          <p:blipFill>
            <a:blip r:embed="rId3"/>
            <a:srcRect l="61193" t="15195" r="34341" b="15195"/>
            <a:stretch>
              <a:fillRect/>
            </a:stretch>
          </p:blipFill>
          <p:spPr>
            <a:xfrm>
              <a:off x="177563" y="57518"/>
              <a:ext cx="295593" cy="918640"/>
            </a:xfrm>
            <a:prstGeom prst="rect">
              <a:avLst/>
            </a:prstGeom>
            <a:ln w="12700" cap="flat">
              <a:noFill/>
              <a:miter lim="400000"/>
            </a:ln>
            <a:effectLst/>
          </p:spPr>
        </p:pic>
      </p:grpSp>
      <p:sp>
        <p:nvSpPr>
          <p:cNvPr id="375" name="u,v    &lt;-  coordenadas relativas en píxeles sobre el CCD, i.e. origen en el píxel de referencia CRPIXi"/>
          <p:cNvSpPr txBox="1"/>
          <p:nvPr/>
        </p:nvSpPr>
        <p:spPr>
          <a:xfrm>
            <a:off x="571500" y="8334479"/>
            <a:ext cx="9333593" cy="9221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266700" indent="-266700" algn="l">
              <a:spcBef>
                <a:spcPts val="1500"/>
              </a:spcBef>
              <a:buSzPct val="100000"/>
              <a:buChar char="•"/>
              <a:defRPr sz="2600">
                <a:solidFill>
                  <a:srgbClr val="444444"/>
                </a:solidFill>
              </a:defRPr>
            </a:lvl1pPr>
          </a:lstStyle>
          <a:p>
            <a:r>
              <a:t>u,v    &lt;-  coordenadas relativas en píxeles sobre el CCD, i.e. origen en el píxel de referencia CRPIXi</a:t>
            </a:r>
          </a:p>
        </p:txBody>
      </p:sp>
      <p:sp>
        <p:nvSpPr>
          <p:cNvPr id="376" name="donde"/>
          <p:cNvSpPr txBox="1"/>
          <p:nvPr/>
        </p:nvSpPr>
        <p:spPr>
          <a:xfrm>
            <a:off x="674781" y="3437459"/>
            <a:ext cx="1292353" cy="498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spcBef>
                <a:spcPts val="4800"/>
              </a:spcBef>
              <a:defRPr sz="2600">
                <a:solidFill>
                  <a:srgbClr val="444444"/>
                </a:solidFill>
              </a:defRPr>
            </a:lvl1pPr>
          </a:lstStyle>
          <a:p>
            <a:r>
              <a:rPr dirty="0" err="1"/>
              <a:t>donde</a:t>
            </a:r>
            <a:endParaRPr dirty="0"/>
          </a:p>
        </p:txBody>
      </p:sp>
      <p:pic>
        <p:nvPicPr>
          <p:cNvPr id="377" name="Screen Shot 2018-10-16 at 2.29.48 PM.png" descr="Screen Shot 2018-10-16 at 2.29.48 PM.png"/>
          <p:cNvPicPr>
            <a:picLocks noChangeAspect="1"/>
          </p:cNvPicPr>
          <p:nvPr/>
        </p:nvPicPr>
        <p:blipFill>
          <a:blip r:embed="rId5"/>
          <a:stretch>
            <a:fillRect/>
          </a:stretch>
        </p:blipFill>
        <p:spPr>
          <a:xfrm>
            <a:off x="1967134" y="3972859"/>
            <a:ext cx="6878882" cy="2226977"/>
          </a:xfrm>
          <a:prstGeom prst="rect">
            <a:avLst/>
          </a:prstGeom>
          <a:ln w="12700">
            <a:miter lim="400000"/>
          </a:ln>
        </p:spPr>
      </p:pic>
    </p:spTree>
    <p:extLst>
      <p:ext uri="{BB962C8B-B14F-4D97-AF65-F5344CB8AC3E}">
        <p14:creationId xmlns:p14="http://schemas.microsoft.com/office/powerpoint/2010/main" val="50920704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imple Imaging Polynomial (SIP)"/>
          <p:cNvSpPr txBox="1">
            <a:spLocks noGrp="1"/>
          </p:cNvSpPr>
          <p:nvPr>
            <p:ph type="title"/>
          </p:nvPr>
        </p:nvSpPr>
        <p:spPr>
          <a:prstGeom prst="rect">
            <a:avLst/>
          </a:prstGeom>
        </p:spPr>
        <p:txBody>
          <a:bodyPr/>
          <a:lstStyle/>
          <a:p>
            <a:r>
              <a:t>Simple Imaging Polynomial (SIP)</a:t>
            </a:r>
          </a:p>
        </p:txBody>
      </p:sp>
      <p:sp>
        <p:nvSpPr>
          <p:cNvPr id="380" name="Las distorsiones se corrigen mediante términos polinómicos en la transformación:"/>
          <p:cNvSpPr txBox="1">
            <a:spLocks noGrp="1"/>
          </p:cNvSpPr>
          <p:nvPr>
            <p:ph type="body" sz="quarter" idx="1"/>
          </p:nvPr>
        </p:nvSpPr>
        <p:spPr>
          <a:xfrm>
            <a:off x="388147" y="1513104"/>
            <a:ext cx="12228506" cy="922172"/>
          </a:xfrm>
          <a:prstGeom prst="rect">
            <a:avLst/>
          </a:prstGeom>
        </p:spPr>
        <p:txBody>
          <a:bodyPr/>
          <a:lstStyle/>
          <a:p>
            <a:r>
              <a:t>Las distorsiones se corrigen mediante términos polinómicos en la transformación:</a:t>
            </a:r>
          </a:p>
        </p:txBody>
      </p:sp>
      <p:sp>
        <p:nvSpPr>
          <p:cNvPr id="381" name="x,y    &lt;-  coordenadas en píxeles sobre el CCD"/>
          <p:cNvSpPr txBox="1"/>
          <p:nvPr/>
        </p:nvSpPr>
        <p:spPr>
          <a:xfrm>
            <a:off x="570334" y="8387369"/>
            <a:ext cx="11201332" cy="554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266700" indent="-266700" algn="l">
              <a:spcBef>
                <a:spcPts val="1500"/>
              </a:spcBef>
              <a:buSzPct val="100000"/>
              <a:buChar char="•"/>
              <a:defRPr sz="2600">
                <a:solidFill>
                  <a:srgbClr val="444444"/>
                </a:solidFill>
              </a:defRPr>
            </a:lvl1pPr>
          </a:lstStyle>
          <a:p>
            <a:r>
              <a:rPr dirty="0" err="1"/>
              <a:t>x,y</a:t>
            </a:r>
            <a:r>
              <a:rPr dirty="0"/>
              <a:t>    &lt;-  </a:t>
            </a:r>
            <a:r>
              <a:rPr dirty="0" err="1"/>
              <a:t>coordenadas</a:t>
            </a:r>
            <a:r>
              <a:rPr dirty="0"/>
              <a:t> </a:t>
            </a:r>
            <a:r>
              <a:rPr dirty="0" err="1"/>
              <a:t>en</a:t>
            </a:r>
            <a:r>
              <a:rPr dirty="0"/>
              <a:t> </a:t>
            </a:r>
            <a:r>
              <a:rPr dirty="0" err="1"/>
              <a:t>píxeles</a:t>
            </a:r>
            <a:r>
              <a:rPr dirty="0"/>
              <a:t> </a:t>
            </a:r>
            <a:r>
              <a:rPr dirty="0" err="1"/>
              <a:t>sobre</a:t>
            </a:r>
            <a:r>
              <a:rPr dirty="0"/>
              <a:t> el CCD</a:t>
            </a:r>
          </a:p>
        </p:txBody>
      </p:sp>
      <p:grpSp>
        <p:nvGrpSpPr>
          <p:cNvPr id="384" name="Group"/>
          <p:cNvGrpSpPr/>
          <p:nvPr/>
        </p:nvGrpSpPr>
        <p:grpSpPr>
          <a:xfrm>
            <a:off x="1545926" y="2061997"/>
            <a:ext cx="8662553" cy="1438278"/>
            <a:chOff x="0" y="0"/>
            <a:chExt cx="8662551" cy="1438277"/>
          </a:xfrm>
        </p:grpSpPr>
        <mc:AlternateContent xmlns:mc="http://schemas.openxmlformats.org/markup-compatibility/2006" xmlns:a14="http://schemas.microsoft.com/office/drawing/2010/main">
          <mc:Choice Requires="a14">
            <p:sp>
              <p:nvSpPr>
                <p:cNvPr id="382" name="Equation"/>
                <p:cNvSpPr txBox="1"/>
                <p:nvPr/>
              </p:nvSpPr>
              <p:spPr>
                <a:xfrm>
                  <a:off x="0" y="230612"/>
                  <a:ext cx="1557551" cy="1000151"/>
                </a:xfrm>
                <a:prstGeom prst="rect">
                  <a:avLst/>
                </a:prstGeom>
                <a:noFill/>
                <a:ln w="12700" cap="flat">
                  <a:noFill/>
                  <a:miter lim="400000"/>
                </a:ln>
                <a:effectLst/>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d>
                          <m:dPr>
                            <m:ctrlPr>
                              <a:rPr sz="3200" i="1">
                                <a:solidFill>
                                  <a:srgbClr val="000000"/>
                                </a:solidFill>
                                <a:latin typeface="Cambria Math" panose="02040503050406030204" pitchFamily="18" charset="0"/>
                              </a:rPr>
                            </m:ctrlPr>
                          </m:dPr>
                          <m:e>
                            <m:eqArr>
                              <m:eqArrPr>
                                <m:ctrlPr>
                                  <a:rPr sz="3200" i="1">
                                    <a:solidFill>
                                      <a:srgbClr val="000000"/>
                                    </a:solidFill>
                                    <a:latin typeface="Cambria Math" panose="02040503050406030204" pitchFamily="18" charset="0"/>
                                  </a:rPr>
                                </m:ctrlPr>
                              </m:eqArrPr>
                              <m:e>
                                <m:r>
                                  <m:rPr>
                                    <m:sty m:val="p"/>
                                  </m:rPr>
                                  <a:rPr sz="3200" i="1">
                                    <a:solidFill>
                                      <a:srgbClr val="000000"/>
                                    </a:solidFill>
                                    <a:latin typeface="Cambria Math" panose="02040503050406030204" pitchFamily="18" charset="0"/>
                                  </a:rPr>
                                  <m:t>Δ</m:t>
                                </m:r>
                                <m:r>
                                  <a:rPr sz="3200" i="1">
                                    <a:solidFill>
                                      <a:srgbClr val="000000"/>
                                    </a:solidFill>
                                    <a:latin typeface="Cambria Math" panose="02040503050406030204" pitchFamily="18" charset="0"/>
                                  </a:rPr>
                                  <m:t>𝛼</m:t>
                                </m:r>
                              </m:e>
                              <m:e>
                                <m:r>
                                  <m:rPr>
                                    <m:sty m:val="p"/>
                                  </m:rPr>
                                  <a:rPr sz="3200" i="1">
                                    <a:solidFill>
                                      <a:srgbClr val="000000"/>
                                    </a:solidFill>
                                    <a:latin typeface="Cambria Math" panose="02040503050406030204" pitchFamily="18" charset="0"/>
                                  </a:rPr>
                                  <m:t>Δ</m:t>
                                </m:r>
                                <m:r>
                                  <a:rPr sz="3200" i="1">
                                    <a:solidFill>
                                      <a:srgbClr val="000000"/>
                                    </a:solidFill>
                                    <a:latin typeface="Cambria Math" panose="02040503050406030204" pitchFamily="18" charset="0"/>
                                  </a:rPr>
                                  <m:t>𝛿</m:t>
                                </m:r>
                              </m:e>
                            </m:eqArr>
                          </m:e>
                        </m:d>
                        <m:r>
                          <a:rPr sz="3200" i="1">
                            <a:solidFill>
                              <a:srgbClr val="000000"/>
                            </a:solidFill>
                            <a:latin typeface="Cambria Math" panose="02040503050406030204" pitchFamily="18" charset="0"/>
                          </a:rPr>
                          <m:t>=</m:t>
                        </m:r>
                      </m:oMath>
                    </m:oMathPara>
                  </a14:m>
                  <a:endParaRPr sz="3200"/>
                </a:p>
              </p:txBody>
            </p:sp>
          </mc:Choice>
          <mc:Fallback xmlns="">
            <p:sp>
              <p:nvSpPr>
                <p:cNvPr id="382" name="Equation"/>
                <p:cNvSpPr txBox="1">
                  <a:spLocks noRot="1" noChangeAspect="1" noMove="1" noResize="1" noEditPoints="1" noAdjustHandles="1" noChangeArrowheads="1" noChangeShapeType="1" noTextEdit="1"/>
                </p:cNvSpPr>
                <p:nvPr/>
              </p:nvSpPr>
              <p:spPr>
                <a:xfrm>
                  <a:off x="0" y="230612"/>
                  <a:ext cx="1557551" cy="1000151"/>
                </a:xfrm>
                <a:prstGeom prst="rect">
                  <a:avLst/>
                </a:prstGeom>
                <a:blipFill>
                  <a:blip r:embed="rId2"/>
                  <a:stretch>
                    <a:fillRect/>
                  </a:stretch>
                </a:blipFill>
                <a:ln w="12700" cap="flat">
                  <a:noFill/>
                  <a:miter lim="400000"/>
                </a:ln>
                <a:effectLst/>
              </p:spPr>
              <p:txBody>
                <a:bodyPr/>
                <a:lstStyle/>
                <a:p>
                  <a:r>
                    <a:rPr lang="es-ES_tradnl">
                      <a:noFill/>
                    </a:rPr>
                    <a:t> </a:t>
                  </a:r>
                </a:p>
              </p:txBody>
            </p:sp>
          </mc:Fallback>
        </mc:AlternateContent>
        <p:pic>
          <p:nvPicPr>
            <p:cNvPr id="383" name="Screen Shot 2018-10-16 at 2.26.51 PM.png" descr="Screen Shot 2018-10-16 at 2.26.51 PM.png"/>
            <p:cNvPicPr>
              <a:picLocks noChangeAspect="1"/>
            </p:cNvPicPr>
            <p:nvPr/>
          </p:nvPicPr>
          <p:blipFill>
            <a:blip r:embed="rId3"/>
            <a:stretch>
              <a:fillRect/>
            </a:stretch>
          </p:blipFill>
          <p:spPr>
            <a:xfrm>
              <a:off x="1448149" y="0"/>
              <a:ext cx="7214403" cy="1438278"/>
            </a:xfrm>
            <a:prstGeom prst="rect">
              <a:avLst/>
            </a:prstGeom>
            <a:ln w="12700" cap="flat">
              <a:noFill/>
              <a:miter lim="400000"/>
            </a:ln>
            <a:effectLst/>
          </p:spPr>
        </p:pic>
      </p:grpSp>
      <p:grpSp>
        <p:nvGrpSpPr>
          <p:cNvPr id="387" name="Group"/>
          <p:cNvGrpSpPr/>
          <p:nvPr/>
        </p:nvGrpSpPr>
        <p:grpSpPr>
          <a:xfrm>
            <a:off x="700850" y="6541479"/>
            <a:ext cx="3705264" cy="1031407"/>
            <a:chOff x="0" y="0"/>
            <a:chExt cx="3705262" cy="1031405"/>
          </a:xfrm>
        </p:grpSpPr>
        <mc:AlternateContent xmlns:mc="http://schemas.openxmlformats.org/markup-compatibility/2006" xmlns:a14="http://schemas.microsoft.com/office/drawing/2010/main">
          <mc:Choice Requires="a14">
            <p:sp>
              <p:nvSpPr>
                <p:cNvPr id="385" name="Equation"/>
                <p:cNvSpPr txBox="1"/>
                <p:nvPr/>
              </p:nvSpPr>
              <p:spPr>
                <a:xfrm>
                  <a:off x="0" y="0"/>
                  <a:ext cx="3705263" cy="1031406"/>
                </a:xfrm>
                <a:prstGeom prst="rect">
                  <a:avLst/>
                </a:prstGeom>
                <a:noFill/>
                <a:ln w="12700" cap="flat">
                  <a:noFill/>
                  <a:miter lim="400000"/>
                </a:ln>
                <a:effectLst/>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d>
                          <m:dPr>
                            <m:ctrlPr>
                              <a:rPr sz="3300" i="1">
                                <a:solidFill>
                                  <a:srgbClr val="000000"/>
                                </a:solidFill>
                                <a:latin typeface="Cambria Math" panose="02040503050406030204" pitchFamily="18" charset="0"/>
                              </a:rPr>
                            </m:ctrlPr>
                          </m:dPr>
                          <m:e>
                            <m:eqArr>
                              <m:eqArrPr>
                                <m:ctrlPr>
                                  <a:rPr sz="3300" i="1">
                                    <a:solidFill>
                                      <a:srgbClr val="000000"/>
                                    </a:solidFill>
                                    <a:latin typeface="Cambria Math" panose="02040503050406030204" pitchFamily="18" charset="0"/>
                                  </a:rPr>
                                </m:ctrlPr>
                              </m:eqArrPr>
                              <m:e>
                                <m:r>
                                  <a:rPr sz="3300" i="1">
                                    <a:solidFill>
                                      <a:srgbClr val="000000"/>
                                    </a:solidFill>
                                    <a:latin typeface="Cambria Math" panose="02040503050406030204" pitchFamily="18" charset="0"/>
                                  </a:rPr>
                                  <m:t>𝑢</m:t>
                                </m:r>
                              </m:e>
                              <m:e>
                                <m:r>
                                  <a:rPr sz="3300" i="1">
                                    <a:solidFill>
                                      <a:srgbClr val="000000"/>
                                    </a:solidFill>
                                    <a:latin typeface="Cambria Math" panose="02040503050406030204" pitchFamily="18" charset="0"/>
                                  </a:rPr>
                                  <m:t>𝑣</m:t>
                                </m:r>
                              </m:e>
                            </m:eqArr>
                          </m:e>
                        </m:d>
                        <m:r>
                          <a:rPr sz="3300" i="1">
                            <a:solidFill>
                              <a:srgbClr val="000000"/>
                            </a:solidFill>
                            <a:latin typeface="Cambria Math" panose="02040503050406030204" pitchFamily="18" charset="0"/>
                          </a:rPr>
                          <m:t>=</m:t>
                        </m:r>
                        <m:d>
                          <m:dPr>
                            <m:ctrlPr>
                              <a:rPr sz="3300" i="1">
                                <a:solidFill>
                                  <a:srgbClr val="000000"/>
                                </a:solidFill>
                                <a:latin typeface="Cambria Math" panose="02040503050406030204" pitchFamily="18" charset="0"/>
                              </a:rPr>
                            </m:ctrlPr>
                          </m:dPr>
                          <m:e>
                            <m:eqArr>
                              <m:eqArrPr>
                                <m:ctrlPr>
                                  <a:rPr sz="3300" i="1">
                                    <a:solidFill>
                                      <a:srgbClr val="000000"/>
                                    </a:solidFill>
                                    <a:latin typeface="Cambria Math" panose="02040503050406030204" pitchFamily="18" charset="0"/>
                                  </a:rPr>
                                </m:ctrlPr>
                              </m:eqArrPr>
                              <m:e>
                                <m:r>
                                  <a:rPr sz="3300" i="1">
                                    <a:solidFill>
                                      <a:srgbClr val="000000"/>
                                    </a:solidFill>
                                    <a:latin typeface="Cambria Math" panose="02040503050406030204" pitchFamily="18" charset="0"/>
                                  </a:rPr>
                                  <m:t>𝑥</m:t>
                                </m:r>
                                <m:r>
                                  <a:rPr sz="3300" i="1">
                                    <a:solidFill>
                                      <a:srgbClr val="000000"/>
                                    </a:solidFill>
                                    <a:latin typeface="Cambria Math" panose="02040503050406030204" pitchFamily="18" charset="0"/>
                                  </a:rPr>
                                  <m:t>−</m:t>
                                </m:r>
                                <m:r>
                                  <a:rPr sz="3300" i="1">
                                    <a:solidFill>
                                      <a:srgbClr val="000000"/>
                                    </a:solidFill>
                                    <a:latin typeface="Cambria Math" panose="02040503050406030204" pitchFamily="18" charset="0"/>
                                  </a:rPr>
                                  <m:t>𝐶𝑅𝑃𝐼𝑋</m:t>
                                </m:r>
                                <m:r>
                                  <a:rPr sz="3300" i="1">
                                    <a:solidFill>
                                      <a:srgbClr val="000000"/>
                                    </a:solidFill>
                                    <a:latin typeface="Cambria Math" panose="02040503050406030204" pitchFamily="18" charset="0"/>
                                  </a:rPr>
                                  <m:t>1</m:t>
                                </m:r>
                              </m:e>
                              <m:e>
                                <m:r>
                                  <a:rPr sz="3300" i="1">
                                    <a:solidFill>
                                      <a:srgbClr val="000000"/>
                                    </a:solidFill>
                                    <a:latin typeface="Cambria Math" panose="02040503050406030204" pitchFamily="18" charset="0"/>
                                  </a:rPr>
                                  <m:t>𝑦</m:t>
                                </m:r>
                                <m:r>
                                  <a:rPr sz="3300" i="1">
                                    <a:solidFill>
                                      <a:srgbClr val="000000"/>
                                    </a:solidFill>
                                    <a:latin typeface="Cambria Math" panose="02040503050406030204" pitchFamily="18" charset="0"/>
                                  </a:rPr>
                                  <m:t>−</m:t>
                                </m:r>
                                <m:r>
                                  <a:rPr sz="3300" i="1">
                                    <a:solidFill>
                                      <a:srgbClr val="000000"/>
                                    </a:solidFill>
                                    <a:latin typeface="Cambria Math" panose="02040503050406030204" pitchFamily="18" charset="0"/>
                                  </a:rPr>
                                  <m:t>𝐶𝑅𝑃𝐼𝑋</m:t>
                                </m:r>
                                <m:r>
                                  <a:rPr sz="3300" i="1">
                                    <a:solidFill>
                                      <a:srgbClr val="000000"/>
                                    </a:solidFill>
                                    <a:latin typeface="Cambria Math" panose="02040503050406030204" pitchFamily="18" charset="0"/>
                                  </a:rPr>
                                  <m:t>2</m:t>
                                </m:r>
                              </m:e>
                            </m:eqArr>
                          </m:e>
                        </m:d>
                      </m:oMath>
                    </m:oMathPara>
                  </a14:m>
                  <a:endParaRPr sz="3300"/>
                </a:p>
              </p:txBody>
            </p:sp>
          </mc:Choice>
          <mc:Fallback xmlns="">
            <p:sp>
              <p:nvSpPr>
                <p:cNvPr id="385" name="Equation"/>
                <p:cNvSpPr txBox="1">
                  <a:spLocks noRot="1" noChangeAspect="1" noMove="1" noResize="1" noEditPoints="1" noAdjustHandles="1" noChangeArrowheads="1" noChangeShapeType="1" noTextEdit="1"/>
                </p:cNvSpPr>
                <p:nvPr/>
              </p:nvSpPr>
              <p:spPr>
                <a:xfrm>
                  <a:off x="0" y="0"/>
                  <a:ext cx="3705263" cy="1031406"/>
                </a:xfrm>
                <a:prstGeom prst="rect">
                  <a:avLst/>
                </a:prstGeom>
                <a:blipFill>
                  <a:blip r:embed="rId4"/>
                  <a:stretch>
                    <a:fillRect t="-1235" r="-1370" b="-3704"/>
                  </a:stretch>
                </a:blipFill>
                <a:ln w="12700" cap="flat">
                  <a:noFill/>
                  <a:miter lim="400000"/>
                </a:ln>
                <a:effectLst/>
              </p:spPr>
              <p:txBody>
                <a:bodyPr/>
                <a:lstStyle/>
                <a:p>
                  <a:r>
                    <a:rPr lang="es-ES_tradnl">
                      <a:noFill/>
                    </a:rPr>
                    <a:t> </a:t>
                  </a:r>
                </a:p>
              </p:txBody>
            </p:sp>
          </mc:Fallback>
        </mc:AlternateContent>
        <p:pic>
          <p:nvPicPr>
            <p:cNvPr id="386" name="Screen Shot 2018-10-16 at 2.26.51 PM.png" descr="Screen Shot 2018-10-16 at 2.26.51 PM.png"/>
            <p:cNvPicPr>
              <a:picLocks noChangeAspect="1"/>
            </p:cNvPicPr>
            <p:nvPr/>
          </p:nvPicPr>
          <p:blipFill>
            <a:blip r:embed="rId3"/>
            <a:srcRect l="61193" t="15195" r="34341" b="15195"/>
            <a:stretch>
              <a:fillRect/>
            </a:stretch>
          </p:blipFill>
          <p:spPr>
            <a:xfrm>
              <a:off x="177563" y="57518"/>
              <a:ext cx="295593" cy="918640"/>
            </a:xfrm>
            <a:prstGeom prst="rect">
              <a:avLst/>
            </a:prstGeom>
            <a:ln w="12700" cap="flat">
              <a:noFill/>
              <a:miter lim="400000"/>
            </a:ln>
            <a:effectLst/>
          </p:spPr>
        </p:pic>
      </p:grpSp>
      <p:sp>
        <p:nvSpPr>
          <p:cNvPr id="388" name="u,v    &lt;-  coordenadas relativas en píxeles sobre el CCD, i.e. origen en el píxel de referencia CRPIXi"/>
          <p:cNvSpPr txBox="1"/>
          <p:nvPr/>
        </p:nvSpPr>
        <p:spPr>
          <a:xfrm>
            <a:off x="570334" y="8807318"/>
            <a:ext cx="9333593" cy="9221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266700" indent="-266700" algn="l">
              <a:spcBef>
                <a:spcPts val="1500"/>
              </a:spcBef>
              <a:buSzPct val="100000"/>
              <a:buChar char="•"/>
              <a:defRPr sz="2600">
                <a:solidFill>
                  <a:srgbClr val="444444"/>
                </a:solidFill>
              </a:defRPr>
            </a:lvl1pPr>
          </a:lstStyle>
          <a:p>
            <a:r>
              <a:t>u,v    &lt;-  coordenadas relativas en píxeles sobre el CCD, i.e. origen en el píxel de referencia CRPIXi</a:t>
            </a:r>
          </a:p>
        </p:txBody>
      </p:sp>
      <p:sp>
        <p:nvSpPr>
          <p:cNvPr id="389" name="donde"/>
          <p:cNvSpPr txBox="1"/>
          <p:nvPr/>
        </p:nvSpPr>
        <p:spPr>
          <a:xfrm>
            <a:off x="136533" y="3421801"/>
            <a:ext cx="1292353" cy="498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spcBef>
                <a:spcPts val="4800"/>
              </a:spcBef>
              <a:defRPr sz="2600">
                <a:solidFill>
                  <a:srgbClr val="444444"/>
                </a:solidFill>
              </a:defRPr>
            </a:lvl1pPr>
          </a:lstStyle>
          <a:p>
            <a:r>
              <a:t>donde</a:t>
            </a:r>
          </a:p>
        </p:txBody>
      </p:sp>
      <p:pic>
        <p:nvPicPr>
          <p:cNvPr id="390" name="Screen Shot 2018-10-16 at 2.29.48 PM.png" descr="Screen Shot 2018-10-16 at 2.29.48 PM.png"/>
          <p:cNvPicPr>
            <a:picLocks noChangeAspect="1"/>
          </p:cNvPicPr>
          <p:nvPr/>
        </p:nvPicPr>
        <p:blipFill>
          <a:blip r:embed="rId5"/>
          <a:stretch>
            <a:fillRect/>
          </a:stretch>
        </p:blipFill>
        <p:spPr>
          <a:xfrm>
            <a:off x="1967134" y="3972859"/>
            <a:ext cx="6878882" cy="2226977"/>
          </a:xfrm>
          <a:prstGeom prst="rect">
            <a:avLst/>
          </a:prstGeom>
          <a:ln w="12700">
            <a:miter lim="400000"/>
          </a:ln>
        </p:spPr>
      </p:pic>
      <p:grpSp>
        <p:nvGrpSpPr>
          <p:cNvPr id="393" name="A_p_q y B_p_q son los coeficientes del polinomio para la transformación directa    x,y -&gt; RA,DEC"/>
          <p:cNvGrpSpPr/>
          <p:nvPr/>
        </p:nvGrpSpPr>
        <p:grpSpPr>
          <a:xfrm>
            <a:off x="5662897" y="6209617"/>
            <a:ext cx="6604069" cy="1758630"/>
            <a:chOff x="0" y="0"/>
            <a:chExt cx="6604068" cy="1758628"/>
          </a:xfrm>
        </p:grpSpPr>
        <p:sp>
          <p:nvSpPr>
            <p:cNvPr id="392" name="A_p_q y B_p_q son los coeficientes del polinomio para la transformación directa    x,y -&gt; RA,DEC"/>
            <p:cNvSpPr txBox="1"/>
            <p:nvPr/>
          </p:nvSpPr>
          <p:spPr>
            <a:xfrm>
              <a:off x="38100" y="25400"/>
              <a:ext cx="6527869" cy="1644329"/>
            </a:xfrm>
            <a:prstGeom prst="rect">
              <a:avLst/>
            </a:prstGeom>
            <a:solidFill>
              <a:schemeClr val="accent3">
                <a:satOff val="18648"/>
                <a:lumOff val="5971"/>
              </a:schemeClr>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41300" tIns="241300" rIns="241300" bIns="241300" numCol="1" anchor="ctr">
              <a:spAutoFit/>
            </a:bodyPr>
            <a:lstStyle/>
            <a:p>
              <a:pPr>
                <a:defRPr sz="2500"/>
              </a:pPr>
              <a:r>
                <a:rPr b="1">
                  <a:latin typeface="Helvetica Neue"/>
                  <a:ea typeface="Helvetica Neue"/>
                  <a:cs typeface="Helvetica Neue"/>
                  <a:sym typeface="Helvetica Neue"/>
                </a:rPr>
                <a:t>A_p_q</a:t>
              </a:r>
              <a:r>
                <a:t> y </a:t>
              </a:r>
              <a:r>
                <a:rPr b="1">
                  <a:latin typeface="Helvetica Neue"/>
                  <a:ea typeface="Helvetica Neue"/>
                  <a:cs typeface="Helvetica Neue"/>
                  <a:sym typeface="Helvetica Neue"/>
                </a:rPr>
                <a:t>B_p_q</a:t>
              </a:r>
              <a:r>
                <a:t> son los coeficientes del polinomio para la transformación </a:t>
              </a:r>
              <a:r>
                <a:rPr b="1" i="1">
                  <a:latin typeface="Helvetica Neue"/>
                  <a:ea typeface="Helvetica Neue"/>
                  <a:cs typeface="Helvetica Neue"/>
                  <a:sym typeface="Helvetica Neue"/>
                </a:rPr>
                <a:t>directa</a:t>
              </a:r>
              <a:r>
                <a:t>    x,y -&gt; RA,DEC</a:t>
              </a:r>
            </a:p>
          </p:txBody>
        </p:sp>
        <p:pic>
          <p:nvPicPr>
            <p:cNvPr id="391" name="A_p_q y B_p_q son los coeficientes del polinomio para la transformación directa    x,y -&gt; RA,DEC A_p_q y B_p_q son los coeficientes del polinomio para la transformación directa    x,y -&gt; RA,DEC" descr="A_p_q y B_p_q son los coeficientes del polinomio para la transformación directa    x,y -&gt; RA,DEC A_p_q y B_p_q son los coeficientes del polinomio para la transformación directa    x,y -&gt; RA,DEC"/>
            <p:cNvPicPr>
              <a:picLocks/>
            </p:cNvPicPr>
            <p:nvPr/>
          </p:nvPicPr>
          <p:blipFill>
            <a:blip r:embed="rId6"/>
            <a:stretch>
              <a:fillRect/>
            </a:stretch>
          </p:blipFill>
          <p:spPr>
            <a:xfrm>
              <a:off x="0" y="0"/>
              <a:ext cx="6604069" cy="1758629"/>
            </a:xfrm>
            <a:prstGeom prst="rect">
              <a:avLst/>
            </a:prstGeom>
            <a:effectLst/>
          </p:spPr>
        </p:pic>
      </p:grpSp>
    </p:spTree>
    <p:extLst>
      <p:ext uri="{BB962C8B-B14F-4D97-AF65-F5344CB8AC3E}">
        <p14:creationId xmlns:p14="http://schemas.microsoft.com/office/powerpoint/2010/main" val="16180948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imple Imaging Polynomial (SIP)"/>
          <p:cNvSpPr txBox="1">
            <a:spLocks noGrp="1"/>
          </p:cNvSpPr>
          <p:nvPr>
            <p:ph type="title"/>
          </p:nvPr>
        </p:nvSpPr>
        <p:spPr>
          <a:prstGeom prst="rect">
            <a:avLst/>
          </a:prstGeom>
        </p:spPr>
        <p:txBody>
          <a:bodyPr/>
          <a:lstStyle/>
          <a:p>
            <a:r>
              <a:t>Simple Imaging Polynomial (SIP)</a:t>
            </a:r>
          </a:p>
        </p:txBody>
      </p:sp>
      <p:sp>
        <p:nvSpPr>
          <p:cNvPr id="396" name="en el header se dan también los coeficientes para la transformación inversa"/>
          <p:cNvSpPr txBox="1">
            <a:spLocks noGrp="1"/>
          </p:cNvSpPr>
          <p:nvPr>
            <p:ph type="body" sz="quarter" idx="1"/>
          </p:nvPr>
        </p:nvSpPr>
        <p:spPr>
          <a:xfrm>
            <a:off x="388147" y="1513104"/>
            <a:ext cx="12228506" cy="922172"/>
          </a:xfrm>
          <a:prstGeom prst="rect">
            <a:avLst/>
          </a:prstGeom>
        </p:spPr>
        <p:txBody>
          <a:bodyPr/>
          <a:lstStyle/>
          <a:p>
            <a:r>
              <a:t>en el header se dan también los coeficientes para la transformación inversa</a:t>
            </a:r>
          </a:p>
        </p:txBody>
      </p:sp>
      <p:sp>
        <p:nvSpPr>
          <p:cNvPr id="397" name="x,y    &lt;-  coordenadas en píxeles sobre el CCD"/>
          <p:cNvSpPr txBox="1"/>
          <p:nvPr/>
        </p:nvSpPr>
        <p:spPr>
          <a:xfrm>
            <a:off x="570334" y="8387369"/>
            <a:ext cx="11201332" cy="554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266700" indent="-266700" algn="l">
              <a:spcBef>
                <a:spcPts val="1500"/>
              </a:spcBef>
              <a:buSzPct val="100000"/>
              <a:buChar char="•"/>
              <a:defRPr sz="2600">
                <a:solidFill>
                  <a:srgbClr val="444444"/>
                </a:solidFill>
              </a:defRPr>
            </a:lvl1pPr>
          </a:lstStyle>
          <a:p>
            <a:r>
              <a:t>x,y    &lt;-  coordenadas en píxeles sobre el CCD</a:t>
            </a:r>
          </a:p>
        </p:txBody>
      </p:sp>
      <p:grpSp>
        <p:nvGrpSpPr>
          <p:cNvPr id="400" name="Group"/>
          <p:cNvGrpSpPr/>
          <p:nvPr/>
        </p:nvGrpSpPr>
        <p:grpSpPr>
          <a:xfrm>
            <a:off x="1258868" y="6573229"/>
            <a:ext cx="3705264" cy="1031407"/>
            <a:chOff x="0" y="0"/>
            <a:chExt cx="3705262" cy="1031405"/>
          </a:xfrm>
        </p:grpSpPr>
        <mc:AlternateContent xmlns:mc="http://schemas.openxmlformats.org/markup-compatibility/2006" xmlns:a14="http://schemas.microsoft.com/office/drawing/2010/main">
          <mc:Choice Requires="a14">
            <p:sp>
              <p:nvSpPr>
                <p:cNvPr id="398" name="Equation"/>
                <p:cNvSpPr txBox="1"/>
                <p:nvPr/>
              </p:nvSpPr>
              <p:spPr>
                <a:xfrm>
                  <a:off x="0" y="0"/>
                  <a:ext cx="3705263" cy="1031406"/>
                </a:xfrm>
                <a:prstGeom prst="rect">
                  <a:avLst/>
                </a:prstGeom>
                <a:noFill/>
                <a:ln w="12700" cap="flat">
                  <a:noFill/>
                  <a:miter lim="400000"/>
                </a:ln>
                <a:effectLst/>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d>
                          <m:dPr>
                            <m:ctrlPr>
                              <a:rPr sz="3300" i="1">
                                <a:solidFill>
                                  <a:srgbClr val="000000"/>
                                </a:solidFill>
                                <a:latin typeface="Cambria Math" panose="02040503050406030204" pitchFamily="18" charset="0"/>
                              </a:rPr>
                            </m:ctrlPr>
                          </m:dPr>
                          <m:e>
                            <m:eqArr>
                              <m:eqArrPr>
                                <m:ctrlPr>
                                  <a:rPr sz="3300" i="1">
                                    <a:solidFill>
                                      <a:srgbClr val="000000"/>
                                    </a:solidFill>
                                    <a:latin typeface="Cambria Math" panose="02040503050406030204" pitchFamily="18" charset="0"/>
                                  </a:rPr>
                                </m:ctrlPr>
                              </m:eqArrPr>
                              <m:e>
                                <m:r>
                                  <a:rPr sz="3300" i="1">
                                    <a:solidFill>
                                      <a:srgbClr val="000000"/>
                                    </a:solidFill>
                                    <a:latin typeface="Cambria Math" panose="02040503050406030204" pitchFamily="18" charset="0"/>
                                  </a:rPr>
                                  <m:t>𝑢</m:t>
                                </m:r>
                              </m:e>
                              <m:e>
                                <m:r>
                                  <a:rPr sz="3300" i="1">
                                    <a:solidFill>
                                      <a:srgbClr val="000000"/>
                                    </a:solidFill>
                                    <a:latin typeface="Cambria Math" panose="02040503050406030204" pitchFamily="18" charset="0"/>
                                  </a:rPr>
                                  <m:t>𝑣</m:t>
                                </m:r>
                              </m:e>
                            </m:eqArr>
                          </m:e>
                        </m:d>
                        <m:r>
                          <a:rPr sz="3300" i="1">
                            <a:solidFill>
                              <a:srgbClr val="000000"/>
                            </a:solidFill>
                            <a:latin typeface="Cambria Math" panose="02040503050406030204" pitchFamily="18" charset="0"/>
                          </a:rPr>
                          <m:t>=</m:t>
                        </m:r>
                        <m:d>
                          <m:dPr>
                            <m:ctrlPr>
                              <a:rPr sz="3300" i="1">
                                <a:solidFill>
                                  <a:srgbClr val="000000"/>
                                </a:solidFill>
                                <a:latin typeface="Cambria Math" panose="02040503050406030204" pitchFamily="18" charset="0"/>
                              </a:rPr>
                            </m:ctrlPr>
                          </m:dPr>
                          <m:e>
                            <m:eqArr>
                              <m:eqArrPr>
                                <m:ctrlPr>
                                  <a:rPr sz="3300" i="1">
                                    <a:solidFill>
                                      <a:srgbClr val="000000"/>
                                    </a:solidFill>
                                    <a:latin typeface="Cambria Math" panose="02040503050406030204" pitchFamily="18" charset="0"/>
                                  </a:rPr>
                                </m:ctrlPr>
                              </m:eqArrPr>
                              <m:e>
                                <m:r>
                                  <a:rPr sz="3300" i="1">
                                    <a:solidFill>
                                      <a:srgbClr val="000000"/>
                                    </a:solidFill>
                                    <a:latin typeface="Cambria Math" panose="02040503050406030204" pitchFamily="18" charset="0"/>
                                  </a:rPr>
                                  <m:t>𝑥</m:t>
                                </m:r>
                                <m:r>
                                  <a:rPr sz="3300" i="1">
                                    <a:solidFill>
                                      <a:srgbClr val="000000"/>
                                    </a:solidFill>
                                    <a:latin typeface="Cambria Math" panose="02040503050406030204" pitchFamily="18" charset="0"/>
                                  </a:rPr>
                                  <m:t>−</m:t>
                                </m:r>
                                <m:r>
                                  <a:rPr sz="3300" i="1">
                                    <a:solidFill>
                                      <a:srgbClr val="000000"/>
                                    </a:solidFill>
                                    <a:latin typeface="Cambria Math" panose="02040503050406030204" pitchFamily="18" charset="0"/>
                                  </a:rPr>
                                  <m:t>𝐶𝑅𝑃𝐼𝑋</m:t>
                                </m:r>
                                <m:r>
                                  <a:rPr sz="3300" i="1">
                                    <a:solidFill>
                                      <a:srgbClr val="000000"/>
                                    </a:solidFill>
                                    <a:latin typeface="Cambria Math" panose="02040503050406030204" pitchFamily="18" charset="0"/>
                                  </a:rPr>
                                  <m:t>1</m:t>
                                </m:r>
                              </m:e>
                              <m:e>
                                <m:r>
                                  <a:rPr sz="3300" i="1">
                                    <a:solidFill>
                                      <a:srgbClr val="000000"/>
                                    </a:solidFill>
                                    <a:latin typeface="Cambria Math" panose="02040503050406030204" pitchFamily="18" charset="0"/>
                                  </a:rPr>
                                  <m:t>𝑦</m:t>
                                </m:r>
                                <m:r>
                                  <a:rPr sz="3300" i="1">
                                    <a:solidFill>
                                      <a:srgbClr val="000000"/>
                                    </a:solidFill>
                                    <a:latin typeface="Cambria Math" panose="02040503050406030204" pitchFamily="18" charset="0"/>
                                  </a:rPr>
                                  <m:t>−</m:t>
                                </m:r>
                                <m:r>
                                  <a:rPr sz="3300" i="1">
                                    <a:solidFill>
                                      <a:srgbClr val="000000"/>
                                    </a:solidFill>
                                    <a:latin typeface="Cambria Math" panose="02040503050406030204" pitchFamily="18" charset="0"/>
                                  </a:rPr>
                                  <m:t>𝐶𝑅𝑃𝐼𝑋</m:t>
                                </m:r>
                                <m:r>
                                  <a:rPr sz="3300" i="1">
                                    <a:solidFill>
                                      <a:srgbClr val="000000"/>
                                    </a:solidFill>
                                    <a:latin typeface="Cambria Math" panose="02040503050406030204" pitchFamily="18" charset="0"/>
                                  </a:rPr>
                                  <m:t>2</m:t>
                                </m:r>
                              </m:e>
                            </m:eqArr>
                          </m:e>
                        </m:d>
                      </m:oMath>
                    </m:oMathPara>
                  </a14:m>
                  <a:endParaRPr sz="3300"/>
                </a:p>
              </p:txBody>
            </p:sp>
          </mc:Choice>
          <mc:Fallback xmlns="">
            <p:sp>
              <p:nvSpPr>
                <p:cNvPr id="398" name="Equation"/>
                <p:cNvSpPr txBox="1">
                  <a:spLocks noRot="1" noChangeAspect="1" noMove="1" noResize="1" noEditPoints="1" noAdjustHandles="1" noChangeArrowheads="1" noChangeShapeType="1" noTextEdit="1"/>
                </p:cNvSpPr>
                <p:nvPr/>
              </p:nvSpPr>
              <p:spPr>
                <a:xfrm>
                  <a:off x="0" y="0"/>
                  <a:ext cx="3705263" cy="1031406"/>
                </a:xfrm>
                <a:prstGeom prst="rect">
                  <a:avLst/>
                </a:prstGeom>
                <a:blipFill>
                  <a:blip r:embed="rId2"/>
                  <a:stretch>
                    <a:fillRect t="-1235" r="-2062" b="-3704"/>
                  </a:stretch>
                </a:blipFill>
                <a:ln w="12700" cap="flat">
                  <a:noFill/>
                  <a:miter lim="400000"/>
                </a:ln>
                <a:effectLst/>
              </p:spPr>
              <p:txBody>
                <a:bodyPr/>
                <a:lstStyle/>
                <a:p>
                  <a:r>
                    <a:rPr lang="es-ES_tradnl">
                      <a:noFill/>
                    </a:rPr>
                    <a:t> </a:t>
                  </a:r>
                </a:p>
              </p:txBody>
            </p:sp>
          </mc:Fallback>
        </mc:AlternateContent>
        <p:pic>
          <p:nvPicPr>
            <p:cNvPr id="399" name="Screen Shot 2018-10-16 at 2.26.51 PM.png" descr="Screen Shot 2018-10-16 at 2.26.51 PM.png"/>
            <p:cNvPicPr>
              <a:picLocks noChangeAspect="1"/>
            </p:cNvPicPr>
            <p:nvPr/>
          </p:nvPicPr>
          <p:blipFill>
            <a:blip r:embed="rId3"/>
            <a:srcRect l="61193" t="15195" r="34341" b="15195"/>
            <a:stretch>
              <a:fillRect/>
            </a:stretch>
          </p:blipFill>
          <p:spPr>
            <a:xfrm>
              <a:off x="177563" y="57518"/>
              <a:ext cx="295593" cy="918640"/>
            </a:xfrm>
            <a:prstGeom prst="rect">
              <a:avLst/>
            </a:prstGeom>
            <a:ln w="12700" cap="flat">
              <a:noFill/>
              <a:miter lim="400000"/>
            </a:ln>
            <a:effectLst/>
          </p:spPr>
        </p:pic>
      </p:grpSp>
      <p:sp>
        <p:nvSpPr>
          <p:cNvPr id="401" name="u,v    &lt;-  coordenadas relativas en píxeles sobre el CCD, i.e. origen en el píxel de referencia CRPIXi"/>
          <p:cNvSpPr txBox="1"/>
          <p:nvPr/>
        </p:nvSpPr>
        <p:spPr>
          <a:xfrm>
            <a:off x="570334" y="8807318"/>
            <a:ext cx="9333593" cy="9221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266700" indent="-266700" algn="l">
              <a:spcBef>
                <a:spcPts val="1500"/>
              </a:spcBef>
              <a:buSzPct val="100000"/>
              <a:buChar char="•"/>
              <a:defRPr sz="2600">
                <a:solidFill>
                  <a:srgbClr val="444444"/>
                </a:solidFill>
              </a:defRPr>
            </a:lvl1pPr>
          </a:lstStyle>
          <a:p>
            <a:r>
              <a:t>u,v    &lt;-  coordenadas relativas en píxeles sobre el CCD, i.e. origen en el píxel de referencia CRPIXi</a:t>
            </a:r>
          </a:p>
        </p:txBody>
      </p:sp>
      <p:grpSp>
        <p:nvGrpSpPr>
          <p:cNvPr id="404" name="AP_p_q y BP_p_q son los coeficientes del polinomio para la transformación inversa    RA,DEC -&gt; x,y"/>
          <p:cNvGrpSpPr/>
          <p:nvPr/>
        </p:nvGrpSpPr>
        <p:grpSpPr>
          <a:xfrm>
            <a:off x="5662897" y="6209617"/>
            <a:ext cx="6604069" cy="1758630"/>
            <a:chOff x="0" y="0"/>
            <a:chExt cx="6604068" cy="1758628"/>
          </a:xfrm>
        </p:grpSpPr>
        <p:sp>
          <p:nvSpPr>
            <p:cNvPr id="403" name="AP_p_q y BP_p_q son los coeficientes del polinomio para la transformación inversa    RA,DEC -&gt; x,y"/>
            <p:cNvSpPr txBox="1"/>
            <p:nvPr/>
          </p:nvSpPr>
          <p:spPr>
            <a:xfrm>
              <a:off x="38100" y="25400"/>
              <a:ext cx="6527869" cy="1644329"/>
            </a:xfrm>
            <a:prstGeom prst="rect">
              <a:avLst/>
            </a:prstGeom>
            <a:solidFill>
              <a:schemeClr val="accent3">
                <a:satOff val="18648"/>
                <a:lumOff val="5971"/>
              </a:schemeClr>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41300" tIns="241300" rIns="241300" bIns="241300" numCol="1" anchor="ctr">
              <a:spAutoFit/>
            </a:bodyPr>
            <a:lstStyle/>
            <a:p>
              <a:pPr>
                <a:defRPr sz="2500"/>
              </a:pPr>
              <a:r>
                <a:rPr b="1">
                  <a:latin typeface="Helvetica Neue"/>
                  <a:ea typeface="Helvetica Neue"/>
                  <a:cs typeface="Helvetica Neue"/>
                  <a:sym typeface="Helvetica Neue"/>
                </a:rPr>
                <a:t>AP_p_q</a:t>
              </a:r>
              <a:r>
                <a:t> y </a:t>
              </a:r>
              <a:r>
                <a:rPr b="1">
                  <a:latin typeface="Helvetica Neue"/>
                  <a:ea typeface="Helvetica Neue"/>
                  <a:cs typeface="Helvetica Neue"/>
                  <a:sym typeface="Helvetica Neue"/>
                </a:rPr>
                <a:t>BP_p_q</a:t>
              </a:r>
              <a:r>
                <a:t> son los coeficientes del polinomio para la transformación </a:t>
              </a:r>
              <a:r>
                <a:rPr b="1" i="1">
                  <a:latin typeface="Helvetica Neue"/>
                  <a:ea typeface="Helvetica Neue"/>
                  <a:cs typeface="Helvetica Neue"/>
                  <a:sym typeface="Helvetica Neue"/>
                </a:rPr>
                <a:t>inversa</a:t>
              </a:r>
              <a:r>
                <a:t>    RA,DEC -&gt; x,y</a:t>
              </a:r>
            </a:p>
          </p:txBody>
        </p:sp>
        <p:pic>
          <p:nvPicPr>
            <p:cNvPr id="402" name="AP_p_q y BP_p_q son los coeficientes del polinomio para la transformación inversa    RA,DEC -&gt; x,y AP_p_q y BP_p_q son los coeficientes del polinomio para la transformación inversa    RA,DEC -&gt; x,y" descr="AP_p_q y BP_p_q son los coeficientes del polinomio para la transformación inversa    RA,DEC -&gt; x,y AP_p_q y BP_p_q son los coeficientes del polinomio para la transformación inversa    RA,DEC -&gt; x,y"/>
            <p:cNvPicPr>
              <a:picLocks/>
            </p:cNvPicPr>
            <p:nvPr/>
          </p:nvPicPr>
          <p:blipFill>
            <a:blip r:embed="rId4"/>
            <a:stretch>
              <a:fillRect/>
            </a:stretch>
          </p:blipFill>
          <p:spPr>
            <a:xfrm>
              <a:off x="0" y="0"/>
              <a:ext cx="6604069" cy="1758629"/>
            </a:xfrm>
            <a:prstGeom prst="rect">
              <a:avLst/>
            </a:prstGeom>
            <a:effectLst/>
          </p:spPr>
        </p:pic>
      </p:grpSp>
      <p:pic>
        <p:nvPicPr>
          <p:cNvPr id="405" name="Screen Shot 2018-10-16 at 4.19.09 PM.png" descr="Screen Shot 2018-10-16 at 4.19.09 PM.png"/>
          <p:cNvPicPr>
            <a:picLocks noChangeAspect="1"/>
          </p:cNvPicPr>
          <p:nvPr/>
        </p:nvPicPr>
        <p:blipFill>
          <a:blip r:embed="rId5"/>
          <a:stretch>
            <a:fillRect/>
          </a:stretch>
        </p:blipFill>
        <p:spPr>
          <a:xfrm>
            <a:off x="1014800" y="3745795"/>
            <a:ext cx="10312401" cy="2044701"/>
          </a:xfrm>
          <a:prstGeom prst="rect">
            <a:avLst/>
          </a:prstGeom>
          <a:ln w="12700">
            <a:miter lim="400000"/>
          </a:ln>
        </p:spPr>
      </p:pic>
      <p:grpSp>
        <p:nvGrpSpPr>
          <p:cNvPr id="408" name="Group"/>
          <p:cNvGrpSpPr/>
          <p:nvPr/>
        </p:nvGrpSpPr>
        <p:grpSpPr>
          <a:xfrm>
            <a:off x="1224326" y="2267097"/>
            <a:ext cx="3774348" cy="1527418"/>
            <a:chOff x="0" y="0"/>
            <a:chExt cx="3774346" cy="1527417"/>
          </a:xfrm>
        </p:grpSpPr>
        <p:pic>
          <p:nvPicPr>
            <p:cNvPr id="406" name="Screen Shot 2018-10-16 at 4.17.45 PM.png" descr="Screen Shot 2018-10-16 at 4.17.45 PM.png"/>
            <p:cNvPicPr>
              <a:picLocks noChangeAspect="1"/>
            </p:cNvPicPr>
            <p:nvPr/>
          </p:nvPicPr>
          <p:blipFill>
            <a:blip r:embed="rId6"/>
            <a:srcRect r="30420"/>
            <a:stretch>
              <a:fillRect/>
            </a:stretch>
          </p:blipFill>
          <p:spPr>
            <a:xfrm>
              <a:off x="0" y="0"/>
              <a:ext cx="2950576" cy="1527418"/>
            </a:xfrm>
            <a:prstGeom prst="rect">
              <a:avLst/>
            </a:prstGeom>
            <a:ln w="12700" cap="flat">
              <a:noFill/>
              <a:miter lim="400000"/>
            </a:ln>
            <a:effectLst/>
          </p:spPr>
        </p:pic>
        <mc:AlternateContent xmlns:mc="http://schemas.openxmlformats.org/markup-compatibility/2006" xmlns:a14="http://schemas.microsoft.com/office/drawing/2010/main">
          <mc:Choice Requires="a14">
            <p:sp>
              <p:nvSpPr>
                <p:cNvPr id="407" name="Equation"/>
                <p:cNvSpPr txBox="1"/>
                <p:nvPr/>
              </p:nvSpPr>
              <p:spPr>
                <a:xfrm>
                  <a:off x="2947614" y="259376"/>
                  <a:ext cx="826733" cy="843878"/>
                </a:xfrm>
                <a:prstGeom prst="rect">
                  <a:avLst/>
                </a:prstGeom>
                <a:noFill/>
                <a:ln w="12700" cap="flat">
                  <a:noFill/>
                  <a:miter lim="400000"/>
                </a:ln>
                <a:effectLst/>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d>
                          <m:dPr>
                            <m:ctrlPr>
                              <a:rPr sz="2700" i="1">
                                <a:solidFill>
                                  <a:srgbClr val="000000"/>
                                </a:solidFill>
                                <a:latin typeface="Cambria Math" panose="02040503050406030204" pitchFamily="18" charset="0"/>
                              </a:rPr>
                            </m:ctrlPr>
                          </m:dPr>
                          <m:e>
                            <m:eqArr>
                              <m:eqArrPr>
                                <m:ctrlPr>
                                  <a:rPr sz="2700" i="1">
                                    <a:solidFill>
                                      <a:srgbClr val="000000"/>
                                    </a:solidFill>
                                    <a:latin typeface="Cambria Math" panose="02040503050406030204" pitchFamily="18" charset="0"/>
                                  </a:rPr>
                                </m:ctrlPr>
                              </m:eqArrPr>
                              <m:e>
                                <m:r>
                                  <m:rPr>
                                    <m:sty m:val="p"/>
                                  </m:rPr>
                                  <a:rPr sz="2700" i="1">
                                    <a:solidFill>
                                      <a:srgbClr val="000000"/>
                                    </a:solidFill>
                                    <a:latin typeface="Cambria Math" panose="02040503050406030204" pitchFamily="18" charset="0"/>
                                  </a:rPr>
                                  <m:t>Δ</m:t>
                                </m:r>
                                <m:r>
                                  <a:rPr sz="2700" i="1">
                                    <a:solidFill>
                                      <a:srgbClr val="000000"/>
                                    </a:solidFill>
                                    <a:latin typeface="Cambria Math" panose="02040503050406030204" pitchFamily="18" charset="0"/>
                                  </a:rPr>
                                  <m:t>𝛼</m:t>
                                </m:r>
                              </m:e>
                              <m:e>
                                <m:r>
                                  <m:rPr>
                                    <m:sty m:val="p"/>
                                  </m:rPr>
                                  <a:rPr sz="2700" i="1">
                                    <a:solidFill>
                                      <a:srgbClr val="000000"/>
                                    </a:solidFill>
                                    <a:latin typeface="Cambria Math" panose="02040503050406030204" pitchFamily="18" charset="0"/>
                                  </a:rPr>
                                  <m:t>Δ</m:t>
                                </m:r>
                                <m:r>
                                  <a:rPr sz="2700" i="1">
                                    <a:solidFill>
                                      <a:srgbClr val="000000"/>
                                    </a:solidFill>
                                    <a:latin typeface="Cambria Math" panose="02040503050406030204" pitchFamily="18" charset="0"/>
                                  </a:rPr>
                                  <m:t>𝛿</m:t>
                                </m:r>
                              </m:e>
                            </m:eqArr>
                          </m:e>
                        </m:d>
                      </m:oMath>
                    </m:oMathPara>
                  </a14:m>
                  <a:endParaRPr sz="2700"/>
                </a:p>
              </p:txBody>
            </p:sp>
          </mc:Choice>
          <mc:Fallback xmlns="">
            <p:sp>
              <p:nvSpPr>
                <p:cNvPr id="407" name="Equation"/>
                <p:cNvSpPr txBox="1">
                  <a:spLocks noRot="1" noChangeAspect="1" noMove="1" noResize="1" noEditPoints="1" noAdjustHandles="1" noChangeArrowheads="1" noChangeShapeType="1" noTextEdit="1"/>
                </p:cNvSpPr>
                <p:nvPr/>
              </p:nvSpPr>
              <p:spPr>
                <a:xfrm>
                  <a:off x="2947614" y="259376"/>
                  <a:ext cx="826733" cy="843878"/>
                </a:xfrm>
                <a:prstGeom prst="rect">
                  <a:avLst/>
                </a:prstGeom>
                <a:blipFill>
                  <a:blip r:embed="rId7"/>
                  <a:stretch>
                    <a:fillRect t="-1493"/>
                  </a:stretch>
                </a:blipFill>
                <a:ln w="12700" cap="flat">
                  <a:noFill/>
                  <a:miter lim="400000"/>
                </a:ln>
                <a:effectLst/>
              </p:spPr>
              <p:txBody>
                <a:bodyPr/>
                <a:lstStyle/>
                <a:p>
                  <a:r>
                    <a:rPr lang="es-ES_tradnl">
                      <a:noFill/>
                    </a:rPr>
                    <a:t> </a:t>
                  </a:r>
                </a:p>
              </p:txBody>
            </p:sp>
          </mc:Fallback>
        </mc:AlternateContent>
      </p:grpSp>
      <p:sp>
        <p:nvSpPr>
          <p:cNvPr id="409" name="donde"/>
          <p:cNvSpPr txBox="1"/>
          <p:nvPr/>
        </p:nvSpPr>
        <p:spPr>
          <a:xfrm>
            <a:off x="540191" y="5703345"/>
            <a:ext cx="1292353" cy="498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spcBef>
                <a:spcPts val="4800"/>
              </a:spcBef>
              <a:defRPr sz="2600">
                <a:solidFill>
                  <a:srgbClr val="444444"/>
                </a:solidFill>
              </a:defRPr>
            </a:lvl1pPr>
          </a:lstStyle>
          <a:p>
            <a:r>
              <a:t>donde</a:t>
            </a:r>
          </a:p>
        </p:txBody>
      </p:sp>
    </p:spTree>
    <p:extLst>
      <p:ext uri="{BB962C8B-B14F-4D97-AF65-F5344CB8AC3E}">
        <p14:creationId xmlns:p14="http://schemas.microsoft.com/office/powerpoint/2010/main" val="362251318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1" name="Screen Shot 2018-10-16 at 2.09.06 PM.png" descr="Screen Shot 2018-10-16 at 2.09.06 PM.png"/>
          <p:cNvPicPr>
            <a:picLocks noChangeAspect="1"/>
          </p:cNvPicPr>
          <p:nvPr/>
        </p:nvPicPr>
        <p:blipFill>
          <a:blip r:embed="rId2"/>
          <a:stretch>
            <a:fillRect/>
          </a:stretch>
        </p:blipFill>
        <p:spPr>
          <a:xfrm>
            <a:off x="4624318" y="703353"/>
            <a:ext cx="8406529" cy="8963687"/>
          </a:xfrm>
          <a:prstGeom prst="rect">
            <a:avLst/>
          </a:prstGeom>
          <a:ln w="12700">
            <a:miter lim="400000"/>
          </a:ln>
        </p:spPr>
      </p:pic>
      <p:sp>
        <p:nvSpPr>
          <p:cNvPr id="412" name="SIP header keywords"/>
          <p:cNvSpPr txBox="1">
            <a:spLocks noGrp="1"/>
          </p:cNvSpPr>
          <p:nvPr>
            <p:ph type="title" idx="4294967295"/>
          </p:nvPr>
        </p:nvSpPr>
        <p:spPr>
          <a:xfrm>
            <a:off x="115191" y="66944"/>
            <a:ext cx="11861801" cy="698501"/>
          </a:xfrm>
          <a:prstGeom prst="rect">
            <a:avLst/>
          </a:prstGeom>
        </p:spPr>
        <p:txBody>
          <a:bodyPr/>
          <a:lstStyle/>
          <a:p>
            <a:r>
              <a:t>SIP header keywords</a:t>
            </a:r>
          </a:p>
        </p:txBody>
      </p:sp>
    </p:spTree>
    <p:extLst>
      <p:ext uri="{BB962C8B-B14F-4D97-AF65-F5344CB8AC3E}">
        <p14:creationId xmlns:p14="http://schemas.microsoft.com/office/powerpoint/2010/main" val="41276399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Screen Shot 2018-10-03 at 11.01.51 PM.png" descr="Screen Shot 2018-10-03 at 11.01.51 PM.png"/>
          <p:cNvPicPr>
            <a:picLocks noChangeAspect="1"/>
          </p:cNvPicPr>
          <p:nvPr/>
        </p:nvPicPr>
        <p:blipFill>
          <a:blip r:embed="rId2"/>
          <a:stretch>
            <a:fillRect/>
          </a:stretch>
        </p:blipFill>
        <p:spPr>
          <a:xfrm>
            <a:off x="334227" y="1714626"/>
            <a:ext cx="8915425" cy="7797547"/>
          </a:xfrm>
          <a:prstGeom prst="rect">
            <a:avLst/>
          </a:prstGeom>
          <a:ln w="12700">
            <a:miter lim="400000"/>
          </a:ln>
        </p:spPr>
      </p:pic>
      <p:sp>
        <p:nvSpPr>
          <p:cNvPr id="415" name="Patrones de distorsión"/>
          <p:cNvSpPr txBox="1">
            <a:spLocks noGrp="1"/>
          </p:cNvSpPr>
          <p:nvPr>
            <p:ph type="title"/>
          </p:nvPr>
        </p:nvSpPr>
        <p:spPr>
          <a:prstGeom prst="rect">
            <a:avLst/>
          </a:prstGeom>
        </p:spPr>
        <p:txBody>
          <a:bodyPr/>
          <a:lstStyle/>
          <a:p>
            <a:r>
              <a:t>Patrones de distorsión</a:t>
            </a:r>
          </a:p>
        </p:txBody>
      </p:sp>
      <p:sp>
        <p:nvSpPr>
          <p:cNvPr id="416" name="se calcula la media de los residuos para cada posición x,y sobre la imagen en un entorno dado (e.g. 30” — 100” en un campo de 0.5º)…"/>
          <p:cNvSpPr txBox="1">
            <a:spLocks noGrp="1"/>
          </p:cNvSpPr>
          <p:nvPr>
            <p:ph type="body" sz="half" idx="1"/>
          </p:nvPr>
        </p:nvSpPr>
        <p:spPr>
          <a:prstGeom prst="rect">
            <a:avLst/>
          </a:prstGeom>
        </p:spPr>
        <p:txBody>
          <a:bodyPr/>
          <a:lstStyle/>
          <a:p>
            <a:r>
              <a:t>se calcula la media de los residuos para cada posición x,y sobre la imagen en un entorno dado (e.g. 30” — 100” en un campo de 0.5º)</a:t>
            </a:r>
          </a:p>
          <a:p>
            <a:r>
              <a:t>se aplica esta corrección a las estrellas en ese entorno de la posición x,y</a:t>
            </a:r>
          </a:p>
        </p:txBody>
      </p:sp>
      <p:sp>
        <p:nvSpPr>
          <p:cNvPr id="417" name="Stock &amp; Abad (1988)"/>
          <p:cNvSpPr txBox="1"/>
          <p:nvPr/>
        </p:nvSpPr>
        <p:spPr>
          <a:xfrm>
            <a:off x="5847197" y="9223462"/>
            <a:ext cx="2614652" cy="4363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200"/>
            </a:lvl1pPr>
          </a:lstStyle>
          <a:p>
            <a:r>
              <a:t>Stock &amp; Abad (1988)</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defRPr/>
            </a:pPr>
            <a:r>
              <a:rPr lang="es-ES" altLang="en-US" dirty="0" err="1"/>
              <a:t>Astrometría</a:t>
            </a:r>
            <a:endParaRPr lang="es-ES" altLang="en-US" dirty="0"/>
          </a:p>
        </p:txBody>
      </p:sp>
      <p:sp>
        <p:nvSpPr>
          <p:cNvPr id="2052" name="Rectangle 4"/>
          <p:cNvSpPr>
            <a:spLocks noGrp="1" noChangeArrowheads="1"/>
          </p:cNvSpPr>
          <p:nvPr>
            <p:ph type="body" idx="1"/>
          </p:nvPr>
        </p:nvSpPr>
        <p:spPr/>
        <p:txBody>
          <a:bodyPr/>
          <a:lstStyle/>
          <a:p>
            <a:pPr algn="l" eaLnBrk="1" hangingPunct="1">
              <a:defRPr/>
            </a:pPr>
            <a:r>
              <a:rPr lang="es-ES" altLang="en-US" sz="4000" dirty="0"/>
              <a:t>La medida de la posición de un astro en un instante dado en relación a un sistema de referencia establecido. Se puede determinar además el movimiento de los astros en el plano del cielo.</a:t>
            </a:r>
          </a:p>
          <a:p>
            <a:pPr algn="l" eaLnBrk="1" hangingPunct="1">
              <a:defRPr/>
            </a:pPr>
            <a:endParaRPr lang="es-ES" altLang="en-US" dirty="0"/>
          </a:p>
          <a:p>
            <a:pPr marL="0" indent="0" algn="l" eaLnBrk="1" hangingPunct="1">
              <a:buNone/>
              <a:defRPr/>
            </a:pPr>
            <a:r>
              <a:rPr lang="es-ES" altLang="en-US" sz="3982" dirty="0" err="1">
                <a:solidFill>
                  <a:srgbClr val="FF0000"/>
                </a:solidFill>
                <a:effectLst>
                  <a:outerShdw blurRad="38100" dist="38100" dir="2700000" algn="tl">
                    <a:srgbClr val="FFFFFF"/>
                  </a:outerShdw>
                </a:effectLst>
              </a:rPr>
              <a:t>Guide</a:t>
            </a:r>
            <a:r>
              <a:rPr lang="es-ES" altLang="en-US" sz="3982" dirty="0">
                <a:solidFill>
                  <a:srgbClr val="FF0000"/>
                </a:solidFill>
                <a:effectLst>
                  <a:outerShdw blurRad="38100" dist="38100" dir="2700000" algn="tl">
                    <a:srgbClr val="FFFFFF"/>
                  </a:outerShdw>
                </a:effectLst>
              </a:rPr>
              <a:t> to </a:t>
            </a:r>
            <a:r>
              <a:rPr lang="es-ES" altLang="en-US" sz="3982" dirty="0" err="1">
                <a:solidFill>
                  <a:srgbClr val="FF0000"/>
                </a:solidFill>
                <a:effectLst>
                  <a:outerShdw blurRad="38100" dist="38100" dir="2700000" algn="tl">
                    <a:srgbClr val="FFFFFF"/>
                  </a:outerShdw>
                </a:effectLst>
              </a:rPr>
              <a:t>Minor</a:t>
            </a:r>
            <a:r>
              <a:rPr lang="es-ES" altLang="en-US" sz="3982" dirty="0">
                <a:solidFill>
                  <a:srgbClr val="FF0000"/>
                </a:solidFill>
                <a:effectLst>
                  <a:outerShdw blurRad="38100" dist="38100" dir="2700000" algn="tl">
                    <a:srgbClr val="FFFFFF"/>
                  </a:outerShdw>
                </a:effectLst>
              </a:rPr>
              <a:t> </a:t>
            </a:r>
            <a:r>
              <a:rPr lang="es-ES" altLang="en-US" sz="3982" dirty="0" err="1">
                <a:solidFill>
                  <a:srgbClr val="FF0000"/>
                </a:solidFill>
                <a:effectLst>
                  <a:outerShdw blurRad="38100" dist="38100" dir="2700000" algn="tl">
                    <a:srgbClr val="FFFFFF"/>
                  </a:outerShdw>
                </a:effectLst>
              </a:rPr>
              <a:t>Body</a:t>
            </a:r>
            <a:r>
              <a:rPr lang="es-ES" altLang="en-US" sz="3982" dirty="0">
                <a:solidFill>
                  <a:srgbClr val="FF0000"/>
                </a:solidFill>
                <a:effectLst>
                  <a:outerShdw blurRad="38100" dist="38100" dir="2700000" algn="tl">
                    <a:srgbClr val="FFFFFF"/>
                  </a:outerShdw>
                </a:effectLst>
              </a:rPr>
              <a:t> </a:t>
            </a:r>
            <a:r>
              <a:rPr lang="es-ES" altLang="en-US" sz="3982" dirty="0" err="1">
                <a:solidFill>
                  <a:srgbClr val="FF0000"/>
                </a:solidFill>
                <a:effectLst>
                  <a:outerShdw blurRad="38100" dist="38100" dir="2700000" algn="tl">
                    <a:srgbClr val="FFFFFF"/>
                  </a:outerShdw>
                </a:effectLst>
              </a:rPr>
              <a:t>Astrometry</a:t>
            </a:r>
            <a:r>
              <a:rPr lang="es-ES" altLang="en-US" dirty="0"/>
              <a:t> </a:t>
            </a:r>
          </a:p>
          <a:p>
            <a:pPr marL="0" indent="0" algn="ctr" eaLnBrk="1" hangingPunct="1">
              <a:buNone/>
              <a:defRPr/>
            </a:pPr>
            <a:r>
              <a:rPr lang="es-ES" altLang="en-US" sz="2844" dirty="0">
                <a:solidFill>
                  <a:srgbClr val="FFFF00"/>
                </a:solidFill>
                <a:effectLst>
                  <a:outerShdw blurRad="38100" dist="38100" dir="2700000" algn="tl">
                    <a:srgbClr val="FFFFFF"/>
                  </a:outerShdw>
                </a:effectLst>
                <a:hlinkClick r:id="rId2"/>
              </a:rPr>
              <a:t>http://www.minorplanetcenter.net/iau/info/Astrometry.html</a:t>
            </a:r>
            <a:endParaRPr lang="es-ES" altLang="en-US" sz="2844" dirty="0">
              <a:solidFill>
                <a:srgbClr val="FFFF00"/>
              </a:solidFill>
              <a:effectLst>
                <a:outerShdw blurRad="38100" dist="38100" dir="2700000" algn="tl">
                  <a:srgbClr val="FFFFFF"/>
                </a:outerShdw>
              </a:effectLst>
            </a:endParaRPr>
          </a:p>
          <a:p>
            <a:pPr algn="l" eaLnBrk="1" hangingPunct="1">
              <a:defRPr/>
            </a:pPr>
            <a:endParaRPr lang="es-ES" altLang="en-US" sz="2844" dirty="0">
              <a:solidFill>
                <a:srgbClr val="FFFF00"/>
              </a:solidFill>
              <a:effectLst>
                <a:outerShdw blurRad="38100" dist="38100" dir="2700000" algn="tl">
                  <a:srgbClr val="FFFFFF"/>
                </a:outerShdw>
              </a:effectLst>
            </a:endParaRPr>
          </a:p>
        </p:txBody>
      </p:sp>
    </p:spTree>
    <p:extLst>
      <p:ext uri="{BB962C8B-B14F-4D97-AF65-F5344CB8AC3E}">
        <p14:creationId xmlns:p14="http://schemas.microsoft.com/office/powerpoint/2010/main" val="295380666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Patrones de distorsión (=parte no-lineal)"/>
          <p:cNvSpPr txBox="1">
            <a:spLocks noGrp="1"/>
          </p:cNvSpPr>
          <p:nvPr>
            <p:ph type="title"/>
          </p:nvPr>
        </p:nvSpPr>
        <p:spPr>
          <a:prstGeom prst="rect">
            <a:avLst/>
          </a:prstGeom>
        </p:spPr>
        <p:txBody>
          <a:bodyPr/>
          <a:lstStyle/>
          <a:p>
            <a:r>
              <a:t>Patrones de distorsión (=parte no-lineal)</a:t>
            </a:r>
          </a:p>
        </p:txBody>
      </p:sp>
      <p:pic>
        <p:nvPicPr>
          <p:cNvPr id="420" name="Screen Shot 2018-10-03 at 8.11.14 PM.png" descr="Screen Shot 2018-10-03 at 8.11.14 PM.png"/>
          <p:cNvPicPr>
            <a:picLocks noChangeAspect="1"/>
          </p:cNvPicPr>
          <p:nvPr/>
        </p:nvPicPr>
        <p:blipFill>
          <a:blip r:embed="rId2"/>
          <a:stretch>
            <a:fillRect/>
          </a:stretch>
        </p:blipFill>
        <p:spPr>
          <a:xfrm>
            <a:off x="2866417" y="1689226"/>
            <a:ext cx="7607301" cy="7404101"/>
          </a:xfrm>
          <a:prstGeom prst="rect">
            <a:avLst/>
          </a:prstGeom>
          <a:ln w="12700">
            <a:miter lim="400000"/>
          </a:ln>
        </p:spPr>
      </p:pic>
      <p:sp>
        <p:nvSpPr>
          <p:cNvPr id="421" name="distorsión de barril"/>
          <p:cNvSpPr txBox="1"/>
          <p:nvPr/>
        </p:nvSpPr>
        <p:spPr>
          <a:xfrm>
            <a:off x="124427" y="8981415"/>
            <a:ext cx="3328112" cy="5851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a:lvl1pPr>
          </a:lstStyle>
          <a:p>
            <a:r>
              <a:t>distorsión de barril</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Patrones de distorsión (=parte no-lineal)"/>
          <p:cNvSpPr txBox="1">
            <a:spLocks noGrp="1"/>
          </p:cNvSpPr>
          <p:nvPr>
            <p:ph type="title"/>
          </p:nvPr>
        </p:nvSpPr>
        <p:spPr>
          <a:prstGeom prst="rect">
            <a:avLst/>
          </a:prstGeom>
        </p:spPr>
        <p:txBody>
          <a:bodyPr/>
          <a:lstStyle/>
          <a:p>
            <a:r>
              <a:t>Patrones de distorsión (=parte no-lineal)</a:t>
            </a:r>
          </a:p>
        </p:txBody>
      </p:sp>
      <p:pic>
        <p:nvPicPr>
          <p:cNvPr id="424" name="Screen Shot 2018-10-03 at 8.02.33 PM.png" descr="Screen Shot 2018-10-03 at 8.02.33 PM.png"/>
          <p:cNvPicPr>
            <a:picLocks noChangeAspect="1"/>
          </p:cNvPicPr>
          <p:nvPr/>
        </p:nvPicPr>
        <p:blipFill>
          <a:blip r:embed="rId2"/>
          <a:stretch>
            <a:fillRect/>
          </a:stretch>
        </p:blipFill>
        <p:spPr>
          <a:xfrm>
            <a:off x="2436817" y="1390088"/>
            <a:ext cx="8517427" cy="8185775"/>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s-ES" altLang="en-US" dirty="0"/>
              <a:t>Catálogos estelares anteriores</a:t>
            </a:r>
          </a:p>
        </p:txBody>
      </p:sp>
      <p:sp>
        <p:nvSpPr>
          <p:cNvPr id="22531" name="Rectangle 3"/>
          <p:cNvSpPr>
            <a:spLocks noGrp="1" noChangeArrowheads="1"/>
          </p:cNvSpPr>
          <p:nvPr>
            <p:ph type="body" idx="1"/>
          </p:nvPr>
        </p:nvSpPr>
        <p:spPr>
          <a:xfrm>
            <a:off x="650240" y="1481361"/>
            <a:ext cx="11704320" cy="7107484"/>
          </a:xfrm>
        </p:spPr>
        <p:txBody>
          <a:bodyPr/>
          <a:lstStyle/>
          <a:p>
            <a:pPr eaLnBrk="1" hangingPunct="1">
              <a:lnSpc>
                <a:spcPct val="80000"/>
              </a:lnSpc>
              <a:spcBef>
                <a:spcPts val="2000"/>
              </a:spcBef>
              <a:defRPr/>
            </a:pPr>
            <a:r>
              <a:rPr lang="es-ES" altLang="en-US" sz="2844" dirty="0"/>
              <a:t>Catálogos estelares sin movimientos propios de las estrellas:</a:t>
            </a:r>
          </a:p>
          <a:p>
            <a:pPr lvl="1" eaLnBrk="1" hangingPunct="1">
              <a:lnSpc>
                <a:spcPct val="80000"/>
              </a:lnSpc>
              <a:spcBef>
                <a:spcPts val="2000"/>
              </a:spcBef>
              <a:defRPr/>
            </a:pPr>
            <a:r>
              <a:rPr lang="es-ES" altLang="en-US" sz="2560" dirty="0">
                <a:solidFill>
                  <a:srgbClr val="FF0000"/>
                </a:solidFill>
                <a:effectLst>
                  <a:outerShdw blurRad="38100" dist="38100" dir="2700000" algn="tl">
                    <a:srgbClr val="FFFFFF"/>
                  </a:outerShdw>
                </a:effectLst>
                <a:hlinkClick r:id="rId2"/>
              </a:rPr>
              <a:t>USNO-SA2.0</a:t>
            </a:r>
            <a:r>
              <a:rPr lang="es-ES" altLang="en-US" sz="2560" dirty="0"/>
              <a:t>, 54 millones de objetos,  extraído del catálogo USNO-A2.0, de estrellas entre </a:t>
            </a:r>
            <a:r>
              <a:rPr lang="es-ES" altLang="en-US" sz="2560" dirty="0" err="1"/>
              <a:t>mag</a:t>
            </a:r>
            <a:r>
              <a:rPr lang="es-ES" altLang="en-US" sz="2560" dirty="0"/>
              <a:t>. 16 y 19 con colores solares. Se distribuye en un CD. </a:t>
            </a:r>
          </a:p>
          <a:p>
            <a:pPr lvl="1" eaLnBrk="1" hangingPunct="1">
              <a:lnSpc>
                <a:spcPct val="80000"/>
              </a:lnSpc>
              <a:spcBef>
                <a:spcPts val="2000"/>
              </a:spcBef>
              <a:defRPr/>
            </a:pPr>
            <a:r>
              <a:rPr lang="es-ES" altLang="en-US" sz="2560" dirty="0">
                <a:hlinkClick r:id="rId2"/>
              </a:rPr>
              <a:t>USNO-A2.0</a:t>
            </a:r>
            <a:r>
              <a:rPr lang="es-ES" altLang="en-US" sz="2560" dirty="0"/>
              <a:t> completo, mas de 526 millones de objetos. Ocupa 10 </a:t>
            </a:r>
            <a:r>
              <a:rPr lang="es-ES" altLang="en-US" sz="2560" dirty="0" err="1"/>
              <a:t>CDs</a:t>
            </a:r>
            <a:r>
              <a:rPr lang="es-ES" altLang="en-US" sz="2560" dirty="0"/>
              <a:t>. Se puede bajar por ftp. </a:t>
            </a:r>
          </a:p>
          <a:p>
            <a:pPr lvl="1" eaLnBrk="1" hangingPunct="1">
              <a:lnSpc>
                <a:spcPct val="80000"/>
              </a:lnSpc>
              <a:spcBef>
                <a:spcPts val="2000"/>
              </a:spcBef>
              <a:defRPr/>
            </a:pPr>
            <a:r>
              <a:rPr lang="es-ES" altLang="en-US" sz="2560" dirty="0">
                <a:solidFill>
                  <a:schemeClr val="hlink"/>
                </a:solidFill>
                <a:effectLst>
                  <a:outerShdw blurRad="38100" dist="38100" dir="2700000" algn="tl">
                    <a:srgbClr val="FFFFFF"/>
                  </a:outerShdw>
                </a:effectLst>
              </a:rPr>
              <a:t>Hubble </a:t>
            </a:r>
            <a:r>
              <a:rPr lang="es-ES" altLang="en-US" sz="2560" dirty="0" err="1">
                <a:solidFill>
                  <a:schemeClr val="hlink"/>
                </a:solidFill>
                <a:effectLst>
                  <a:outerShdw blurRad="38100" dist="38100" dir="2700000" algn="tl">
                    <a:srgbClr val="FFFFFF"/>
                  </a:outerShdw>
                </a:effectLst>
              </a:rPr>
              <a:t>Space</a:t>
            </a:r>
            <a:r>
              <a:rPr lang="es-ES" altLang="en-US" sz="2560" dirty="0">
                <a:solidFill>
                  <a:schemeClr val="hlink"/>
                </a:solidFill>
                <a:effectLst>
                  <a:outerShdw blurRad="38100" dist="38100" dir="2700000" algn="tl">
                    <a:srgbClr val="FFFFFF"/>
                  </a:outerShdw>
                </a:effectLst>
              </a:rPr>
              <a:t> </a:t>
            </a:r>
            <a:r>
              <a:rPr lang="es-ES" altLang="en-US" sz="2560" dirty="0" err="1">
                <a:solidFill>
                  <a:schemeClr val="hlink"/>
                </a:solidFill>
                <a:effectLst>
                  <a:outerShdw blurRad="38100" dist="38100" dir="2700000" algn="tl">
                    <a:srgbClr val="FFFFFF"/>
                  </a:outerShdw>
                </a:effectLst>
              </a:rPr>
              <a:t>Telescope's</a:t>
            </a:r>
            <a:r>
              <a:rPr lang="es-ES" altLang="en-US" sz="2560" dirty="0">
                <a:solidFill>
                  <a:schemeClr val="hlink"/>
                </a:solidFill>
                <a:effectLst>
                  <a:outerShdw blurRad="38100" dist="38100" dir="2700000" algn="tl">
                    <a:srgbClr val="FFFFFF"/>
                  </a:outerShdw>
                </a:effectLst>
              </a:rPr>
              <a:t> </a:t>
            </a:r>
            <a:r>
              <a:rPr lang="es-ES" altLang="en-US" sz="2560" dirty="0" err="1">
                <a:solidFill>
                  <a:schemeClr val="hlink"/>
                </a:solidFill>
                <a:effectLst>
                  <a:outerShdw blurRad="38100" dist="38100" dir="2700000" algn="tl">
                    <a:srgbClr val="FFFFFF"/>
                  </a:outerShdw>
                </a:effectLst>
              </a:rPr>
              <a:t>Guide</a:t>
            </a:r>
            <a:r>
              <a:rPr lang="es-ES" altLang="en-US" sz="2560" dirty="0">
                <a:solidFill>
                  <a:schemeClr val="hlink"/>
                </a:solidFill>
                <a:effectLst>
                  <a:outerShdw blurRad="38100" dist="38100" dir="2700000" algn="tl">
                    <a:srgbClr val="FFFFFF"/>
                  </a:outerShdw>
                </a:effectLst>
              </a:rPr>
              <a:t> </a:t>
            </a:r>
            <a:r>
              <a:rPr lang="es-ES" altLang="en-US" sz="2560" dirty="0" err="1">
                <a:solidFill>
                  <a:schemeClr val="hlink"/>
                </a:solidFill>
                <a:effectLst>
                  <a:outerShdw blurRad="38100" dist="38100" dir="2700000" algn="tl">
                    <a:srgbClr val="FFFFFF"/>
                  </a:outerShdw>
                </a:effectLst>
              </a:rPr>
              <a:t>Star</a:t>
            </a:r>
            <a:r>
              <a:rPr lang="es-ES" altLang="en-US" sz="2560" dirty="0">
                <a:solidFill>
                  <a:schemeClr val="hlink"/>
                </a:solidFill>
                <a:effectLst>
                  <a:outerShdw blurRad="38100" dist="38100" dir="2700000" algn="tl">
                    <a:srgbClr val="FFFFFF"/>
                  </a:outerShdw>
                </a:effectLst>
              </a:rPr>
              <a:t> Catalogue (GSC),</a:t>
            </a:r>
            <a:r>
              <a:rPr lang="es-ES" altLang="en-US" sz="2560" dirty="0"/>
              <a:t> contiene cerca de 18 millones de objetos. Mala precisión </a:t>
            </a:r>
            <a:r>
              <a:rPr lang="es-ES" altLang="en-US" sz="2560" dirty="0" err="1"/>
              <a:t>astrométrica</a:t>
            </a:r>
            <a:r>
              <a:rPr lang="es-ES" altLang="en-US" sz="2560" dirty="0"/>
              <a:t>. </a:t>
            </a:r>
          </a:p>
          <a:p>
            <a:pPr eaLnBrk="1" hangingPunct="1">
              <a:lnSpc>
                <a:spcPct val="80000"/>
              </a:lnSpc>
              <a:spcBef>
                <a:spcPts val="2000"/>
              </a:spcBef>
              <a:defRPr/>
            </a:pPr>
            <a:r>
              <a:rPr lang="es-ES" altLang="en-US" sz="2844" dirty="0"/>
              <a:t>Catálogos estelares con movimientos propios de las estrellas, mejor </a:t>
            </a:r>
            <a:r>
              <a:rPr lang="es-ES" altLang="en-US" sz="2844" dirty="0" err="1"/>
              <a:t>presición</a:t>
            </a:r>
            <a:r>
              <a:rPr lang="es-ES" altLang="en-US" sz="2844" dirty="0"/>
              <a:t> </a:t>
            </a:r>
            <a:r>
              <a:rPr lang="es-ES" altLang="en-US" sz="2844" dirty="0" err="1"/>
              <a:t>astrométrica</a:t>
            </a:r>
            <a:r>
              <a:rPr lang="es-ES" altLang="en-US" sz="2844" dirty="0"/>
              <a:t> que los anteriores, pero mucho menor número de estrellas:</a:t>
            </a:r>
          </a:p>
          <a:p>
            <a:pPr lvl="1" eaLnBrk="1" hangingPunct="1">
              <a:lnSpc>
                <a:spcPct val="80000"/>
              </a:lnSpc>
              <a:spcBef>
                <a:spcPts val="2000"/>
              </a:spcBef>
              <a:defRPr/>
            </a:pPr>
            <a:r>
              <a:rPr lang="es-ES" altLang="en-US" sz="2560" dirty="0">
                <a:hlinkClick r:id="rId3"/>
              </a:rPr>
              <a:t>Tycho 2</a:t>
            </a:r>
            <a:r>
              <a:rPr lang="es-ES" altLang="en-US" sz="2560" dirty="0"/>
              <a:t>  contiene 2.5 millones de estrellas. </a:t>
            </a:r>
          </a:p>
          <a:p>
            <a:pPr lvl="1" eaLnBrk="1" hangingPunct="1">
              <a:lnSpc>
                <a:spcPct val="80000"/>
              </a:lnSpc>
              <a:spcBef>
                <a:spcPts val="2000"/>
              </a:spcBef>
              <a:defRPr/>
            </a:pPr>
            <a:r>
              <a:rPr lang="es-ES" altLang="en-US" sz="2560" dirty="0">
                <a:hlinkClick r:id="rId4"/>
              </a:rPr>
              <a:t>ACT Reference Catalog</a:t>
            </a:r>
            <a:r>
              <a:rPr lang="es-ES" altLang="en-US" sz="2560" dirty="0"/>
              <a:t> contiene 988758 estrellas. </a:t>
            </a:r>
          </a:p>
          <a:p>
            <a:pPr lvl="1" eaLnBrk="1" hangingPunct="1">
              <a:lnSpc>
                <a:spcPct val="80000"/>
              </a:lnSpc>
              <a:spcBef>
                <a:spcPts val="2000"/>
              </a:spcBef>
              <a:defRPr/>
            </a:pPr>
            <a:r>
              <a:rPr lang="es-ES" altLang="en-US" sz="2560" dirty="0">
                <a:hlinkClick r:id="rId5"/>
              </a:rPr>
              <a:t>UCAC 4 (U.S.N.O. CCD Astrograph Catalog)</a:t>
            </a:r>
            <a:r>
              <a:rPr lang="es-ES" altLang="en-US" sz="2560" dirty="0"/>
              <a:t> contiene 48 millones de estrellas hasta magnitud R = 16, cubre el hemisferio sur y parte del norte. </a:t>
            </a:r>
          </a:p>
          <a:p>
            <a:pPr lvl="1" eaLnBrk="1" hangingPunct="1">
              <a:lnSpc>
                <a:spcPct val="80000"/>
              </a:lnSpc>
              <a:spcBef>
                <a:spcPts val="2000"/>
              </a:spcBef>
              <a:defRPr/>
            </a:pPr>
            <a:r>
              <a:rPr lang="es-ES" altLang="en-US" sz="2560" dirty="0">
                <a:hlinkClick r:id="rId2"/>
              </a:rPr>
              <a:t>USNO-B1.0</a:t>
            </a:r>
            <a:r>
              <a:rPr lang="es-ES" altLang="en-US" sz="2560" dirty="0"/>
              <a:t> contiene mas de 1000 millones de estrellas. Ocupa 80 GB y es de distribución limitada. </a:t>
            </a:r>
          </a:p>
        </p:txBody>
      </p:sp>
    </p:spTree>
    <p:extLst>
      <p:ext uri="{BB962C8B-B14F-4D97-AF65-F5344CB8AC3E}">
        <p14:creationId xmlns:p14="http://schemas.microsoft.com/office/powerpoint/2010/main" val="3305333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7156" y="0"/>
            <a:ext cx="8844366" cy="9753600"/>
          </a:xfrm>
          <a:prstGeom prst="rect">
            <a:avLst/>
          </a:prstGeom>
        </p:spPr>
      </p:pic>
    </p:spTree>
    <p:extLst>
      <p:ext uri="{BB962C8B-B14F-4D97-AF65-F5344CB8AC3E}">
        <p14:creationId xmlns:p14="http://schemas.microsoft.com/office/powerpoint/2010/main" val="376784995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51" y="2111693"/>
            <a:ext cx="11740294" cy="7220281"/>
          </a:xfrm>
          <a:prstGeom prst="rect">
            <a:avLst/>
          </a:prstGeom>
        </p:spPr>
      </p:pic>
      <p:sp>
        <p:nvSpPr>
          <p:cNvPr id="2" name="Title 1"/>
          <p:cNvSpPr>
            <a:spLocks noGrp="1"/>
          </p:cNvSpPr>
          <p:nvPr>
            <p:ph type="title"/>
          </p:nvPr>
        </p:nvSpPr>
        <p:spPr>
          <a:xfrm>
            <a:off x="362885" y="-500754"/>
            <a:ext cx="13466374" cy="1621084"/>
          </a:xfrm>
        </p:spPr>
        <p:txBody>
          <a:bodyPr/>
          <a:lstStyle/>
          <a:p>
            <a:pPr algn="l"/>
            <a:r>
              <a:rPr lang="es-ES_tradnl" dirty="0"/>
              <a:t>Catálogos estelares actuales</a:t>
            </a:r>
          </a:p>
        </p:txBody>
      </p:sp>
      <p:sp>
        <p:nvSpPr>
          <p:cNvPr id="3" name="TextBox 2">
            <a:extLst>
              <a:ext uri="{FF2B5EF4-FFF2-40B4-BE49-F238E27FC236}">
                <a16:creationId xmlns:a16="http://schemas.microsoft.com/office/drawing/2014/main" id="{C95C662B-7040-3443-86D9-B6DE2C085ACE}"/>
              </a:ext>
            </a:extLst>
          </p:cNvPr>
          <p:cNvSpPr txBox="1"/>
          <p:nvPr/>
        </p:nvSpPr>
        <p:spPr>
          <a:xfrm>
            <a:off x="6760564" y="1362770"/>
            <a:ext cx="6026046"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s-ES_tradnl" sz="4200" b="0" i="0" u="none" strike="noStrike" cap="none" spc="0" normalizeH="0" baseline="0" dirty="0" err="1">
                <a:ln>
                  <a:noFill/>
                </a:ln>
                <a:solidFill>
                  <a:srgbClr val="000000"/>
                </a:solidFill>
                <a:effectLst/>
                <a:uFillTx/>
                <a:latin typeface="+mn-lt"/>
                <a:ea typeface="+mn-ea"/>
                <a:cs typeface="+mn-cs"/>
                <a:sym typeface="Helvetica Neue Light"/>
                <a:hlinkClick r:id="rId4"/>
              </a:rPr>
              <a:t>Gaia</a:t>
            </a:r>
            <a:r>
              <a:rPr kumimoji="0" lang="es-ES_tradnl" sz="4200" b="0" i="0" u="none" strike="noStrike" cap="none" spc="0" normalizeH="0" baseline="0" dirty="0">
                <a:ln>
                  <a:noFill/>
                </a:ln>
                <a:solidFill>
                  <a:srgbClr val="000000"/>
                </a:solidFill>
                <a:effectLst/>
                <a:uFillTx/>
                <a:latin typeface="+mn-lt"/>
                <a:ea typeface="+mn-ea"/>
                <a:cs typeface="+mn-cs"/>
                <a:sym typeface="Helvetica Neue Light"/>
                <a:hlinkClick r:id="rId4"/>
              </a:rPr>
              <a:t> DR2 (ESA)</a:t>
            </a:r>
            <a:endParaRPr kumimoji="0" lang="es-ES_tradnl" sz="42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1089549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19425"/>
            <a:ext cx="7619201" cy="4863060"/>
          </a:xfrm>
          <a:prstGeom prst="rect">
            <a:avLst/>
          </a:prstGeom>
        </p:spPr>
      </p:pic>
      <p:pic>
        <p:nvPicPr>
          <p:cNvPr id="7" name="Picture 6">
            <a:extLst>
              <a:ext uri="{FF2B5EF4-FFF2-40B4-BE49-F238E27FC236}">
                <a16:creationId xmlns:a16="http://schemas.microsoft.com/office/drawing/2014/main" id="{6A9EEF62-5F2F-1A42-ACEC-F9D59E41A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56963"/>
            <a:ext cx="7619201" cy="4863060"/>
          </a:xfrm>
          <a:prstGeom prst="rect">
            <a:avLst/>
          </a:prstGeom>
        </p:spPr>
      </p:pic>
      <p:pic>
        <p:nvPicPr>
          <p:cNvPr id="4" name="Picture 3" descr="Diagram&#10;&#10;Description automatically generated with low confidence">
            <a:extLst>
              <a:ext uri="{FF2B5EF4-FFF2-40B4-BE49-F238E27FC236}">
                <a16:creationId xmlns:a16="http://schemas.microsoft.com/office/drawing/2014/main" id="{B3C2A452-7994-ED43-B7D9-AF3CA21EF7EF}"/>
              </a:ext>
            </a:extLst>
          </p:cNvPr>
          <p:cNvPicPr>
            <a:picLocks noChangeAspect="1"/>
          </p:cNvPicPr>
          <p:nvPr/>
        </p:nvPicPr>
        <p:blipFill rotWithShape="1">
          <a:blip r:embed="rId3">
            <a:extLst>
              <a:ext uri="{28A0092B-C50C-407E-A947-70E740481C1C}">
                <a14:useLocalDpi xmlns:a14="http://schemas.microsoft.com/office/drawing/2010/main" val="0"/>
              </a:ext>
            </a:extLst>
          </a:blip>
          <a:srcRect r="34557"/>
          <a:stretch/>
        </p:blipFill>
        <p:spPr>
          <a:xfrm>
            <a:off x="3177153" y="4276138"/>
            <a:ext cx="9716025" cy="5487253"/>
          </a:xfrm>
          <a:prstGeom prst="rect">
            <a:avLst/>
          </a:prstGeom>
        </p:spPr>
      </p:pic>
      <p:pic>
        <p:nvPicPr>
          <p:cNvPr id="8" name="Picture 7" descr="Diagram&#10;&#10;Description automatically generated with low confidence">
            <a:extLst>
              <a:ext uri="{FF2B5EF4-FFF2-40B4-BE49-F238E27FC236}">
                <a16:creationId xmlns:a16="http://schemas.microsoft.com/office/drawing/2014/main" id="{6DBA0418-0663-3046-BB2F-8812408A80AE}"/>
              </a:ext>
            </a:extLst>
          </p:cNvPr>
          <p:cNvPicPr>
            <a:picLocks noChangeAspect="1"/>
          </p:cNvPicPr>
          <p:nvPr/>
        </p:nvPicPr>
        <p:blipFill rotWithShape="1">
          <a:blip r:embed="rId3">
            <a:extLst>
              <a:ext uri="{28A0092B-C50C-407E-A947-70E740481C1C}">
                <a14:useLocalDpi xmlns:a14="http://schemas.microsoft.com/office/drawing/2010/main" val="0"/>
              </a:ext>
            </a:extLst>
          </a:blip>
          <a:srcRect l="66682" t="55867"/>
          <a:stretch/>
        </p:blipFill>
        <p:spPr>
          <a:xfrm>
            <a:off x="8767632" y="2008011"/>
            <a:ext cx="4237167" cy="2074386"/>
          </a:xfrm>
          <a:prstGeom prst="rect">
            <a:avLst/>
          </a:prstGeom>
        </p:spPr>
      </p:pic>
      <p:sp>
        <p:nvSpPr>
          <p:cNvPr id="5" name="TextBox 4">
            <a:extLst>
              <a:ext uri="{FF2B5EF4-FFF2-40B4-BE49-F238E27FC236}">
                <a16:creationId xmlns:a16="http://schemas.microsoft.com/office/drawing/2014/main" id="{70CB64EA-76DF-DB45-9BFE-1BC98EBB72F1}"/>
              </a:ext>
            </a:extLst>
          </p:cNvPr>
          <p:cNvSpPr txBox="1"/>
          <p:nvPr/>
        </p:nvSpPr>
        <p:spPr>
          <a:xfrm>
            <a:off x="7468171" y="174741"/>
            <a:ext cx="460703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Y" sz="2400" b="0" i="0" u="none" strike="noStrike" cap="none" spc="0" normalizeH="0" baseline="0" dirty="0">
                <a:ln>
                  <a:noFill/>
                </a:ln>
                <a:solidFill>
                  <a:srgbClr val="000000"/>
                </a:solidFill>
                <a:effectLst/>
                <a:uFillTx/>
                <a:latin typeface="+mn-lt"/>
                <a:ea typeface="+mn-ea"/>
                <a:cs typeface="+mn-cs"/>
                <a:sym typeface="Helvetica Neue Light"/>
              </a:rPr>
              <a:t>Transmission curves of Gaia filters</a:t>
            </a:r>
          </a:p>
        </p:txBody>
      </p:sp>
    </p:spTree>
    <p:extLst>
      <p:ext uri="{BB962C8B-B14F-4D97-AF65-F5344CB8AC3E}">
        <p14:creationId xmlns:p14="http://schemas.microsoft.com/office/powerpoint/2010/main" val="238655695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ubble chart&#10;&#10;Description automatically generated">
            <a:extLst>
              <a:ext uri="{FF2B5EF4-FFF2-40B4-BE49-F238E27FC236}">
                <a16:creationId xmlns:a16="http://schemas.microsoft.com/office/drawing/2014/main" id="{954C8814-33D7-F543-A595-36EC977D8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28" y="1263315"/>
            <a:ext cx="12835543" cy="7226969"/>
          </a:xfrm>
          <a:prstGeom prst="rect">
            <a:avLst/>
          </a:prstGeom>
        </p:spPr>
      </p:pic>
    </p:spTree>
    <p:extLst>
      <p:ext uri="{BB962C8B-B14F-4D97-AF65-F5344CB8AC3E}">
        <p14:creationId xmlns:p14="http://schemas.microsoft.com/office/powerpoint/2010/main" val="3514720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B43CC-FB0C-744C-81F2-EBCCC8DF3D27}"/>
              </a:ext>
            </a:extLst>
          </p:cNvPr>
          <p:cNvSpPr>
            <a:spLocks noGrp="1"/>
          </p:cNvSpPr>
          <p:nvPr>
            <p:ph type="title"/>
          </p:nvPr>
        </p:nvSpPr>
        <p:spPr/>
        <p:txBody>
          <a:bodyPr/>
          <a:lstStyle/>
          <a:p>
            <a:r>
              <a:rPr lang="en-UY" dirty="0"/>
              <a:t>Comparación de los Gaia DR</a:t>
            </a:r>
          </a:p>
        </p:txBody>
      </p:sp>
      <p:pic>
        <p:nvPicPr>
          <p:cNvPr id="4" name="Picture 3" descr="Table&#10;&#10;Description automatically generated">
            <a:extLst>
              <a:ext uri="{FF2B5EF4-FFF2-40B4-BE49-F238E27FC236}">
                <a16:creationId xmlns:a16="http://schemas.microsoft.com/office/drawing/2014/main" id="{A6EB4731-C764-0643-802A-8BEFF05C0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8999"/>
            <a:ext cx="13004800" cy="4475601"/>
          </a:xfrm>
          <a:prstGeom prst="rect">
            <a:avLst/>
          </a:prstGeom>
        </p:spPr>
      </p:pic>
    </p:spTree>
    <p:extLst>
      <p:ext uri="{BB962C8B-B14F-4D97-AF65-F5344CB8AC3E}">
        <p14:creationId xmlns:p14="http://schemas.microsoft.com/office/powerpoint/2010/main" val="1808525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dark, light&#10;&#10;Description automatically generated">
            <a:extLst>
              <a:ext uri="{FF2B5EF4-FFF2-40B4-BE49-F238E27FC236}">
                <a16:creationId xmlns:a16="http://schemas.microsoft.com/office/drawing/2014/main" id="{A4B581B9-D5A1-7542-8731-49F3B67F9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600"/>
            <a:ext cx="13004800" cy="6502400"/>
          </a:xfrm>
          <a:prstGeom prst="rect">
            <a:avLst/>
          </a:prstGeom>
        </p:spPr>
      </p:pic>
    </p:spTree>
    <p:extLst>
      <p:ext uri="{BB962C8B-B14F-4D97-AF65-F5344CB8AC3E}">
        <p14:creationId xmlns:p14="http://schemas.microsoft.com/office/powerpoint/2010/main" val="260099288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BB2CCC-DD15-5D40-B294-78A4C5D83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600"/>
            <a:ext cx="13004800" cy="6502400"/>
          </a:xfrm>
          <a:prstGeom prst="rect">
            <a:avLst/>
          </a:prstGeom>
        </p:spPr>
      </p:pic>
    </p:spTree>
    <p:extLst>
      <p:ext uri="{BB962C8B-B14F-4D97-AF65-F5344CB8AC3E}">
        <p14:creationId xmlns:p14="http://schemas.microsoft.com/office/powerpoint/2010/main" val="409624418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s-ES" altLang="en-US" sz="4000" dirty="0"/>
              <a:t>Ventajas y limitaciones de los CCD para </a:t>
            </a:r>
            <a:r>
              <a:rPr lang="es-ES" altLang="en-US" sz="4000" dirty="0" err="1"/>
              <a:t>astrometría</a:t>
            </a:r>
            <a:endParaRPr lang="es-ES" altLang="en-US" sz="4000" dirty="0"/>
          </a:p>
        </p:txBody>
      </p:sp>
      <p:sp>
        <p:nvSpPr>
          <p:cNvPr id="8195" name="Rectangle 3"/>
          <p:cNvSpPr>
            <a:spLocks noGrp="1" noChangeArrowheads="1"/>
          </p:cNvSpPr>
          <p:nvPr>
            <p:ph type="body" idx="1"/>
          </p:nvPr>
        </p:nvSpPr>
        <p:spPr>
          <a:xfrm>
            <a:off x="650240" y="2275841"/>
            <a:ext cx="12354560" cy="6443698"/>
          </a:xfrm>
        </p:spPr>
        <p:txBody>
          <a:bodyPr/>
          <a:lstStyle/>
          <a:p>
            <a:pPr marL="866973" indent="-866973">
              <a:spcBef>
                <a:spcPts val="0"/>
              </a:spcBef>
              <a:buNone/>
              <a:defRPr/>
            </a:pPr>
            <a:r>
              <a:rPr lang="es-ES" altLang="en-US" sz="3600" dirty="0"/>
              <a:t>Ventajas:</a:t>
            </a:r>
          </a:p>
          <a:p>
            <a:pPr marL="1408831" lvl="1" indent="-758601">
              <a:spcBef>
                <a:spcPts val="0"/>
              </a:spcBef>
              <a:defRPr/>
            </a:pPr>
            <a:r>
              <a:rPr lang="es-ES" altLang="en-US" sz="3200" dirty="0"/>
              <a:t>Gran sensibilidad</a:t>
            </a:r>
          </a:p>
          <a:p>
            <a:pPr marL="1408831" lvl="1" indent="-758601">
              <a:spcBef>
                <a:spcPts val="0"/>
              </a:spcBef>
              <a:defRPr/>
            </a:pPr>
            <a:r>
              <a:rPr lang="es-ES" altLang="en-US" sz="3200" dirty="0"/>
              <a:t>Facilidad de reducción de las imágenes</a:t>
            </a:r>
          </a:p>
          <a:p>
            <a:pPr marL="1408831" lvl="1" indent="-758601">
              <a:spcBef>
                <a:spcPts val="0"/>
              </a:spcBef>
              <a:defRPr/>
            </a:pPr>
            <a:r>
              <a:rPr lang="es-ES" altLang="en-US" sz="3200" dirty="0"/>
              <a:t>Resultados inmediatos</a:t>
            </a:r>
          </a:p>
          <a:p>
            <a:pPr marL="866973" indent="-866973">
              <a:spcBef>
                <a:spcPts val="0"/>
              </a:spcBef>
              <a:buNone/>
              <a:defRPr/>
            </a:pPr>
            <a:endParaRPr lang="es-ES" altLang="en-US" sz="3200" dirty="0"/>
          </a:p>
          <a:p>
            <a:pPr marL="866973" indent="-866973">
              <a:spcBef>
                <a:spcPts val="0"/>
              </a:spcBef>
              <a:buNone/>
              <a:defRPr/>
            </a:pPr>
            <a:r>
              <a:rPr lang="es-ES" altLang="en-US" sz="3600" dirty="0"/>
              <a:t>Desventajas:</a:t>
            </a:r>
          </a:p>
          <a:p>
            <a:pPr marL="1408831" lvl="1" indent="-758601">
              <a:spcBef>
                <a:spcPts val="0"/>
              </a:spcBef>
              <a:defRPr/>
            </a:pPr>
            <a:r>
              <a:rPr lang="es-ES" altLang="en-US" sz="3200" dirty="0"/>
              <a:t>Pequeñez del campo </a:t>
            </a:r>
          </a:p>
          <a:p>
            <a:pPr marL="1408831" lvl="1" indent="-758601">
              <a:spcBef>
                <a:spcPts val="0"/>
              </a:spcBef>
              <a:buNone/>
              <a:defRPr/>
            </a:pPr>
            <a:r>
              <a:rPr lang="es-ES" altLang="en-US" sz="1800" dirty="0"/>
              <a:t>			(grados cuadrados frente a décimas o centésimas de grados cuadrados)</a:t>
            </a:r>
          </a:p>
          <a:p>
            <a:pPr marL="1408831" lvl="1" indent="-758601">
              <a:spcBef>
                <a:spcPts val="0"/>
              </a:spcBef>
              <a:defRPr/>
            </a:pPr>
            <a:r>
              <a:rPr lang="es-ES" altLang="en-US" sz="3200" dirty="0"/>
              <a:t>Error </a:t>
            </a:r>
            <a:r>
              <a:rPr lang="es-ES" altLang="en-US" sz="3200" dirty="0" err="1"/>
              <a:t>astrométrico</a:t>
            </a:r>
            <a:r>
              <a:rPr lang="es-ES" altLang="en-US" sz="3200" dirty="0"/>
              <a:t> por tamaño de pixel</a:t>
            </a:r>
          </a:p>
        </p:txBody>
      </p:sp>
    </p:spTree>
    <p:extLst>
      <p:ext uri="{BB962C8B-B14F-4D97-AF65-F5344CB8AC3E}">
        <p14:creationId xmlns:p14="http://schemas.microsoft.com/office/powerpoint/2010/main" val="170737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50B8-2D37-3648-B7AF-4E5D2C68EED8}"/>
              </a:ext>
            </a:extLst>
          </p:cNvPr>
          <p:cNvSpPr>
            <a:spLocks noGrp="1"/>
          </p:cNvSpPr>
          <p:nvPr>
            <p:ph type="title"/>
          </p:nvPr>
        </p:nvSpPr>
        <p:spPr/>
        <p:txBody>
          <a:bodyPr>
            <a:normAutofit fontScale="90000"/>
          </a:bodyPr>
          <a:lstStyle/>
          <a:p>
            <a:r>
              <a:rPr lang="es-ES" altLang="en-US" sz="5689" b="1" dirty="0"/>
              <a:t>Elaboración del reporte</a:t>
            </a:r>
            <a:endParaRPr lang="en-US" sz="5689" b="1" dirty="0"/>
          </a:p>
        </p:txBody>
      </p:sp>
      <p:sp>
        <p:nvSpPr>
          <p:cNvPr id="3" name="Content Placeholder 2">
            <a:extLst>
              <a:ext uri="{FF2B5EF4-FFF2-40B4-BE49-F238E27FC236}">
                <a16:creationId xmlns:a16="http://schemas.microsoft.com/office/drawing/2014/main" id="{31C790EF-86B3-0A45-90DE-253F045BB75E}"/>
              </a:ext>
            </a:extLst>
          </p:cNvPr>
          <p:cNvSpPr>
            <a:spLocks noGrp="1"/>
          </p:cNvSpPr>
          <p:nvPr>
            <p:ph idx="1"/>
          </p:nvPr>
        </p:nvSpPr>
        <p:spPr>
          <a:xfrm>
            <a:off x="885120" y="1859251"/>
            <a:ext cx="11548180" cy="6963974"/>
          </a:xfrm>
        </p:spPr>
        <p:txBody>
          <a:bodyPr>
            <a:normAutofit fontScale="92500" lnSpcReduction="10000"/>
          </a:bodyPr>
          <a:lstStyle/>
          <a:p>
            <a:pPr>
              <a:spcBef>
                <a:spcPts val="2000"/>
              </a:spcBef>
              <a:buNone/>
              <a:defRPr/>
            </a:pPr>
            <a:r>
              <a:rPr lang="es-ES" altLang="en-US" sz="4551" dirty="0"/>
              <a:t>Algunos programas de reducciones </a:t>
            </a:r>
            <a:r>
              <a:rPr lang="es-ES" altLang="en-US" sz="4551" dirty="0" err="1"/>
              <a:t>astrométricas</a:t>
            </a:r>
            <a:r>
              <a:rPr lang="es-ES" altLang="en-US" sz="4551" dirty="0"/>
              <a:t> los elaboran automáticamente en el formato deseado por el </a:t>
            </a:r>
            <a:r>
              <a:rPr lang="es-ES" altLang="en-US" sz="4551" dirty="0" err="1"/>
              <a:t>Minor</a:t>
            </a:r>
            <a:r>
              <a:rPr lang="es-ES" altLang="en-US" sz="4551" dirty="0"/>
              <a:t> </a:t>
            </a:r>
            <a:r>
              <a:rPr lang="es-ES" altLang="en-US" sz="4551" dirty="0" err="1"/>
              <a:t>Planet</a:t>
            </a:r>
            <a:r>
              <a:rPr lang="es-ES" altLang="en-US" sz="4551" dirty="0"/>
              <a:t> Center.</a:t>
            </a:r>
          </a:p>
          <a:p>
            <a:pPr>
              <a:spcBef>
                <a:spcPts val="2000"/>
              </a:spcBef>
              <a:buNone/>
              <a:defRPr/>
            </a:pPr>
            <a:endParaRPr lang="es-ES" altLang="en-US" sz="4551" dirty="0"/>
          </a:p>
          <a:p>
            <a:pPr>
              <a:spcBef>
                <a:spcPts val="2000"/>
              </a:spcBef>
              <a:buNone/>
              <a:defRPr/>
            </a:pPr>
            <a:r>
              <a:rPr lang="es-ES" altLang="en-US" sz="4551" dirty="0">
                <a:effectLst>
                  <a:outerShdw blurRad="38100" dist="38100" dir="2700000" algn="tl">
                    <a:srgbClr val="FFFFFF"/>
                  </a:outerShdw>
                </a:effectLst>
              </a:rPr>
              <a:t>Recomendaciones:</a:t>
            </a:r>
          </a:p>
          <a:p>
            <a:pPr>
              <a:spcBef>
                <a:spcPts val="2000"/>
              </a:spcBef>
              <a:buNone/>
              <a:defRPr/>
            </a:pPr>
            <a:r>
              <a:rPr lang="es-ES" altLang="en-US" sz="4551" dirty="0" err="1">
                <a:solidFill>
                  <a:srgbClr val="FF0000"/>
                </a:solidFill>
                <a:effectLst>
                  <a:outerShdw blurRad="38100" dist="38100" dir="2700000" algn="tl">
                    <a:srgbClr val="FFFFFF"/>
                  </a:outerShdw>
                </a:effectLst>
              </a:rPr>
              <a:t>Guide</a:t>
            </a:r>
            <a:r>
              <a:rPr lang="es-ES" altLang="en-US" sz="4551" dirty="0">
                <a:solidFill>
                  <a:srgbClr val="FF0000"/>
                </a:solidFill>
                <a:effectLst>
                  <a:outerShdw blurRad="38100" dist="38100" dir="2700000" algn="tl">
                    <a:srgbClr val="FFFFFF"/>
                  </a:outerShdw>
                </a:effectLst>
              </a:rPr>
              <a:t> to </a:t>
            </a:r>
            <a:r>
              <a:rPr lang="es-ES" altLang="en-US" sz="4551" dirty="0" err="1">
                <a:solidFill>
                  <a:srgbClr val="FF0000"/>
                </a:solidFill>
                <a:effectLst>
                  <a:outerShdw blurRad="38100" dist="38100" dir="2700000" algn="tl">
                    <a:srgbClr val="FFFFFF"/>
                  </a:outerShdw>
                </a:effectLst>
              </a:rPr>
              <a:t>Minor</a:t>
            </a:r>
            <a:r>
              <a:rPr lang="es-ES" altLang="en-US" sz="4551" dirty="0">
                <a:solidFill>
                  <a:srgbClr val="FF0000"/>
                </a:solidFill>
                <a:effectLst>
                  <a:outerShdw blurRad="38100" dist="38100" dir="2700000" algn="tl">
                    <a:srgbClr val="FFFFFF"/>
                  </a:outerShdw>
                </a:effectLst>
              </a:rPr>
              <a:t> </a:t>
            </a:r>
            <a:r>
              <a:rPr lang="es-ES" altLang="en-US" sz="4551" dirty="0" err="1">
                <a:solidFill>
                  <a:srgbClr val="FF0000"/>
                </a:solidFill>
                <a:effectLst>
                  <a:outerShdw blurRad="38100" dist="38100" dir="2700000" algn="tl">
                    <a:srgbClr val="FFFFFF"/>
                  </a:outerShdw>
                </a:effectLst>
              </a:rPr>
              <a:t>Body</a:t>
            </a:r>
            <a:r>
              <a:rPr lang="es-ES" altLang="en-US" sz="4551" dirty="0">
                <a:solidFill>
                  <a:srgbClr val="FF0000"/>
                </a:solidFill>
                <a:effectLst>
                  <a:outerShdw blurRad="38100" dist="38100" dir="2700000" algn="tl">
                    <a:srgbClr val="FFFFFF"/>
                  </a:outerShdw>
                </a:effectLst>
              </a:rPr>
              <a:t> </a:t>
            </a:r>
            <a:r>
              <a:rPr lang="es-ES" altLang="en-US" sz="4551" dirty="0" err="1">
                <a:solidFill>
                  <a:srgbClr val="FF0000"/>
                </a:solidFill>
                <a:effectLst>
                  <a:outerShdw blurRad="38100" dist="38100" dir="2700000" algn="tl">
                    <a:srgbClr val="FFFFFF"/>
                  </a:outerShdw>
                </a:effectLst>
              </a:rPr>
              <a:t>Astrometry</a:t>
            </a:r>
            <a:r>
              <a:rPr lang="es-ES" altLang="en-US" sz="4551" dirty="0"/>
              <a:t> </a:t>
            </a:r>
          </a:p>
          <a:p>
            <a:pPr>
              <a:spcBef>
                <a:spcPts val="2000"/>
              </a:spcBef>
              <a:buNone/>
              <a:defRPr/>
            </a:pPr>
            <a:r>
              <a:rPr lang="es-ES" altLang="en-US" sz="4551" dirty="0"/>
              <a:t> </a:t>
            </a:r>
            <a:r>
              <a:rPr lang="es-ES" altLang="en-US" sz="3413" dirty="0">
                <a:solidFill>
                  <a:srgbClr val="FFFF00"/>
                </a:solidFill>
                <a:effectLst>
                  <a:outerShdw blurRad="38100" dist="38100" dir="2700000" algn="tl">
                    <a:srgbClr val="FFFFFF"/>
                  </a:outerShdw>
                </a:effectLst>
                <a:hlinkClick r:id="rId2"/>
              </a:rPr>
              <a:t>http://www.minorplanetcenter.net/iau/info/Astrometry.html</a:t>
            </a:r>
            <a:endParaRPr lang="es-ES" altLang="en-US" sz="3413" dirty="0">
              <a:solidFill>
                <a:srgbClr val="FFFF00"/>
              </a:solidFill>
              <a:effectLst>
                <a:outerShdw blurRad="38100" dist="38100" dir="2700000" algn="tl">
                  <a:srgbClr val="FFFFFF"/>
                </a:outerShdw>
              </a:effectLst>
            </a:endParaRPr>
          </a:p>
          <a:p>
            <a:pPr marL="0" indent="0">
              <a:spcBef>
                <a:spcPts val="2000"/>
              </a:spcBef>
              <a:buNone/>
              <a:defRPr/>
            </a:pPr>
            <a:endParaRPr lang="es-ES" altLang="en-US" sz="2276" dirty="0">
              <a:effectLst>
                <a:outerShdw blurRad="38100" dist="38100" dir="2700000" algn="tl">
                  <a:srgbClr val="FFFFFF"/>
                </a:outerShdw>
              </a:effectLst>
            </a:endParaRPr>
          </a:p>
          <a:p>
            <a:pPr marL="0" indent="0">
              <a:spcBef>
                <a:spcPts val="2000"/>
              </a:spcBef>
              <a:buNone/>
              <a:defRPr/>
            </a:pPr>
            <a:r>
              <a:rPr lang="es-ES" altLang="en-US" sz="2276" dirty="0">
                <a:effectLst>
                  <a:outerShdw blurRad="38100" dist="38100" dir="2700000" algn="tl">
                    <a:srgbClr val="FFFFFF"/>
                  </a:outerShdw>
                </a:effectLst>
              </a:rPr>
              <a:t>IMPORTANTE:</a:t>
            </a:r>
          </a:p>
          <a:p>
            <a:pPr marL="0" indent="0">
              <a:spcBef>
                <a:spcPts val="2000"/>
              </a:spcBef>
              <a:buNone/>
              <a:defRPr/>
            </a:pPr>
            <a:r>
              <a:rPr lang="es-ES" altLang="en-US" sz="2276" dirty="0">
                <a:effectLst>
                  <a:outerShdw blurRad="38100" dist="38100" dir="2700000" algn="tl">
                    <a:srgbClr val="FFFFFF"/>
                  </a:outerShdw>
                </a:effectLst>
                <a:hlinkClick r:id="rId3"/>
              </a:rPr>
              <a:t>“</a:t>
            </a:r>
            <a:r>
              <a:rPr lang="es-ES" altLang="en-US" sz="2276" dirty="0" err="1">
                <a:effectLst>
                  <a:outerShdw blurRad="38100" dist="38100" dir="2700000" algn="tl">
                    <a:srgbClr val="FFFFFF"/>
                  </a:outerShdw>
                </a:effectLst>
                <a:hlinkClick r:id="rId3"/>
              </a:rPr>
              <a:t>The</a:t>
            </a:r>
            <a:r>
              <a:rPr lang="es-ES" altLang="en-US" sz="2276" dirty="0">
                <a:effectLst>
                  <a:outerShdw blurRad="38100" dist="38100" dir="2700000" algn="tl">
                    <a:srgbClr val="FFFFFF"/>
                  </a:outerShdw>
                </a:effectLst>
                <a:hlinkClick r:id="rId3"/>
              </a:rPr>
              <a:t> </a:t>
            </a:r>
            <a:r>
              <a:rPr lang="es-ES" altLang="en-US" sz="2276" dirty="0" err="1">
                <a:effectLst>
                  <a:outerShdw blurRad="38100" dist="38100" dir="2700000" algn="tl">
                    <a:srgbClr val="FFFFFF"/>
                  </a:outerShdw>
                </a:effectLst>
                <a:hlinkClick r:id="rId3"/>
              </a:rPr>
              <a:t>observation</a:t>
            </a:r>
            <a:r>
              <a:rPr lang="es-ES" altLang="en-US" sz="2276" dirty="0">
                <a:effectLst>
                  <a:outerShdw blurRad="38100" dist="38100" dir="2700000" algn="tl">
                    <a:srgbClr val="FFFFFF"/>
                  </a:outerShdw>
                </a:effectLst>
                <a:hlinkClick r:id="rId3"/>
              </a:rPr>
              <a:t> </a:t>
            </a:r>
            <a:r>
              <a:rPr lang="es-ES" altLang="en-US" sz="2276" dirty="0" err="1">
                <a:effectLst>
                  <a:outerShdw blurRad="38100" dist="38100" dir="2700000" algn="tl">
                    <a:srgbClr val="FFFFFF"/>
                  </a:outerShdw>
                </a:effectLst>
                <a:hlinkClick r:id="rId3"/>
              </a:rPr>
              <a:t>format</a:t>
            </a:r>
            <a:r>
              <a:rPr lang="es-ES" altLang="en-US" sz="2276" dirty="0">
                <a:effectLst>
                  <a:outerShdw blurRad="38100" dist="38100" dir="2700000" algn="tl">
                    <a:srgbClr val="FFFFFF"/>
                  </a:outerShdw>
                </a:effectLst>
                <a:hlinkClick r:id="rId3"/>
              </a:rPr>
              <a:t> </a:t>
            </a:r>
            <a:r>
              <a:rPr lang="es-ES" altLang="en-US" sz="2276" dirty="0" err="1">
                <a:effectLst>
                  <a:outerShdw blurRad="38100" dist="38100" dir="2700000" algn="tl">
                    <a:srgbClr val="FFFFFF"/>
                  </a:outerShdw>
                </a:effectLst>
                <a:hlinkClick r:id="rId3"/>
              </a:rPr>
              <a:t>requires</a:t>
            </a:r>
            <a:r>
              <a:rPr lang="es-ES" altLang="en-US" sz="2276" dirty="0">
                <a:effectLst>
                  <a:outerShdw blurRad="38100" dist="38100" dir="2700000" algn="tl">
                    <a:srgbClr val="FFFFFF"/>
                  </a:outerShdw>
                </a:effectLst>
                <a:hlinkClick r:id="rId3"/>
              </a:rPr>
              <a:t> </a:t>
            </a:r>
            <a:r>
              <a:rPr lang="es-ES" altLang="en-US" sz="2276" dirty="0" err="1">
                <a:effectLst>
                  <a:outerShdw blurRad="38100" dist="38100" dir="2700000" algn="tl">
                    <a:srgbClr val="FFFFFF"/>
                  </a:outerShdw>
                </a:effectLst>
                <a:hlinkClick r:id="rId3"/>
              </a:rPr>
              <a:t>an</a:t>
            </a:r>
            <a:r>
              <a:rPr lang="es-ES" altLang="en-US" sz="2276" dirty="0">
                <a:effectLst>
                  <a:outerShdw blurRad="38100" dist="38100" dir="2700000" algn="tl">
                    <a:srgbClr val="FFFFFF"/>
                  </a:outerShdw>
                </a:effectLst>
                <a:hlinkClick r:id="rId3"/>
              </a:rPr>
              <a:t> </a:t>
            </a:r>
            <a:r>
              <a:rPr lang="es-ES" altLang="en-US" sz="2276" dirty="0" err="1">
                <a:effectLst>
                  <a:outerShdw blurRad="38100" dist="38100" dir="2700000" algn="tl">
                    <a:srgbClr val="FFFFFF"/>
                  </a:outerShdw>
                </a:effectLst>
                <a:hlinkClick r:id="rId3"/>
              </a:rPr>
              <a:t>observatory</a:t>
            </a:r>
            <a:r>
              <a:rPr lang="es-ES" altLang="en-US" sz="2276" dirty="0">
                <a:effectLst>
                  <a:outerShdw blurRad="38100" dist="38100" dir="2700000" algn="tl">
                    <a:srgbClr val="FFFFFF"/>
                  </a:outerShdw>
                </a:effectLst>
                <a:hlinkClick r:id="rId3"/>
              </a:rPr>
              <a:t> </a:t>
            </a:r>
            <a:r>
              <a:rPr lang="es-ES" altLang="en-US" sz="2276" dirty="0" err="1">
                <a:effectLst>
                  <a:outerShdw blurRad="38100" dist="38100" dir="2700000" algn="tl">
                    <a:srgbClr val="FFFFFF"/>
                  </a:outerShdw>
                </a:effectLst>
                <a:hlinkClick r:id="rId3"/>
              </a:rPr>
              <a:t>code</a:t>
            </a:r>
            <a:r>
              <a:rPr lang="es-ES" altLang="en-US" sz="2276" dirty="0">
                <a:effectLst>
                  <a:outerShdw blurRad="38100" dist="38100" dir="2700000" algn="tl">
                    <a:srgbClr val="FFFFFF"/>
                  </a:outerShdw>
                </a:effectLst>
                <a:hlinkClick r:id="rId3"/>
              </a:rPr>
              <a:t>. I </a:t>
            </a:r>
            <a:r>
              <a:rPr lang="es-ES" altLang="en-US" sz="2276" dirty="0" err="1">
                <a:effectLst>
                  <a:outerShdw blurRad="38100" dist="38100" dir="2700000" algn="tl">
                    <a:srgbClr val="FFFFFF"/>
                  </a:outerShdw>
                </a:effectLst>
                <a:hlinkClick r:id="rId3"/>
              </a:rPr>
              <a:t>don't</a:t>
            </a:r>
            <a:r>
              <a:rPr lang="es-ES" altLang="en-US" sz="2276" dirty="0">
                <a:effectLst>
                  <a:outerShdw blurRad="38100" dist="38100" dir="2700000" algn="tl">
                    <a:srgbClr val="FFFFFF"/>
                  </a:outerShdw>
                </a:effectLst>
                <a:hlinkClick r:id="rId3"/>
              </a:rPr>
              <a:t> </a:t>
            </a:r>
            <a:r>
              <a:rPr lang="es-ES" altLang="en-US" sz="2276" dirty="0" err="1">
                <a:effectLst>
                  <a:outerShdw blurRad="38100" dist="38100" dir="2700000" algn="tl">
                    <a:srgbClr val="FFFFFF"/>
                  </a:outerShdw>
                </a:effectLst>
                <a:hlinkClick r:id="rId3"/>
              </a:rPr>
              <a:t>have</a:t>
            </a:r>
            <a:r>
              <a:rPr lang="es-ES" altLang="en-US" sz="2276" dirty="0">
                <a:effectLst>
                  <a:outerShdw blurRad="38100" dist="38100" dir="2700000" algn="tl">
                    <a:srgbClr val="FFFFFF"/>
                  </a:outerShdw>
                </a:effectLst>
                <a:hlinkClick r:id="rId3"/>
              </a:rPr>
              <a:t> a </a:t>
            </a:r>
            <a:r>
              <a:rPr lang="es-ES" altLang="en-US" sz="2276" dirty="0" err="1">
                <a:effectLst>
                  <a:outerShdw blurRad="38100" dist="38100" dir="2700000" algn="tl">
                    <a:srgbClr val="FFFFFF"/>
                  </a:outerShdw>
                </a:effectLst>
                <a:hlinkClick r:id="rId3"/>
              </a:rPr>
              <a:t>code</a:t>
            </a:r>
            <a:r>
              <a:rPr lang="es-ES" altLang="en-US" sz="2276" dirty="0">
                <a:effectLst>
                  <a:outerShdw blurRad="38100" dist="38100" dir="2700000" algn="tl">
                    <a:srgbClr val="FFFFFF"/>
                  </a:outerShdw>
                </a:effectLst>
                <a:hlinkClick r:id="rId3"/>
              </a:rPr>
              <a:t>. </a:t>
            </a:r>
            <a:r>
              <a:rPr lang="es-ES" altLang="en-US" sz="2276" dirty="0" err="1">
                <a:effectLst>
                  <a:outerShdw blurRad="38100" dist="38100" dir="2700000" algn="tl">
                    <a:srgbClr val="FFFFFF"/>
                  </a:outerShdw>
                </a:effectLst>
                <a:hlinkClick r:id="rId3"/>
              </a:rPr>
              <a:t>How</a:t>
            </a:r>
            <a:r>
              <a:rPr lang="es-ES" altLang="en-US" sz="2276" dirty="0">
                <a:effectLst>
                  <a:outerShdw blurRad="38100" dist="38100" dir="2700000" algn="tl">
                    <a:srgbClr val="FFFFFF"/>
                  </a:outerShdw>
                </a:effectLst>
                <a:hlinkClick r:id="rId3"/>
              </a:rPr>
              <a:t> do I </a:t>
            </a:r>
            <a:r>
              <a:rPr lang="es-ES" altLang="en-US" sz="2276" dirty="0" err="1">
                <a:effectLst>
                  <a:outerShdw blurRad="38100" dist="38100" dir="2700000" algn="tl">
                    <a:srgbClr val="FFFFFF"/>
                  </a:outerShdw>
                </a:effectLst>
                <a:hlinkClick r:id="rId3"/>
              </a:rPr>
              <a:t>get</a:t>
            </a:r>
            <a:r>
              <a:rPr lang="es-ES" altLang="en-US" sz="2276" dirty="0">
                <a:effectLst>
                  <a:outerShdw blurRad="38100" dist="38100" dir="2700000" algn="tl">
                    <a:srgbClr val="FFFFFF"/>
                  </a:outerShdw>
                </a:effectLst>
                <a:hlinkClick r:id="rId3"/>
              </a:rPr>
              <a:t> </a:t>
            </a:r>
            <a:r>
              <a:rPr lang="es-ES" altLang="en-US" sz="2276" dirty="0" err="1">
                <a:effectLst>
                  <a:outerShdw blurRad="38100" dist="38100" dir="2700000" algn="tl">
                    <a:srgbClr val="FFFFFF"/>
                  </a:outerShdw>
                </a:effectLst>
                <a:hlinkClick r:id="rId3"/>
              </a:rPr>
              <a:t>one</a:t>
            </a:r>
            <a:r>
              <a:rPr lang="es-ES" altLang="en-US" sz="2276" dirty="0">
                <a:effectLst>
                  <a:outerShdw blurRad="38100" dist="38100" dir="2700000" algn="tl">
                    <a:srgbClr val="FFFFFF"/>
                  </a:outerShdw>
                </a:effectLst>
                <a:hlinkClick r:id="rId3"/>
              </a:rPr>
              <a:t>?”</a:t>
            </a:r>
            <a:endParaRPr lang="es-ES" altLang="en-US" sz="2276" dirty="0">
              <a:effectLst>
                <a:outerShdw blurRad="38100" dist="38100" dir="2700000" algn="tl">
                  <a:srgbClr val="FFFFFF"/>
                </a:outerShdw>
              </a:effectLst>
            </a:endParaRPr>
          </a:p>
        </p:txBody>
      </p:sp>
    </p:spTree>
    <p:extLst>
      <p:ext uri="{BB962C8B-B14F-4D97-AF65-F5344CB8AC3E}">
        <p14:creationId xmlns:p14="http://schemas.microsoft.com/office/powerpoint/2010/main" val="2756667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36925-11E9-9444-81F4-E74CB7D31832}"/>
              </a:ext>
            </a:extLst>
          </p:cNvPr>
          <p:cNvSpPr>
            <a:spLocks noGrp="1"/>
          </p:cNvSpPr>
          <p:nvPr>
            <p:ph type="title"/>
          </p:nvPr>
        </p:nvSpPr>
        <p:spPr>
          <a:xfrm>
            <a:off x="894080" y="-942623"/>
            <a:ext cx="11216640" cy="1885245"/>
          </a:xfrm>
        </p:spPr>
        <p:txBody>
          <a:bodyPr/>
          <a:lstStyle/>
          <a:p>
            <a:r>
              <a:rPr lang="en-US" dirty="0" err="1"/>
              <a:t>Extracción</a:t>
            </a:r>
            <a:r>
              <a:rPr lang="en-US" dirty="0"/>
              <a:t> de </a:t>
            </a:r>
            <a:r>
              <a:rPr lang="en-US" dirty="0" err="1"/>
              <a:t>fuentes</a:t>
            </a:r>
            <a:r>
              <a:rPr lang="en-US" dirty="0"/>
              <a:t>: </a:t>
            </a:r>
            <a:r>
              <a:rPr lang="en-US" dirty="0" err="1"/>
              <a:t>SExtractor</a:t>
            </a:r>
            <a:endParaRPr lang="en-US" dirty="0"/>
          </a:p>
        </p:txBody>
      </p:sp>
      <p:sp>
        <p:nvSpPr>
          <p:cNvPr id="3" name="Content Placeholder 2">
            <a:extLst>
              <a:ext uri="{FF2B5EF4-FFF2-40B4-BE49-F238E27FC236}">
                <a16:creationId xmlns:a16="http://schemas.microsoft.com/office/drawing/2014/main" id="{89E1EC0E-A009-EB48-937A-73CBE7FAEE10}"/>
              </a:ext>
            </a:extLst>
          </p:cNvPr>
          <p:cNvSpPr>
            <a:spLocks noGrp="1"/>
          </p:cNvSpPr>
          <p:nvPr>
            <p:ph idx="1"/>
          </p:nvPr>
        </p:nvSpPr>
        <p:spPr>
          <a:xfrm>
            <a:off x="894080" y="1702047"/>
            <a:ext cx="11855414" cy="6188570"/>
          </a:xfrm>
        </p:spPr>
        <p:txBody>
          <a:bodyPr>
            <a:normAutofit fontScale="92500" lnSpcReduction="10000"/>
          </a:bodyPr>
          <a:lstStyle/>
          <a:p>
            <a:pPr>
              <a:spcBef>
                <a:spcPts val="2000"/>
              </a:spcBef>
            </a:pPr>
            <a:r>
              <a:rPr lang="en-US" dirty="0" err="1"/>
              <a:t>SExtractor</a:t>
            </a:r>
            <a:r>
              <a:rPr lang="en-US" dirty="0"/>
              <a:t> is a program that builds a catalogue of objects from an astronomical image. Although it is particularly oriented towards reduction of large scale galaxy-survey data, it can perform reasonably well on moderately crowded star fields.</a:t>
            </a:r>
          </a:p>
          <a:p>
            <a:pPr marL="0" indent="0">
              <a:spcBef>
                <a:spcPts val="2000"/>
              </a:spcBef>
              <a:buNone/>
            </a:pPr>
            <a:r>
              <a:rPr lang="en-US" dirty="0"/>
              <a:t>	(Author: E. </a:t>
            </a:r>
            <a:r>
              <a:rPr lang="en-US" dirty="0" err="1"/>
              <a:t>Bertin</a:t>
            </a:r>
            <a:r>
              <a:rPr lang="en-US" dirty="0"/>
              <a:t>)</a:t>
            </a:r>
          </a:p>
          <a:p>
            <a:pPr>
              <a:spcBef>
                <a:spcPts val="2000"/>
              </a:spcBef>
            </a:pPr>
            <a:r>
              <a:rPr lang="en-US" dirty="0">
                <a:hlinkClick r:id="rId2"/>
              </a:rPr>
              <a:t>https://www.astromatic.net/software/sextractor</a:t>
            </a:r>
            <a:endParaRPr lang="en-US" dirty="0"/>
          </a:p>
          <a:p>
            <a:pPr>
              <a:spcBef>
                <a:spcPts val="2000"/>
              </a:spcBef>
            </a:pPr>
            <a:endParaRPr lang="en-US" dirty="0"/>
          </a:p>
          <a:p>
            <a:pPr>
              <a:spcBef>
                <a:spcPts val="1600"/>
              </a:spcBef>
            </a:pPr>
            <a:r>
              <a:rPr lang="en-US" dirty="0"/>
              <a:t>The most recent version of manual can be found here: </a:t>
            </a:r>
            <a:r>
              <a:rPr lang="en-US" dirty="0">
                <a:hlinkClick r:id="rId3"/>
              </a:rPr>
              <a:t>SExtractor v2.5</a:t>
            </a:r>
            <a:endParaRPr lang="en-US" dirty="0"/>
          </a:p>
          <a:p>
            <a:pPr>
              <a:spcBef>
                <a:spcPts val="1600"/>
              </a:spcBef>
            </a:pPr>
            <a:endParaRPr lang="en-US" dirty="0"/>
          </a:p>
          <a:p>
            <a:pPr>
              <a:spcBef>
                <a:spcPts val="1600"/>
              </a:spcBef>
            </a:pPr>
            <a:r>
              <a:rPr lang="en-US" dirty="0"/>
              <a:t>A cookbook by </a:t>
            </a:r>
            <a:r>
              <a:rPr lang="en-US" dirty="0">
                <a:hlinkClick r:id="rId4"/>
              </a:rPr>
              <a:t>Benne Holwerda</a:t>
            </a:r>
            <a:r>
              <a:rPr lang="en-US" dirty="0"/>
              <a:t>: </a:t>
            </a:r>
            <a:r>
              <a:rPr lang="en-US" dirty="0">
                <a:hlinkClick r:id="rId5"/>
              </a:rPr>
              <a:t>Source Extractor for Dummies</a:t>
            </a:r>
            <a:endParaRPr lang="en-US" dirty="0"/>
          </a:p>
          <a:p>
            <a:pPr marL="0" indent="0">
              <a:spcBef>
                <a:spcPts val="1600"/>
              </a:spcBef>
              <a:buNone/>
            </a:pPr>
            <a:endParaRPr lang="en-US" dirty="0">
              <a:hlinkClick r:id="rId6"/>
            </a:endParaRPr>
          </a:p>
          <a:p>
            <a:pPr>
              <a:spcBef>
                <a:spcPts val="1600"/>
              </a:spcBef>
            </a:pPr>
            <a:r>
              <a:rPr lang="en-US" dirty="0"/>
              <a:t>Source Extractor Wrapper for Python</a:t>
            </a:r>
            <a:endParaRPr lang="en-US" dirty="0">
              <a:hlinkClick r:id="rId6"/>
            </a:endParaRPr>
          </a:p>
          <a:p>
            <a:pPr>
              <a:spcBef>
                <a:spcPts val="1600"/>
              </a:spcBef>
            </a:pPr>
            <a:r>
              <a:rPr lang="en-US" dirty="0">
                <a:hlinkClick r:id="rId6"/>
              </a:rPr>
              <a:t>https://sewpy.readthedocs.io/en/latest/</a:t>
            </a:r>
            <a:endParaRPr lang="en-US" dirty="0"/>
          </a:p>
          <a:p>
            <a:pPr>
              <a:spcBef>
                <a:spcPts val="2000"/>
              </a:spcBef>
            </a:pPr>
            <a:endParaRPr lang="en-US" dirty="0"/>
          </a:p>
          <a:p>
            <a:pPr>
              <a:spcBef>
                <a:spcPts val="2000"/>
              </a:spcBef>
            </a:pPr>
            <a:endParaRPr lang="en-US" dirty="0"/>
          </a:p>
          <a:p>
            <a:endParaRPr lang="en-US" dirty="0"/>
          </a:p>
        </p:txBody>
      </p:sp>
      <p:pic>
        <p:nvPicPr>
          <p:cNvPr id="7" name="Picture 6">
            <a:extLst>
              <a:ext uri="{FF2B5EF4-FFF2-40B4-BE49-F238E27FC236}">
                <a16:creationId xmlns:a16="http://schemas.microsoft.com/office/drawing/2014/main" id="{13A63422-0FB4-6242-AECE-7E27F539DCED}"/>
              </a:ext>
            </a:extLst>
          </p:cNvPr>
          <p:cNvPicPr>
            <a:picLocks noChangeAspect="1"/>
          </p:cNvPicPr>
          <p:nvPr/>
        </p:nvPicPr>
        <p:blipFill>
          <a:blip r:embed="rId7"/>
          <a:stretch>
            <a:fillRect/>
          </a:stretch>
        </p:blipFill>
        <p:spPr>
          <a:xfrm>
            <a:off x="8979107" y="6133732"/>
            <a:ext cx="3633843" cy="3619867"/>
          </a:xfrm>
          <a:prstGeom prst="rect">
            <a:avLst/>
          </a:prstGeom>
        </p:spPr>
      </p:pic>
    </p:spTree>
    <p:extLst>
      <p:ext uri="{BB962C8B-B14F-4D97-AF65-F5344CB8AC3E}">
        <p14:creationId xmlns:p14="http://schemas.microsoft.com/office/powerpoint/2010/main" val="1735916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B4E76-91B2-D947-A011-301458955E4D}"/>
              </a:ext>
            </a:extLst>
          </p:cNvPr>
          <p:cNvSpPr>
            <a:spLocks noGrp="1"/>
          </p:cNvSpPr>
          <p:nvPr>
            <p:ph type="title"/>
          </p:nvPr>
        </p:nvSpPr>
        <p:spPr/>
        <p:txBody>
          <a:bodyPr/>
          <a:lstStyle/>
          <a:p>
            <a:r>
              <a:rPr lang="en-US" dirty="0" err="1"/>
              <a:t>Automatización</a:t>
            </a:r>
            <a:endParaRPr lang="en-US" dirty="0"/>
          </a:p>
        </p:txBody>
      </p:sp>
      <p:sp>
        <p:nvSpPr>
          <p:cNvPr id="3" name="Content Placeholder 2">
            <a:extLst>
              <a:ext uri="{FF2B5EF4-FFF2-40B4-BE49-F238E27FC236}">
                <a16:creationId xmlns:a16="http://schemas.microsoft.com/office/drawing/2014/main" id="{2CD8DE38-542B-634B-BFBF-5AF0C9849C08}"/>
              </a:ext>
            </a:extLst>
          </p:cNvPr>
          <p:cNvSpPr>
            <a:spLocks noGrp="1"/>
          </p:cNvSpPr>
          <p:nvPr>
            <p:ph idx="1"/>
          </p:nvPr>
        </p:nvSpPr>
        <p:spPr/>
        <p:txBody>
          <a:bodyPr>
            <a:normAutofit fontScale="77500" lnSpcReduction="20000"/>
          </a:bodyPr>
          <a:lstStyle/>
          <a:p>
            <a:pPr>
              <a:spcBef>
                <a:spcPts val="2000"/>
              </a:spcBef>
            </a:pPr>
            <a:r>
              <a:rPr lang="en-US" sz="4551" dirty="0" err="1"/>
              <a:t>Multiplataforma</a:t>
            </a:r>
            <a:endParaRPr lang="en-US" sz="4551" dirty="0"/>
          </a:p>
          <a:p>
            <a:pPr lvl="1">
              <a:spcBef>
                <a:spcPts val="2000"/>
              </a:spcBef>
            </a:pPr>
            <a:r>
              <a:rPr lang="en-US" sz="4124" dirty="0" err="1"/>
              <a:t>Combinación</a:t>
            </a:r>
            <a:r>
              <a:rPr lang="en-US" sz="4124" dirty="0"/>
              <a:t> de:</a:t>
            </a:r>
          </a:p>
          <a:p>
            <a:pPr lvl="2">
              <a:spcBef>
                <a:spcPts val="2000"/>
              </a:spcBef>
            </a:pPr>
            <a:r>
              <a:rPr lang="en-US" sz="3982" dirty="0" err="1"/>
              <a:t>astropy</a:t>
            </a:r>
            <a:r>
              <a:rPr lang="en-US" sz="3982" dirty="0"/>
              <a:t> – </a:t>
            </a:r>
            <a:r>
              <a:rPr lang="en-US" sz="3982" dirty="0" err="1"/>
              <a:t>manejo</a:t>
            </a:r>
            <a:r>
              <a:rPr lang="en-US" sz="3982" dirty="0"/>
              <a:t> de fits files</a:t>
            </a:r>
          </a:p>
          <a:p>
            <a:pPr lvl="2">
              <a:spcBef>
                <a:spcPts val="2000"/>
              </a:spcBef>
            </a:pPr>
            <a:r>
              <a:rPr lang="en-US" sz="3982" dirty="0" err="1"/>
              <a:t>pyraf</a:t>
            </a:r>
            <a:r>
              <a:rPr lang="en-US" sz="3982" dirty="0"/>
              <a:t> o </a:t>
            </a:r>
            <a:r>
              <a:rPr lang="en-US" sz="3982" dirty="0" err="1"/>
              <a:t>photutils</a:t>
            </a:r>
            <a:r>
              <a:rPr lang="en-US" sz="3982" dirty="0"/>
              <a:t> – </a:t>
            </a:r>
            <a:r>
              <a:rPr lang="en-US" sz="3982" dirty="0" err="1"/>
              <a:t>reduccion</a:t>
            </a:r>
            <a:r>
              <a:rPr lang="en-US" sz="3982" dirty="0"/>
              <a:t> </a:t>
            </a:r>
            <a:r>
              <a:rPr lang="en-US" sz="3982" dirty="0" err="1"/>
              <a:t>fotometrica</a:t>
            </a:r>
            <a:endParaRPr lang="en-US" sz="3982" dirty="0"/>
          </a:p>
          <a:p>
            <a:pPr lvl="2">
              <a:spcBef>
                <a:spcPts val="2000"/>
              </a:spcBef>
            </a:pPr>
            <a:r>
              <a:rPr lang="en-US" sz="3982" dirty="0" err="1"/>
              <a:t>swepy</a:t>
            </a:r>
            <a:r>
              <a:rPr lang="en-US" sz="3982" dirty="0"/>
              <a:t> (</a:t>
            </a:r>
            <a:r>
              <a:rPr lang="en-US" sz="3982" dirty="0" err="1"/>
              <a:t>sextractor</a:t>
            </a:r>
            <a:r>
              <a:rPr lang="en-US" sz="3982" dirty="0"/>
              <a:t> </a:t>
            </a:r>
            <a:r>
              <a:rPr lang="en-US" sz="3982" dirty="0" err="1"/>
              <a:t>py</a:t>
            </a:r>
            <a:r>
              <a:rPr lang="en-US" sz="3982" dirty="0"/>
              <a:t>) – </a:t>
            </a:r>
            <a:r>
              <a:rPr lang="en-US" sz="3982" dirty="0" err="1"/>
              <a:t>extracción</a:t>
            </a:r>
            <a:r>
              <a:rPr lang="en-US" sz="3982" dirty="0"/>
              <a:t> de </a:t>
            </a:r>
            <a:r>
              <a:rPr lang="en-US" sz="3982" dirty="0" err="1"/>
              <a:t>fuentes</a:t>
            </a:r>
            <a:endParaRPr lang="en-US" sz="3982" dirty="0"/>
          </a:p>
          <a:p>
            <a:pPr lvl="2">
              <a:spcBef>
                <a:spcPts val="2000"/>
              </a:spcBef>
            </a:pPr>
            <a:r>
              <a:rPr lang="en-US" sz="3982" dirty="0"/>
              <a:t>API </a:t>
            </a:r>
            <a:r>
              <a:rPr lang="en-US" sz="3982" dirty="0" err="1"/>
              <a:t>astrometry.net</a:t>
            </a:r>
            <a:r>
              <a:rPr lang="en-US" sz="3982" dirty="0"/>
              <a:t> – </a:t>
            </a:r>
            <a:r>
              <a:rPr lang="en-US" sz="3982" dirty="0" err="1"/>
              <a:t>astrometría</a:t>
            </a:r>
            <a:endParaRPr lang="en-US" sz="3982" dirty="0"/>
          </a:p>
          <a:p>
            <a:pPr marL="889000" lvl="2" indent="0">
              <a:spcBef>
                <a:spcPts val="2000"/>
              </a:spcBef>
              <a:buNone/>
            </a:pPr>
            <a:endParaRPr lang="en-US" sz="3982" dirty="0"/>
          </a:p>
          <a:p>
            <a:pPr>
              <a:spcBef>
                <a:spcPts val="2000"/>
              </a:spcBef>
            </a:pPr>
            <a:r>
              <a:rPr lang="en-US" sz="4835" dirty="0"/>
              <a:t>Windows</a:t>
            </a:r>
          </a:p>
          <a:p>
            <a:pPr lvl="1">
              <a:lnSpc>
                <a:spcPct val="120000"/>
              </a:lnSpc>
              <a:spcBef>
                <a:spcPts val="2000"/>
              </a:spcBef>
            </a:pPr>
            <a:r>
              <a:rPr lang="en-US" sz="3556" dirty="0" err="1"/>
              <a:t>Astrometrica</a:t>
            </a:r>
            <a:r>
              <a:rPr lang="en-US" sz="3556" dirty="0"/>
              <a:t> (Herbert </a:t>
            </a:r>
            <a:r>
              <a:rPr lang="en-US" sz="3556" dirty="0" err="1"/>
              <a:t>Raab</a:t>
            </a:r>
            <a:r>
              <a:rPr lang="en-US" sz="3556" dirty="0"/>
              <a:t>)</a:t>
            </a:r>
          </a:p>
          <a:p>
            <a:pPr lvl="1">
              <a:lnSpc>
                <a:spcPct val="120000"/>
              </a:lnSpc>
              <a:spcBef>
                <a:spcPts val="2000"/>
              </a:spcBef>
            </a:pPr>
            <a:r>
              <a:rPr lang="en-US" sz="3556" dirty="0" err="1"/>
              <a:t>PinPoint</a:t>
            </a:r>
            <a:r>
              <a:rPr lang="en-US" sz="3556" dirty="0"/>
              <a:t> (Bob Denny)</a:t>
            </a:r>
          </a:p>
          <a:p>
            <a:pPr lvl="1">
              <a:lnSpc>
                <a:spcPct val="120000"/>
              </a:lnSpc>
              <a:spcBef>
                <a:spcPts val="2000"/>
              </a:spcBef>
            </a:pPr>
            <a:endParaRPr lang="en-US" sz="3982" dirty="0"/>
          </a:p>
          <a:p>
            <a:pPr lvl="1"/>
            <a:endParaRPr lang="en-US" dirty="0"/>
          </a:p>
        </p:txBody>
      </p:sp>
    </p:spTree>
    <p:extLst>
      <p:ext uri="{BB962C8B-B14F-4D97-AF65-F5344CB8AC3E}">
        <p14:creationId xmlns:p14="http://schemas.microsoft.com/office/powerpoint/2010/main" val="3061116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Automatización"/>
          <p:cNvSpPr txBox="1">
            <a:spLocks noGrp="1"/>
          </p:cNvSpPr>
          <p:nvPr>
            <p:ph type="title"/>
          </p:nvPr>
        </p:nvSpPr>
        <p:spPr>
          <a:prstGeom prst="rect">
            <a:avLst/>
          </a:prstGeom>
        </p:spPr>
        <p:txBody>
          <a:bodyPr/>
          <a:lstStyle/>
          <a:p>
            <a:r>
              <a:t>Automatización</a:t>
            </a:r>
          </a:p>
        </p:txBody>
      </p:sp>
      <p:sp>
        <p:nvSpPr>
          <p:cNvPr id="430" name="Muchos programas que calculan la solución astrométrica (constantes de placa) piden como entrada una identificación cruzada de algunas estrellas de referencia…"/>
          <p:cNvSpPr txBox="1">
            <a:spLocks noGrp="1"/>
          </p:cNvSpPr>
          <p:nvPr>
            <p:ph type="body" idx="1"/>
          </p:nvPr>
        </p:nvSpPr>
        <p:spPr>
          <a:xfrm>
            <a:off x="571500" y="1701800"/>
            <a:ext cx="11585724" cy="6757686"/>
          </a:xfrm>
          <a:prstGeom prst="rect">
            <a:avLst/>
          </a:prstGeom>
        </p:spPr>
        <p:txBody>
          <a:bodyPr/>
          <a:lstStyle/>
          <a:p>
            <a:pPr>
              <a:spcBef>
                <a:spcPts val="2000"/>
              </a:spcBef>
            </a:pPr>
            <a:r>
              <a:t>Muchos programas que calculan la solución astrométrica (constantes de placa) piden como entrada una identificación cruzada de algunas estrellas de referencia</a:t>
            </a:r>
          </a:p>
          <a:p>
            <a:pPr>
              <a:spcBef>
                <a:spcPts val="2000"/>
              </a:spcBef>
            </a:pPr>
            <a:r>
              <a:t>Esta identificación se puede hacer “a mano” si son pocas imágenes a reducir (que es “pocas”? unas decenas… tal vez unos cientos)</a:t>
            </a:r>
          </a:p>
          <a:p>
            <a:pPr>
              <a:spcBef>
                <a:spcPts val="2000"/>
              </a:spcBef>
            </a:pPr>
            <a:r>
              <a:t> La automatización radica en hacer esta identificación cruzada “a ciegas”:</a:t>
            </a:r>
          </a:p>
          <a:p>
            <a:pPr lvl="1">
              <a:spcBef>
                <a:spcPts val="2000"/>
              </a:spcBef>
            </a:pPr>
            <a:r>
              <a:t>se detectan los objetos en la imagen, e.g. con SExtractor (Bertin, 200?)</a:t>
            </a:r>
          </a:p>
          <a:p>
            <a:pPr lvl="1">
              <a:spcBef>
                <a:spcPts val="2000"/>
              </a:spcBef>
            </a:pPr>
            <a:r>
              <a:t>con el centro del campo, escala y tamaño se “corta” un catálogo de referencia en el área aproximada del campo</a:t>
            </a:r>
          </a:p>
          <a:p>
            <a:pPr lvl="1">
              <a:spcBef>
                <a:spcPts val="2000"/>
              </a:spcBef>
            </a:pPr>
            <a:r>
              <a:t>se hace la identificación cruzada con algún algoritmo o figura de mérito estadística  &lt;——— </a:t>
            </a:r>
            <a:r>
              <a:rPr b="1">
                <a:solidFill>
                  <a:schemeClr val="accent6"/>
                </a:solidFill>
                <a:latin typeface="Helvetica Neue"/>
                <a:ea typeface="Helvetica Neue"/>
                <a:cs typeface="Helvetica Neue"/>
                <a:sym typeface="Helvetica Neue"/>
              </a:rPr>
              <a:t>éste es el paso demandante,</a:t>
            </a:r>
            <a:r>
              <a:t> escala como N</a:t>
            </a:r>
            <a:r>
              <a:rPr baseline="31999"/>
              <a:t>n </a:t>
            </a:r>
            <a:r>
              <a:t>hay que hacerlo inteligentemente</a:t>
            </a:r>
            <a:r>
              <a:rPr baseline="31999"/>
              <a:t> </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Ejemplo: astrometry.net"/>
          <p:cNvSpPr txBox="1">
            <a:spLocks noGrp="1"/>
          </p:cNvSpPr>
          <p:nvPr>
            <p:ph type="title"/>
          </p:nvPr>
        </p:nvSpPr>
        <p:spPr>
          <a:prstGeom prst="rect">
            <a:avLst/>
          </a:prstGeom>
        </p:spPr>
        <p:txBody>
          <a:bodyPr/>
          <a:lstStyle/>
          <a:p>
            <a:r>
              <a:t>Ejemplo: </a:t>
            </a:r>
            <a:r>
              <a:rPr u="sng">
                <a:hlinkClick r:id="rId2"/>
              </a:rPr>
              <a:t>astrometry.net</a:t>
            </a:r>
          </a:p>
        </p:txBody>
      </p:sp>
      <p:pic>
        <p:nvPicPr>
          <p:cNvPr id="433" name="Screen Shot 2018-10-04 at 8.13.44 AM.png" descr="Screen Shot 2018-10-04 at 8.13.44 AM.png"/>
          <p:cNvPicPr>
            <a:picLocks noChangeAspect="1"/>
          </p:cNvPicPr>
          <p:nvPr/>
        </p:nvPicPr>
        <p:blipFill>
          <a:blip r:embed="rId3"/>
          <a:stretch>
            <a:fillRect/>
          </a:stretch>
        </p:blipFill>
        <p:spPr>
          <a:xfrm>
            <a:off x="1142122" y="1689226"/>
            <a:ext cx="9474201" cy="1854201"/>
          </a:xfrm>
          <a:prstGeom prst="rect">
            <a:avLst/>
          </a:prstGeom>
          <a:ln w="12700">
            <a:miter lim="400000"/>
          </a:ln>
        </p:spPr>
      </p:pic>
      <p:pic>
        <p:nvPicPr>
          <p:cNvPr id="434" name="Screen Shot 2018-10-04 at 8.14.26 AM.png" descr="Screen Shot 2018-10-04 at 8.14.26 AM.png"/>
          <p:cNvPicPr>
            <a:picLocks noChangeAspect="1"/>
          </p:cNvPicPr>
          <p:nvPr/>
        </p:nvPicPr>
        <p:blipFill>
          <a:blip r:embed="rId4"/>
          <a:stretch>
            <a:fillRect/>
          </a:stretch>
        </p:blipFill>
        <p:spPr>
          <a:xfrm>
            <a:off x="482728" y="3478179"/>
            <a:ext cx="5677326" cy="5495115"/>
          </a:xfrm>
          <a:prstGeom prst="rect">
            <a:avLst/>
          </a:prstGeom>
          <a:ln w="12700">
            <a:miter lim="400000"/>
          </a:ln>
        </p:spPr>
      </p:pic>
      <p:pic>
        <p:nvPicPr>
          <p:cNvPr id="435" name="Screen Shot 2018-10-04 at 8.15.11 AM.png" descr="Screen Shot 2018-10-04 at 8.15.11 AM.png"/>
          <p:cNvPicPr>
            <a:picLocks noChangeAspect="1"/>
          </p:cNvPicPr>
          <p:nvPr/>
        </p:nvPicPr>
        <p:blipFill>
          <a:blip r:embed="rId5"/>
          <a:stretch>
            <a:fillRect/>
          </a:stretch>
        </p:blipFill>
        <p:spPr>
          <a:xfrm>
            <a:off x="6347938" y="3352243"/>
            <a:ext cx="5677326" cy="5746987"/>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4" name="Screen Shot 2018-10-16 at 4.34.47 PM.png" descr="Screen Shot 2018-10-16 at 4.34.47 PM.png"/>
          <p:cNvPicPr>
            <a:picLocks noChangeAspect="1"/>
          </p:cNvPicPr>
          <p:nvPr/>
        </p:nvPicPr>
        <p:blipFill rotWithShape="1">
          <a:blip r:embed="rId2"/>
          <a:srcRect t="2637"/>
          <a:stretch/>
        </p:blipFill>
        <p:spPr>
          <a:xfrm>
            <a:off x="210535" y="1481328"/>
            <a:ext cx="12496801" cy="7950805"/>
          </a:xfrm>
          <a:prstGeom prst="rect">
            <a:avLst/>
          </a:prstGeom>
          <a:ln w="12700">
            <a:miter lim="400000"/>
          </a:ln>
        </p:spPr>
      </p:pic>
      <p:sp>
        <p:nvSpPr>
          <p:cNvPr id="435" name="Astrometría a ciegas con astrometry.net"/>
          <p:cNvSpPr txBox="1">
            <a:spLocks noGrp="1"/>
          </p:cNvSpPr>
          <p:nvPr>
            <p:ph type="title" idx="4294967295"/>
          </p:nvPr>
        </p:nvSpPr>
        <p:spPr>
          <a:prstGeom prst="rect">
            <a:avLst/>
          </a:prstGeom>
        </p:spPr>
        <p:txBody>
          <a:bodyPr/>
          <a:lstStyle/>
          <a:p>
            <a:r>
              <a:rPr dirty="0" err="1"/>
              <a:t>Astrometría</a:t>
            </a:r>
            <a:r>
              <a:rPr dirty="0"/>
              <a:t> a </a:t>
            </a:r>
            <a:r>
              <a:rPr dirty="0" err="1"/>
              <a:t>ciegas</a:t>
            </a:r>
            <a:r>
              <a:rPr dirty="0"/>
              <a:t> con </a:t>
            </a:r>
            <a:r>
              <a:rPr u="sng" dirty="0">
                <a:hlinkClick r:id="rId3"/>
              </a:rPr>
              <a:t>astrometry.net</a:t>
            </a:r>
          </a:p>
        </p:txBody>
      </p:sp>
    </p:spTree>
    <p:extLst>
      <p:ext uri="{BB962C8B-B14F-4D97-AF65-F5344CB8AC3E}">
        <p14:creationId xmlns:p14="http://schemas.microsoft.com/office/powerpoint/2010/main" val="83611518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astrometry.net: salidas"/>
          <p:cNvSpPr txBox="1">
            <a:spLocks noGrp="1"/>
          </p:cNvSpPr>
          <p:nvPr>
            <p:ph type="title"/>
          </p:nvPr>
        </p:nvSpPr>
        <p:spPr>
          <a:prstGeom prst="rect">
            <a:avLst/>
          </a:prstGeom>
        </p:spPr>
        <p:txBody>
          <a:bodyPr/>
          <a:lstStyle/>
          <a:p>
            <a:r>
              <a:rPr u="sng">
                <a:hlinkClick r:id="rId2"/>
              </a:rPr>
              <a:t>astrometry.net</a:t>
            </a:r>
            <a:r>
              <a:t>: salidas</a:t>
            </a:r>
          </a:p>
        </p:txBody>
      </p:sp>
      <p:pic>
        <p:nvPicPr>
          <p:cNvPr id="438" name="Screen Shot 2018-10-17 at 8.21.26 AM.png" descr="Screen Shot 2018-10-17 at 8.21.26 AM.png"/>
          <p:cNvPicPr>
            <a:picLocks noChangeAspect="1"/>
          </p:cNvPicPr>
          <p:nvPr/>
        </p:nvPicPr>
        <p:blipFill>
          <a:blip r:embed="rId3"/>
          <a:stretch>
            <a:fillRect/>
          </a:stretch>
        </p:blipFill>
        <p:spPr>
          <a:xfrm>
            <a:off x="6979683" y="1134317"/>
            <a:ext cx="5760251" cy="8339756"/>
          </a:xfrm>
          <a:prstGeom prst="rect">
            <a:avLst/>
          </a:prstGeom>
          <a:ln w="12700">
            <a:miter lim="400000"/>
          </a:ln>
        </p:spPr>
      </p:pic>
      <p:sp>
        <p:nvSpPr>
          <p:cNvPr id="439" name="archivo con información sólo del wcs (constantes de placa + SIP)"/>
          <p:cNvSpPr txBox="1"/>
          <p:nvPr/>
        </p:nvSpPr>
        <p:spPr>
          <a:xfrm>
            <a:off x="1853418" y="4172685"/>
            <a:ext cx="5242842" cy="904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a:lvl1pPr>
          </a:lstStyle>
          <a:p>
            <a:r>
              <a:t>archivo con información sólo del wcs (constantes de placa + SIP)</a:t>
            </a:r>
          </a:p>
        </p:txBody>
      </p:sp>
      <p:sp>
        <p:nvSpPr>
          <p:cNvPr id="440" name="imagen con cabecera WCS"/>
          <p:cNvSpPr txBox="1"/>
          <p:nvPr/>
        </p:nvSpPr>
        <p:spPr>
          <a:xfrm>
            <a:off x="2151774" y="5054984"/>
            <a:ext cx="5242842" cy="498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a:lvl1pPr>
          </a:lstStyle>
          <a:p>
            <a:r>
              <a:t>imagen con cabecera WCS</a:t>
            </a:r>
          </a:p>
        </p:txBody>
      </p:sp>
      <p:sp>
        <p:nvSpPr>
          <p:cNvPr id="441" name="AR,DEC estrellas de referencia cercanas"/>
          <p:cNvSpPr txBox="1"/>
          <p:nvPr/>
        </p:nvSpPr>
        <p:spPr>
          <a:xfrm>
            <a:off x="594044" y="5762165"/>
            <a:ext cx="6449565" cy="498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a:lvl1pPr>
          </a:lstStyle>
          <a:p>
            <a:r>
              <a:t>AR,DEC estrellas de referencia cercanas</a:t>
            </a:r>
          </a:p>
        </p:txBody>
      </p:sp>
      <p:sp>
        <p:nvSpPr>
          <p:cNvPr id="442" name="x,y de * detectadas en la imagen"/>
          <p:cNvSpPr txBox="1"/>
          <p:nvPr/>
        </p:nvSpPr>
        <p:spPr>
          <a:xfrm>
            <a:off x="916600" y="6469345"/>
            <a:ext cx="6449565" cy="498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a:lvl1pPr>
          </a:lstStyle>
          <a:p>
            <a:r>
              <a:t>x,y de * detectadas en la imagen</a:t>
            </a:r>
          </a:p>
        </p:txBody>
      </p:sp>
      <p:sp>
        <p:nvSpPr>
          <p:cNvPr id="443" name="correspondencias x,y,AR,DEC de estrellas detectadas y de referencia"/>
          <p:cNvSpPr txBox="1"/>
          <p:nvPr/>
        </p:nvSpPr>
        <p:spPr>
          <a:xfrm>
            <a:off x="594044" y="7450244"/>
            <a:ext cx="6449565" cy="904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a:solidFill>
                  <a:schemeClr val="accent5"/>
                </a:solidFill>
              </a:defRPr>
            </a:lvl1pPr>
          </a:lstStyle>
          <a:p>
            <a:r>
              <a:t>correspondencias x,y,AR,DEC de estrellas detectadas y de referencia</a:t>
            </a:r>
          </a:p>
        </p:txBody>
      </p:sp>
    </p:spTree>
    <p:extLst>
      <p:ext uri="{BB962C8B-B14F-4D97-AF65-F5344CB8AC3E}">
        <p14:creationId xmlns:p14="http://schemas.microsoft.com/office/powerpoint/2010/main" val="195523372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astrometry.net: salidas"/>
          <p:cNvSpPr txBox="1">
            <a:spLocks noGrp="1"/>
          </p:cNvSpPr>
          <p:nvPr>
            <p:ph type="title"/>
          </p:nvPr>
        </p:nvSpPr>
        <p:spPr>
          <a:prstGeom prst="rect">
            <a:avLst/>
          </a:prstGeom>
        </p:spPr>
        <p:txBody>
          <a:bodyPr/>
          <a:lstStyle/>
          <a:p>
            <a:r>
              <a:rPr u="sng">
                <a:hlinkClick r:id="rId2"/>
              </a:rPr>
              <a:t>astrometry.net</a:t>
            </a:r>
            <a:r>
              <a:t>: salidas</a:t>
            </a:r>
          </a:p>
        </p:txBody>
      </p:sp>
      <p:pic>
        <p:nvPicPr>
          <p:cNvPr id="449" name="Screen Shot 2018-10-17 at 8.21.26 AM.png" descr="Screen Shot 2018-10-17 at 8.21.26 AM.png"/>
          <p:cNvPicPr>
            <a:picLocks noChangeAspect="1"/>
          </p:cNvPicPr>
          <p:nvPr/>
        </p:nvPicPr>
        <p:blipFill>
          <a:blip r:embed="rId3"/>
          <a:stretch>
            <a:fillRect/>
          </a:stretch>
        </p:blipFill>
        <p:spPr>
          <a:xfrm>
            <a:off x="6979683" y="1134317"/>
            <a:ext cx="5760251" cy="8339756"/>
          </a:xfrm>
          <a:prstGeom prst="rect">
            <a:avLst/>
          </a:prstGeom>
          <a:ln w="12700">
            <a:miter lim="400000"/>
          </a:ln>
        </p:spPr>
      </p:pic>
      <p:sp>
        <p:nvSpPr>
          <p:cNvPr id="450" name="archivo con información sólo del wcs (constantes de placa + SIP)"/>
          <p:cNvSpPr txBox="1"/>
          <p:nvPr/>
        </p:nvSpPr>
        <p:spPr>
          <a:xfrm>
            <a:off x="1853418" y="4172685"/>
            <a:ext cx="5242842" cy="904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a:lvl1pPr>
          </a:lstStyle>
          <a:p>
            <a:r>
              <a:t>archivo con información sólo del wcs (constantes de placa + SIP)</a:t>
            </a:r>
          </a:p>
        </p:txBody>
      </p:sp>
      <p:sp>
        <p:nvSpPr>
          <p:cNvPr id="451" name="imagen con cabecera WCS"/>
          <p:cNvSpPr txBox="1"/>
          <p:nvPr/>
        </p:nvSpPr>
        <p:spPr>
          <a:xfrm>
            <a:off x="2151774" y="5054984"/>
            <a:ext cx="5242842" cy="498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a:lvl1pPr>
          </a:lstStyle>
          <a:p>
            <a:r>
              <a:t>imagen con cabecera WCS</a:t>
            </a:r>
          </a:p>
        </p:txBody>
      </p:sp>
      <p:sp>
        <p:nvSpPr>
          <p:cNvPr id="452" name="AR,DEC estrellas de referencia cercanas"/>
          <p:cNvSpPr txBox="1"/>
          <p:nvPr/>
        </p:nvSpPr>
        <p:spPr>
          <a:xfrm>
            <a:off x="594044" y="5762165"/>
            <a:ext cx="6449565" cy="498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a:lvl1pPr>
          </a:lstStyle>
          <a:p>
            <a:r>
              <a:t>AR,DEC estrellas de referencia cercanas</a:t>
            </a:r>
          </a:p>
        </p:txBody>
      </p:sp>
      <p:sp>
        <p:nvSpPr>
          <p:cNvPr id="453" name="x,y de * detectadas en la imagen"/>
          <p:cNvSpPr txBox="1"/>
          <p:nvPr/>
        </p:nvSpPr>
        <p:spPr>
          <a:xfrm>
            <a:off x="916600" y="6469345"/>
            <a:ext cx="6449565" cy="498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a:lvl1pPr>
          </a:lstStyle>
          <a:p>
            <a:r>
              <a:t>x,y de * detectadas en la imagen</a:t>
            </a:r>
          </a:p>
        </p:txBody>
      </p:sp>
      <p:sp>
        <p:nvSpPr>
          <p:cNvPr id="454" name="correspondencias x,y,AR,DEC de estrellas detectadas y de referencia"/>
          <p:cNvSpPr txBox="1"/>
          <p:nvPr/>
        </p:nvSpPr>
        <p:spPr>
          <a:xfrm>
            <a:off x="594044" y="7450244"/>
            <a:ext cx="6449565" cy="904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a:solidFill>
                  <a:schemeClr val="accent5"/>
                </a:solidFill>
              </a:defRPr>
            </a:lvl1pPr>
          </a:lstStyle>
          <a:p>
            <a:r>
              <a:t>correspondencias x,y,AR,DEC de estrellas detectadas y de referencia</a:t>
            </a:r>
          </a:p>
        </p:txBody>
      </p:sp>
      <p:pic>
        <p:nvPicPr>
          <p:cNvPr id="455" name="Oval Oval" descr="Oval Oval"/>
          <p:cNvPicPr>
            <a:picLocks/>
          </p:cNvPicPr>
          <p:nvPr/>
        </p:nvPicPr>
        <p:blipFill>
          <a:blip r:embed="rId4"/>
          <a:stretch>
            <a:fillRect/>
          </a:stretch>
        </p:blipFill>
        <p:spPr>
          <a:xfrm>
            <a:off x="6623915" y="6945244"/>
            <a:ext cx="3140415" cy="1371601"/>
          </a:xfrm>
          <a:prstGeom prst="rect">
            <a:avLst/>
          </a:prstGeom>
        </p:spPr>
      </p:pic>
    </p:spTree>
    <p:extLst>
      <p:ext uri="{BB962C8B-B14F-4D97-AF65-F5344CB8AC3E}">
        <p14:creationId xmlns:p14="http://schemas.microsoft.com/office/powerpoint/2010/main" val="128423939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astrometry.net: corr.fits"/>
          <p:cNvSpPr txBox="1">
            <a:spLocks noGrp="1"/>
          </p:cNvSpPr>
          <p:nvPr>
            <p:ph type="title"/>
          </p:nvPr>
        </p:nvSpPr>
        <p:spPr>
          <a:prstGeom prst="rect">
            <a:avLst/>
          </a:prstGeom>
        </p:spPr>
        <p:txBody>
          <a:bodyPr/>
          <a:lstStyle/>
          <a:p>
            <a:r>
              <a:rPr u="sng">
                <a:hlinkClick r:id="rId2"/>
              </a:rPr>
              <a:t>astrometry.net</a:t>
            </a:r>
            <a:r>
              <a:t>: corr.fits</a:t>
            </a:r>
          </a:p>
        </p:txBody>
      </p:sp>
      <p:pic>
        <p:nvPicPr>
          <p:cNvPr id="459" name="Screen Shot 2018-10-17 at 8.26.51 AM.png" descr="Screen Shot 2018-10-17 at 8.26.51 AM.png"/>
          <p:cNvPicPr>
            <a:picLocks noChangeAspect="1"/>
          </p:cNvPicPr>
          <p:nvPr/>
        </p:nvPicPr>
        <p:blipFill>
          <a:blip r:embed="rId3"/>
          <a:stretch>
            <a:fillRect/>
          </a:stretch>
        </p:blipFill>
        <p:spPr>
          <a:xfrm>
            <a:off x="110747" y="4261848"/>
            <a:ext cx="12630906" cy="6179526"/>
          </a:xfrm>
          <a:prstGeom prst="rect">
            <a:avLst/>
          </a:prstGeom>
          <a:ln w="12700">
            <a:miter lim="400000"/>
          </a:ln>
        </p:spPr>
      </p:pic>
      <p:sp>
        <p:nvSpPr>
          <p:cNvPr id="460" name="field*  -&gt; estrellas detectadas en la imagen…"/>
          <p:cNvSpPr txBox="1"/>
          <p:nvPr/>
        </p:nvSpPr>
        <p:spPr>
          <a:xfrm>
            <a:off x="388469" y="1457743"/>
            <a:ext cx="12075462" cy="1717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600" b="1">
                <a:latin typeface="Helvetica Neue"/>
                <a:ea typeface="Helvetica Neue"/>
                <a:cs typeface="Helvetica Neue"/>
                <a:sym typeface="Helvetica Neue"/>
              </a:defRPr>
            </a:pPr>
            <a:r>
              <a:t>field*  -&gt; estrellas detectadas en la imagen</a:t>
            </a:r>
          </a:p>
          <a:p>
            <a:pPr lvl="4" algn="l">
              <a:defRPr sz="2600"/>
            </a:pPr>
            <a:r>
              <a:t>field_x,y = coordenadas x,y de las estrellas en la imagen con contraparte identificada en el catálogo</a:t>
            </a:r>
          </a:p>
          <a:p>
            <a:pPr lvl="4" algn="l">
              <a:defRPr sz="2600"/>
            </a:pPr>
            <a:r>
              <a:t>field_ra,dec = AR,DEC obtenida al aplicar soluc. astrométrica a field_x/y</a:t>
            </a:r>
          </a:p>
        </p:txBody>
      </p:sp>
      <p:sp>
        <p:nvSpPr>
          <p:cNvPr id="461" name="index*  -&gt; estrellas de referencia…"/>
          <p:cNvSpPr txBox="1"/>
          <p:nvPr/>
        </p:nvSpPr>
        <p:spPr>
          <a:xfrm>
            <a:off x="352297" y="3267731"/>
            <a:ext cx="12357650" cy="1197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400" b="1">
                <a:latin typeface="Helvetica Neue"/>
                <a:ea typeface="Helvetica Neue"/>
                <a:cs typeface="Helvetica Neue"/>
                <a:sym typeface="Helvetica Neue"/>
              </a:defRPr>
            </a:pPr>
            <a:r>
              <a:t>index*  -&gt; estrellas de referencia </a:t>
            </a:r>
          </a:p>
          <a:p>
            <a:pPr algn="l">
              <a:defRPr sz="2400"/>
            </a:pPr>
            <a:r>
              <a:t>                index_ra/dec = coords de catálogo de referencia (USNO-B1)</a:t>
            </a:r>
          </a:p>
          <a:p>
            <a:pPr algn="l">
              <a:defRPr sz="2400"/>
            </a:pPr>
            <a:r>
              <a:t>                index_x/y = x,y resultante de aplicar soluc. astrométrica obtenida a index_ra/dec</a:t>
            </a:r>
          </a:p>
        </p:txBody>
      </p:sp>
    </p:spTree>
    <p:extLst>
      <p:ext uri="{BB962C8B-B14F-4D97-AF65-F5344CB8AC3E}">
        <p14:creationId xmlns:p14="http://schemas.microsoft.com/office/powerpoint/2010/main" val="376967265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CALIBRACIÓN ASTROMÉTRICA - EJEMPLO"/>
          <p:cNvSpPr txBox="1">
            <a:spLocks noGrp="1"/>
          </p:cNvSpPr>
          <p:nvPr>
            <p:ph type="title"/>
          </p:nvPr>
        </p:nvSpPr>
        <p:spPr>
          <a:prstGeom prst="rect">
            <a:avLst/>
          </a:prstGeom>
        </p:spPr>
        <p:txBody>
          <a:bodyPr/>
          <a:lstStyle/>
          <a:p>
            <a:r>
              <a:t>CALIBRACIÓN ASTROMÉTRICA - EJEMPLO</a:t>
            </a:r>
          </a:p>
        </p:txBody>
      </p:sp>
      <p:sp>
        <p:nvSpPr>
          <p:cNvPr id="396" name="Body"/>
          <p:cNvSpPr txBox="1">
            <a:spLocks noGrp="1"/>
          </p:cNvSpPr>
          <p:nvPr>
            <p:ph type="body" sz="half" idx="1"/>
          </p:nvPr>
        </p:nvSpPr>
        <p:spPr>
          <a:prstGeom prst="rect">
            <a:avLst/>
          </a:prstGeom>
        </p:spPr>
        <p:txBody>
          <a:bodyPr/>
          <a:lstStyle/>
          <a:p>
            <a:endParaRPr/>
          </a:p>
        </p:txBody>
      </p:sp>
      <p:pic>
        <p:nvPicPr>
          <p:cNvPr id="397" name="match_2mass_1103.jpeg" descr="match_2mass_1103.jpeg"/>
          <p:cNvPicPr>
            <a:picLocks noChangeAspect="1"/>
          </p:cNvPicPr>
          <p:nvPr/>
        </p:nvPicPr>
        <p:blipFill>
          <a:blip r:embed="rId2"/>
          <a:stretch>
            <a:fillRect/>
          </a:stretch>
        </p:blipFill>
        <p:spPr>
          <a:xfrm>
            <a:off x="4900517" y="1432065"/>
            <a:ext cx="7886419" cy="7886419"/>
          </a:xfrm>
          <a:prstGeom prst="rect">
            <a:avLst/>
          </a:prstGeom>
          <a:ln w="12700">
            <a:miter lim="400000"/>
          </a:ln>
        </p:spPr>
      </p:pic>
      <p:sp>
        <p:nvSpPr>
          <p:cNvPr id="398" name="- Identificación…"/>
          <p:cNvSpPr txBox="1"/>
          <p:nvPr/>
        </p:nvSpPr>
        <p:spPr>
          <a:xfrm>
            <a:off x="460586" y="1714626"/>
            <a:ext cx="4506526" cy="7586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l" defTabSz="1300480">
              <a:defRPr sz="2800">
                <a:latin typeface="Arial"/>
                <a:ea typeface="Arial"/>
                <a:cs typeface="Arial"/>
                <a:sym typeface="Arial"/>
              </a:defRPr>
            </a:pPr>
            <a:r>
              <a:t>- Identificación  </a:t>
            </a:r>
          </a:p>
          <a:p>
            <a:pPr algn="l" defTabSz="1300480">
              <a:defRPr sz="2800">
                <a:latin typeface="Arial"/>
                <a:ea typeface="Arial"/>
                <a:cs typeface="Arial"/>
                <a:sym typeface="Arial"/>
              </a:defRPr>
            </a:pPr>
            <a:r>
              <a:t>  astrométrica con </a:t>
            </a:r>
          </a:p>
          <a:p>
            <a:pPr algn="l" defTabSz="1300480">
              <a:defRPr sz="2800">
                <a:latin typeface="Arial"/>
                <a:ea typeface="Arial"/>
                <a:cs typeface="Arial"/>
                <a:sym typeface="Arial"/>
              </a:defRPr>
            </a:pPr>
            <a:r>
              <a:t>  catálogo de 2MASS</a:t>
            </a:r>
          </a:p>
          <a:p>
            <a:pPr algn="l" defTabSz="1300480">
              <a:defRPr sz="2800">
                <a:latin typeface="Arial"/>
                <a:ea typeface="Arial"/>
                <a:cs typeface="Arial"/>
                <a:sym typeface="Arial"/>
              </a:defRPr>
            </a:pPr>
            <a:endParaRPr/>
          </a:p>
          <a:p>
            <a:pPr algn="l" defTabSz="1300480">
              <a:buSzPct val="100000"/>
              <a:buChar char="-"/>
              <a:defRPr sz="2800">
                <a:latin typeface="Arial"/>
                <a:ea typeface="Arial"/>
                <a:cs typeface="Arial"/>
                <a:sym typeface="Arial"/>
              </a:defRPr>
            </a:pPr>
            <a:r>
              <a:t> Precisión interna </a:t>
            </a:r>
          </a:p>
          <a:p>
            <a:pPr algn="l" defTabSz="1300480">
              <a:defRPr sz="2800">
                <a:latin typeface="Arial"/>
                <a:ea typeface="Arial"/>
                <a:cs typeface="Arial"/>
                <a:sym typeface="Arial"/>
              </a:defRPr>
            </a:pPr>
            <a:r>
              <a:t>  obtenida 0,6’’</a:t>
            </a:r>
          </a:p>
          <a:p>
            <a:pPr algn="l" defTabSz="1300480">
              <a:defRPr sz="1100">
                <a:latin typeface="Arial"/>
                <a:ea typeface="Arial"/>
                <a:cs typeface="Arial"/>
                <a:sym typeface="Arial"/>
              </a:defRPr>
            </a:pPr>
            <a:endParaRPr/>
          </a:p>
          <a:p>
            <a:pPr algn="l" defTabSz="1300480">
              <a:defRPr sz="2800">
                <a:latin typeface="Arial"/>
                <a:ea typeface="Arial"/>
                <a:cs typeface="Arial"/>
                <a:sym typeface="Arial"/>
              </a:defRPr>
            </a:pPr>
            <a:endParaRPr/>
          </a:p>
          <a:p>
            <a:pPr algn="l" defTabSz="1300480">
              <a:defRPr sz="2800">
                <a:latin typeface="Arial"/>
                <a:ea typeface="Arial"/>
                <a:cs typeface="Arial"/>
                <a:sym typeface="Arial"/>
              </a:defRPr>
            </a:pPr>
            <a:r>
              <a:t>Objetos Detectados</a:t>
            </a:r>
          </a:p>
          <a:p>
            <a:pPr algn="l" defTabSz="1300480">
              <a:defRPr sz="2800">
                <a:latin typeface="Arial"/>
                <a:ea typeface="Arial"/>
                <a:cs typeface="Arial"/>
                <a:sym typeface="Arial"/>
              </a:defRPr>
            </a:pPr>
            <a:endParaRPr/>
          </a:p>
          <a:p>
            <a:pPr algn="l" defTabSz="1300480">
              <a:defRPr sz="2800">
                <a:latin typeface="Arial"/>
                <a:ea typeface="Arial"/>
                <a:cs typeface="Arial"/>
                <a:sym typeface="Arial"/>
              </a:defRPr>
            </a:pPr>
            <a:r>
              <a:t>- 94.568 en el filtro V</a:t>
            </a:r>
          </a:p>
          <a:p>
            <a:pPr algn="l" defTabSz="1300480">
              <a:defRPr sz="2800">
                <a:latin typeface="Arial"/>
                <a:ea typeface="Arial"/>
                <a:cs typeface="Arial"/>
                <a:sym typeface="Arial"/>
              </a:defRPr>
            </a:pPr>
            <a:r>
              <a:t>- 118.249 en el filtro R</a:t>
            </a:r>
          </a:p>
          <a:p>
            <a:pPr algn="l" defTabSz="1300480">
              <a:defRPr sz="2800">
                <a:latin typeface="Arial"/>
                <a:ea typeface="Arial"/>
                <a:cs typeface="Arial"/>
                <a:sym typeface="Arial"/>
              </a:defRPr>
            </a:pPr>
            <a:r>
              <a:t>- 53.617 en ambos filtros</a:t>
            </a:r>
          </a:p>
          <a:p>
            <a:pPr algn="l" defTabSz="1300480">
              <a:defRPr sz="2800">
                <a:latin typeface="Arial"/>
                <a:ea typeface="Arial"/>
                <a:cs typeface="Arial"/>
                <a:sym typeface="Arial"/>
              </a:defRPr>
            </a:pPr>
            <a:endParaRPr/>
          </a:p>
          <a:p>
            <a:pPr algn="l" defTabSz="1300480">
              <a:defRPr sz="2800">
                <a:latin typeface="Arial"/>
                <a:ea typeface="Arial"/>
                <a:cs typeface="Arial"/>
                <a:sym typeface="Arial"/>
              </a:defRPr>
            </a:pPr>
            <a:r>
              <a:t>Área cubierta</a:t>
            </a:r>
          </a:p>
          <a:p>
            <a:pPr algn="l" defTabSz="1300480">
              <a:defRPr sz="2800">
                <a:latin typeface="Arial"/>
                <a:ea typeface="Arial"/>
                <a:cs typeface="Arial"/>
                <a:sym typeface="Arial"/>
              </a:defRPr>
            </a:pPr>
            <a:endParaRPr/>
          </a:p>
          <a:p>
            <a:pPr algn="l" defTabSz="1300480">
              <a:defRPr sz="2800">
                <a:latin typeface="Arial"/>
                <a:ea typeface="Arial"/>
                <a:cs typeface="Arial"/>
                <a:sym typeface="Arial"/>
              </a:defRPr>
            </a:pPr>
            <a:r>
              <a:t>- 5,8 gd</a:t>
            </a:r>
            <a:r>
              <a:rPr baseline="30571"/>
              <a:t>2</a:t>
            </a:r>
            <a:r>
              <a:t> en el filtro V</a:t>
            </a:r>
          </a:p>
          <a:p>
            <a:pPr algn="l" defTabSz="1300480">
              <a:defRPr sz="2800">
                <a:latin typeface="Arial"/>
                <a:ea typeface="Arial"/>
                <a:cs typeface="Arial"/>
                <a:sym typeface="Arial"/>
              </a:defRPr>
            </a:pPr>
            <a:r>
              <a:t>- 4,4 gd</a:t>
            </a:r>
            <a:r>
              <a:rPr baseline="30571"/>
              <a:t>2</a:t>
            </a:r>
            <a:r>
              <a:t> en ambos filtros</a:t>
            </a:r>
          </a:p>
        </p:txBody>
      </p:sp>
      <p:sp>
        <p:nvSpPr>
          <p:cNvPr id="399" name="0,2’’ ± 0,5’’"/>
          <p:cNvSpPr txBox="1"/>
          <p:nvPr/>
        </p:nvSpPr>
        <p:spPr>
          <a:xfrm>
            <a:off x="9983893" y="1803964"/>
            <a:ext cx="2047806" cy="555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l" defTabSz="1300480">
              <a:defRPr sz="2800">
                <a:solidFill>
                  <a:srgbClr val="FFFFFF"/>
                </a:solidFill>
                <a:latin typeface="Arial"/>
                <a:ea typeface="Arial"/>
                <a:cs typeface="Arial"/>
                <a:sym typeface="Arial"/>
              </a:defRPr>
            </a:pPr>
            <a:r>
              <a:t>0,2’’ ± 0,5’’</a:t>
            </a:r>
            <a:r>
              <a:rPr>
                <a:latin typeface="Symbol"/>
                <a:ea typeface="Symbol"/>
                <a:cs typeface="Symbol"/>
                <a:sym typeface="Symbol"/>
              </a:rPr>
              <a:t>      </a:t>
            </a:r>
          </a:p>
        </p:txBody>
      </p:sp>
      <p:sp>
        <p:nvSpPr>
          <p:cNvPr id="400" name="-0,3’’ ± 0,3’’"/>
          <p:cNvSpPr txBox="1"/>
          <p:nvPr/>
        </p:nvSpPr>
        <p:spPr>
          <a:xfrm>
            <a:off x="10033564" y="4364284"/>
            <a:ext cx="2971236" cy="5248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l" defTabSz="1300480">
              <a:defRPr sz="2800">
                <a:solidFill>
                  <a:srgbClr val="FFFFFF"/>
                </a:solidFill>
                <a:latin typeface="Arial"/>
                <a:ea typeface="Arial"/>
                <a:cs typeface="Arial"/>
                <a:sym typeface="Arial"/>
              </a:defRPr>
            </a:pPr>
            <a:r>
              <a:t>-0,3’’ ± 0,3’’</a:t>
            </a:r>
          </a:p>
        </p:txBody>
      </p:sp>
      <p:sp>
        <p:nvSpPr>
          <p:cNvPr id="401" name="0,6’’ ± 0,3’’"/>
          <p:cNvSpPr txBox="1"/>
          <p:nvPr/>
        </p:nvSpPr>
        <p:spPr>
          <a:xfrm>
            <a:off x="10189350" y="6924604"/>
            <a:ext cx="2149406" cy="5248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l" defTabSz="1300480">
              <a:defRPr sz="2800">
                <a:solidFill>
                  <a:srgbClr val="FFFFFF"/>
                </a:solidFill>
                <a:latin typeface="Arial"/>
                <a:ea typeface="Arial"/>
                <a:cs typeface="Arial"/>
                <a:sym typeface="Arial"/>
              </a:defRPr>
            </a:pPr>
            <a:r>
              <a:t>0,6’’ ± 0,3’’</a:t>
            </a:r>
          </a:p>
        </p:txBody>
      </p:sp>
    </p:spTree>
    <p:extLst>
      <p:ext uri="{BB962C8B-B14F-4D97-AF65-F5344CB8AC3E}">
        <p14:creationId xmlns:p14="http://schemas.microsoft.com/office/powerpoint/2010/main" val="353996219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s-ES" altLang="en-US"/>
              <a:t>Necesidades previas</a:t>
            </a:r>
          </a:p>
        </p:txBody>
      </p:sp>
      <p:sp>
        <p:nvSpPr>
          <p:cNvPr id="23555" name="Rectangle 3"/>
          <p:cNvSpPr>
            <a:spLocks noGrp="1" noChangeArrowheads="1"/>
          </p:cNvSpPr>
          <p:nvPr>
            <p:ph type="body" idx="1"/>
          </p:nvPr>
        </p:nvSpPr>
        <p:spPr/>
        <p:txBody>
          <a:bodyPr/>
          <a:lstStyle/>
          <a:p>
            <a:pPr eaLnBrk="1" hangingPunct="1">
              <a:defRPr/>
            </a:pPr>
            <a:r>
              <a:rPr lang="es-ES" altLang="en-US"/>
              <a:t>Determinación precisa de las coordenadas del observatorio (preferentemente con GPS o cartas geográficas).</a:t>
            </a:r>
          </a:p>
          <a:p>
            <a:pPr eaLnBrk="1" hangingPunct="1">
              <a:defRPr/>
            </a:pPr>
            <a:r>
              <a:rPr lang="es-ES" altLang="en-US"/>
              <a:t>Obtener un reloj preciso. Se puede usar el reloj de la máquina ajustándolo a alguno de los relojes atómicos on-line.</a:t>
            </a:r>
          </a:p>
        </p:txBody>
      </p:sp>
    </p:spTree>
    <p:extLst>
      <p:ext uri="{BB962C8B-B14F-4D97-AF65-F5344CB8AC3E}">
        <p14:creationId xmlns:p14="http://schemas.microsoft.com/office/powerpoint/2010/main" val="1902497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Bibliografía"/>
          <p:cNvSpPr txBox="1">
            <a:spLocks noGrp="1"/>
          </p:cNvSpPr>
          <p:nvPr>
            <p:ph type="title"/>
          </p:nvPr>
        </p:nvSpPr>
        <p:spPr>
          <a:prstGeom prst="rect">
            <a:avLst/>
          </a:prstGeom>
        </p:spPr>
        <p:txBody>
          <a:bodyPr/>
          <a:lstStyle/>
          <a:p>
            <a:r>
              <a:t>Bibliografía</a:t>
            </a:r>
          </a:p>
        </p:txBody>
      </p:sp>
      <p:sp>
        <p:nvSpPr>
          <p:cNvPr id="438" name="The Handbook of astronomical image processing - Berry &amp; Burnell (2005) —&gt; muy recomendado para la solución astrométrica…"/>
          <p:cNvSpPr txBox="1">
            <a:spLocks noGrp="1"/>
          </p:cNvSpPr>
          <p:nvPr>
            <p:ph type="body" idx="1"/>
          </p:nvPr>
        </p:nvSpPr>
        <p:spPr>
          <a:xfrm>
            <a:off x="571500" y="1701800"/>
            <a:ext cx="11566291" cy="5528551"/>
          </a:xfrm>
          <a:prstGeom prst="rect">
            <a:avLst/>
          </a:prstGeom>
        </p:spPr>
        <p:txBody>
          <a:bodyPr/>
          <a:lstStyle/>
          <a:p>
            <a:r>
              <a:t> The Handbook of astronomical image processing - Berry &amp; Burnell (2005) —&gt; muy recomendado para la solución astrométrica</a:t>
            </a:r>
          </a:p>
          <a:p>
            <a:r>
              <a:t>Stock 1981, RevMex, Vol. 6, 115, disponible en: </a:t>
            </a:r>
            <a:r>
              <a:rPr u="sng">
                <a:hlinkClick r:id="rId2"/>
              </a:rPr>
              <a:t>http://adsabs.harvard.edu/cgi-bin/nph-data_query?bibcode=1981RMxAA...6..115S&amp;link_type=ARTICLE&amp;db_key=AST&amp;high=</a:t>
            </a:r>
          </a:p>
          <a:p>
            <a:r>
              <a:t>Para buscar artículos NASA ADS en </a:t>
            </a:r>
            <a:r>
              <a:rPr u="sng">
                <a:hlinkClick r:id="rId3"/>
              </a:rPr>
              <a:t>http://adsabs.harvard.edu/abstract_service.html</a:t>
            </a:r>
            <a:r>
              <a:t>  o la versión nueva NASA ADS-Bumblebee                    en  </a:t>
            </a:r>
            <a:r>
              <a:rPr u="sng">
                <a:hlinkClick r:id="rId4"/>
              </a:rPr>
              <a:t>https://ui.adsabs.harvard.edu/#</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s-ES" altLang="en-US"/>
              <a:t>Etapas</a:t>
            </a:r>
          </a:p>
        </p:txBody>
      </p:sp>
      <p:sp>
        <p:nvSpPr>
          <p:cNvPr id="9219" name="Rectangle 3"/>
          <p:cNvSpPr>
            <a:spLocks noGrp="1" noChangeArrowheads="1"/>
          </p:cNvSpPr>
          <p:nvPr>
            <p:ph type="body" idx="1"/>
          </p:nvPr>
        </p:nvSpPr>
        <p:spPr>
          <a:xfrm>
            <a:off x="650241" y="2009423"/>
            <a:ext cx="12099432" cy="7373902"/>
          </a:xfrm>
        </p:spPr>
        <p:txBody>
          <a:bodyPr/>
          <a:lstStyle/>
          <a:p>
            <a:pPr eaLnBrk="1" hangingPunct="1">
              <a:defRPr/>
            </a:pPr>
            <a:r>
              <a:rPr lang="es-ES" altLang="en-US" sz="3413" dirty="0"/>
              <a:t>La obtención de la secuencia de imágenes.</a:t>
            </a:r>
          </a:p>
          <a:p>
            <a:pPr eaLnBrk="1" hangingPunct="1">
              <a:buFont typeface="Wingdings" charset="2"/>
              <a:buNone/>
              <a:defRPr/>
            </a:pPr>
            <a:endParaRPr lang="es-ES" altLang="en-US" sz="3413" dirty="0"/>
          </a:p>
          <a:p>
            <a:pPr eaLnBrk="1" hangingPunct="1">
              <a:defRPr/>
            </a:pPr>
            <a:r>
              <a:rPr lang="es-ES" altLang="en-US" sz="3413" dirty="0"/>
              <a:t>Determinar las coordenadas en la imagen del centro del objeto y de estrellas de referencia: </a:t>
            </a:r>
            <a:r>
              <a:rPr lang="es-ES" altLang="en-US" sz="3413" b="1" i="1" dirty="0">
                <a:solidFill>
                  <a:srgbClr val="FF0000"/>
                </a:solidFill>
                <a:effectLst>
                  <a:outerShdw blurRad="38100" dist="38100" dir="2700000" algn="tl">
                    <a:srgbClr val="FFFFFF"/>
                  </a:outerShdw>
                </a:effectLst>
              </a:rPr>
              <a:t>las coordenadas de placa</a:t>
            </a:r>
            <a:r>
              <a:rPr lang="es-ES" altLang="en-US" sz="3413" dirty="0">
                <a:solidFill>
                  <a:srgbClr val="FF0000"/>
                </a:solidFill>
              </a:rPr>
              <a:t>.</a:t>
            </a:r>
          </a:p>
          <a:p>
            <a:pPr eaLnBrk="1" hangingPunct="1">
              <a:buFont typeface="Wingdings" charset="2"/>
              <a:buNone/>
              <a:defRPr/>
            </a:pPr>
            <a:endParaRPr lang="es-ES" altLang="en-US" sz="3413" dirty="0"/>
          </a:p>
          <a:p>
            <a:pPr eaLnBrk="1" hangingPunct="1">
              <a:defRPr/>
            </a:pPr>
            <a:r>
              <a:rPr lang="es-ES" altLang="en-US" sz="3413" dirty="0"/>
              <a:t>Transformación de las coordenadas de placa a un sistema de coordenadas universal: </a:t>
            </a:r>
            <a:r>
              <a:rPr lang="es-ES" altLang="en-US" sz="3413" b="1" i="1" dirty="0">
                <a:solidFill>
                  <a:srgbClr val="FF0000"/>
                </a:solidFill>
                <a:effectLst>
                  <a:outerShdw blurRad="38100" dist="38100" dir="2700000" algn="tl">
                    <a:srgbClr val="FFFFFF"/>
                  </a:outerShdw>
                </a:effectLst>
              </a:rPr>
              <a:t>las ecuaciones de transformación</a:t>
            </a:r>
            <a:r>
              <a:rPr lang="es-ES" altLang="en-US" sz="3413" dirty="0">
                <a:solidFill>
                  <a:srgbClr val="FF0000"/>
                </a:solidFill>
              </a:rPr>
              <a:t>.</a:t>
            </a:r>
          </a:p>
          <a:p>
            <a:pPr eaLnBrk="1" hangingPunct="1">
              <a:defRPr/>
            </a:pPr>
            <a:endParaRPr lang="es-ES" altLang="en-US" sz="3413" dirty="0"/>
          </a:p>
          <a:p>
            <a:pPr eaLnBrk="1" hangingPunct="1">
              <a:defRPr/>
            </a:pPr>
            <a:r>
              <a:rPr lang="es-ES" altLang="en-US" sz="3413" dirty="0"/>
              <a:t>La elaboración del reporte.</a:t>
            </a:r>
          </a:p>
        </p:txBody>
      </p:sp>
    </p:spTree>
    <p:extLst>
      <p:ext uri="{BB962C8B-B14F-4D97-AF65-F5344CB8AC3E}">
        <p14:creationId xmlns:p14="http://schemas.microsoft.com/office/powerpoint/2010/main" val="2529838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s-ES" altLang="en-US"/>
              <a:t>La obtención de las imágenes</a:t>
            </a:r>
          </a:p>
        </p:txBody>
      </p:sp>
      <p:sp>
        <p:nvSpPr>
          <p:cNvPr id="10243" name="Rectangle 3"/>
          <p:cNvSpPr>
            <a:spLocks noGrp="1" noChangeArrowheads="1"/>
          </p:cNvSpPr>
          <p:nvPr>
            <p:ph type="body" idx="1"/>
          </p:nvPr>
        </p:nvSpPr>
        <p:spPr>
          <a:xfrm>
            <a:off x="571500" y="1646253"/>
            <a:ext cx="11704320" cy="7107484"/>
          </a:xfrm>
        </p:spPr>
        <p:txBody>
          <a:bodyPr/>
          <a:lstStyle/>
          <a:p>
            <a:pPr eaLnBrk="1" hangingPunct="1">
              <a:lnSpc>
                <a:spcPct val="90000"/>
              </a:lnSpc>
              <a:spcBef>
                <a:spcPts val="0"/>
              </a:spcBef>
              <a:defRPr/>
            </a:pPr>
            <a:r>
              <a:rPr lang="es-ES" altLang="en-US" sz="3413" dirty="0">
                <a:solidFill>
                  <a:srgbClr val="FF0000"/>
                </a:solidFill>
                <a:effectLst>
                  <a:outerShdw blurRad="38100" dist="38100" dir="2700000" algn="tl">
                    <a:srgbClr val="FFFFFF"/>
                  </a:outerShdw>
                </a:effectLst>
              </a:rPr>
              <a:t>Apuntar el telescopio a la zona deseada.</a:t>
            </a:r>
          </a:p>
          <a:p>
            <a:pPr marL="0" indent="0" eaLnBrk="1" hangingPunct="1">
              <a:lnSpc>
                <a:spcPct val="90000"/>
              </a:lnSpc>
              <a:spcBef>
                <a:spcPts val="0"/>
              </a:spcBef>
              <a:buNone/>
              <a:defRPr/>
            </a:pPr>
            <a:endParaRPr lang="es-ES" altLang="en-US" sz="3413" dirty="0">
              <a:solidFill>
                <a:srgbClr val="FF0000"/>
              </a:solidFill>
              <a:effectLst>
                <a:outerShdw blurRad="38100" dist="38100" dir="2700000" algn="tl">
                  <a:srgbClr val="FFFFFF"/>
                </a:outerShdw>
              </a:effectLst>
            </a:endParaRPr>
          </a:p>
          <a:p>
            <a:pPr eaLnBrk="1" hangingPunct="1">
              <a:lnSpc>
                <a:spcPct val="90000"/>
              </a:lnSpc>
              <a:spcBef>
                <a:spcPts val="0"/>
              </a:spcBef>
              <a:defRPr/>
            </a:pPr>
            <a:r>
              <a:rPr lang="es-ES" altLang="en-US" sz="3413" dirty="0">
                <a:solidFill>
                  <a:srgbClr val="FF0000"/>
                </a:solidFill>
                <a:effectLst>
                  <a:outerShdw blurRad="38100" dist="38100" dir="2700000" algn="tl">
                    <a:srgbClr val="FFFFFF"/>
                  </a:outerShdw>
                </a:effectLst>
              </a:rPr>
              <a:t>Obtener una secuencia de por lo menos 3 imágenes separadas en el tiempo.</a:t>
            </a:r>
            <a:r>
              <a:rPr lang="es-ES" altLang="en-US" sz="3982" dirty="0">
                <a:solidFill>
                  <a:srgbClr val="FF0000"/>
                </a:solidFill>
              </a:rPr>
              <a:t> </a:t>
            </a:r>
          </a:p>
          <a:p>
            <a:pPr eaLnBrk="1" hangingPunct="1">
              <a:lnSpc>
                <a:spcPct val="90000"/>
              </a:lnSpc>
              <a:spcBef>
                <a:spcPts val="0"/>
              </a:spcBef>
              <a:buFont typeface="Wingdings" charset="2"/>
              <a:buNone/>
              <a:defRPr/>
            </a:pPr>
            <a:r>
              <a:rPr lang="es-ES" altLang="en-US" sz="2276" dirty="0"/>
              <a:t>	La separación en el tiempo depende del movimiento de los objetos. Para poder apreciar el movimiento se deben tomar exposiciones consecutivas en las que el objeto se haya movido algunas veces el tamaño del </a:t>
            </a:r>
            <a:r>
              <a:rPr lang="es-ES" altLang="en-US" sz="2276" dirty="0" err="1"/>
              <a:t>seeing</a:t>
            </a:r>
            <a:r>
              <a:rPr lang="es-ES" altLang="en-US" sz="2276" dirty="0"/>
              <a:t>.</a:t>
            </a:r>
          </a:p>
          <a:p>
            <a:pPr eaLnBrk="1" hangingPunct="1">
              <a:lnSpc>
                <a:spcPct val="90000"/>
              </a:lnSpc>
              <a:spcBef>
                <a:spcPts val="0"/>
              </a:spcBef>
              <a:buFont typeface="Wingdings" charset="2"/>
              <a:buNone/>
              <a:defRPr/>
            </a:pPr>
            <a:r>
              <a:rPr lang="es-ES" altLang="en-US" sz="2276" dirty="0"/>
              <a:t>	(</a:t>
            </a:r>
            <a:r>
              <a:rPr lang="es-ES" altLang="en-US" sz="1707" dirty="0"/>
              <a:t>Ejemplo: si el objeto se desplaza a 30”/</a:t>
            </a:r>
            <a:r>
              <a:rPr lang="es-ES" altLang="en-US" sz="1707" dirty="0" err="1"/>
              <a:t>hr</a:t>
            </a:r>
            <a:r>
              <a:rPr lang="es-ES" altLang="en-US" sz="1707" dirty="0"/>
              <a:t> y el </a:t>
            </a:r>
            <a:r>
              <a:rPr lang="es-ES" altLang="en-US" sz="1707" dirty="0" err="1"/>
              <a:t>seeing</a:t>
            </a:r>
            <a:r>
              <a:rPr lang="es-ES" altLang="en-US" sz="1707" dirty="0"/>
              <a:t> es de 3”, se debe esperar por lo menos 6 minutos para apreciar el </a:t>
            </a:r>
            <a:r>
              <a:rPr lang="es-ES" altLang="en-US" sz="1707" dirty="0" err="1"/>
              <a:t>moviemiento</a:t>
            </a:r>
            <a:r>
              <a:rPr lang="es-ES" altLang="en-US" sz="1707" dirty="0"/>
              <a:t> del objeto.)</a:t>
            </a:r>
          </a:p>
          <a:p>
            <a:pPr eaLnBrk="1" hangingPunct="1">
              <a:lnSpc>
                <a:spcPct val="90000"/>
              </a:lnSpc>
              <a:spcBef>
                <a:spcPts val="0"/>
              </a:spcBef>
              <a:buFont typeface="Wingdings" charset="2"/>
              <a:buNone/>
              <a:defRPr/>
            </a:pPr>
            <a:endParaRPr lang="es-ES" altLang="en-US" sz="1707" dirty="0"/>
          </a:p>
          <a:p>
            <a:pPr eaLnBrk="1" hangingPunct="1">
              <a:lnSpc>
                <a:spcPct val="90000"/>
              </a:lnSpc>
              <a:spcBef>
                <a:spcPts val="0"/>
              </a:spcBef>
              <a:defRPr/>
            </a:pPr>
            <a:r>
              <a:rPr lang="es-ES" altLang="en-US" sz="2844" dirty="0"/>
              <a:t>Si el objeto es brillante (</a:t>
            </a:r>
            <a:r>
              <a:rPr lang="es-ES" altLang="en-US" sz="2844" dirty="0" err="1"/>
              <a:t>mag</a:t>
            </a:r>
            <a:r>
              <a:rPr lang="es-ES" altLang="en-US" sz="2844" dirty="0"/>
              <a:t>. </a:t>
            </a:r>
            <a:r>
              <a:rPr lang="en-US" altLang="en-US" sz="2844" dirty="0">
                <a:ea typeface="Arial" charset="0"/>
                <a:cs typeface="Arial" charset="0"/>
              </a:rPr>
              <a:t>&lt; 14), se </a:t>
            </a:r>
            <a:r>
              <a:rPr lang="en-US" altLang="en-US" sz="2844" dirty="0" err="1">
                <a:ea typeface="Arial" charset="0"/>
                <a:cs typeface="Arial" charset="0"/>
              </a:rPr>
              <a:t>puede</a:t>
            </a:r>
            <a:r>
              <a:rPr lang="en-US" altLang="en-US" sz="2844" dirty="0">
                <a:ea typeface="Arial" charset="0"/>
                <a:cs typeface="Arial" charset="0"/>
              </a:rPr>
              <a:t> </a:t>
            </a:r>
            <a:r>
              <a:rPr lang="en-US" altLang="en-US" sz="2844" dirty="0" err="1">
                <a:ea typeface="Arial" charset="0"/>
                <a:cs typeface="Arial" charset="0"/>
              </a:rPr>
              <a:t>buscar</a:t>
            </a:r>
            <a:r>
              <a:rPr lang="en-US" altLang="en-US" sz="2844" dirty="0">
                <a:ea typeface="Arial" charset="0"/>
                <a:cs typeface="Arial" charset="0"/>
              </a:rPr>
              <a:t> la zona </a:t>
            </a:r>
            <a:r>
              <a:rPr lang="en-US" altLang="en-US" sz="2844" dirty="0" err="1">
                <a:ea typeface="Arial" charset="0"/>
                <a:cs typeface="Arial" charset="0"/>
              </a:rPr>
              <a:t>en</a:t>
            </a:r>
            <a:r>
              <a:rPr lang="en-US" altLang="en-US" sz="2844" dirty="0">
                <a:ea typeface="Arial" charset="0"/>
                <a:cs typeface="Arial" charset="0"/>
              </a:rPr>
              <a:t> un atlas </a:t>
            </a:r>
            <a:r>
              <a:rPr lang="en-US" altLang="en-US" sz="2844" dirty="0" err="1">
                <a:ea typeface="Arial" charset="0"/>
                <a:cs typeface="Arial" charset="0"/>
              </a:rPr>
              <a:t>estelar</a:t>
            </a:r>
            <a:r>
              <a:rPr lang="en-US" altLang="en-US" sz="2844" dirty="0">
                <a:ea typeface="Arial" charset="0"/>
                <a:cs typeface="Arial" charset="0"/>
              </a:rPr>
              <a:t> (Deep Sky Survey) y </a:t>
            </a:r>
            <a:r>
              <a:rPr lang="en-US" altLang="en-US" sz="2844" dirty="0" err="1">
                <a:ea typeface="Arial" charset="0"/>
                <a:cs typeface="Arial" charset="0"/>
              </a:rPr>
              <a:t>corroborar</a:t>
            </a:r>
            <a:r>
              <a:rPr lang="en-US" altLang="en-US" sz="2844" dirty="0">
                <a:ea typeface="Arial" charset="0"/>
                <a:cs typeface="Arial" charset="0"/>
              </a:rPr>
              <a:t> </a:t>
            </a:r>
            <a:r>
              <a:rPr lang="en-US" altLang="en-US" sz="2844" dirty="0" err="1">
                <a:ea typeface="Arial" charset="0"/>
                <a:cs typeface="Arial" charset="0"/>
              </a:rPr>
              <a:t>si</a:t>
            </a:r>
            <a:r>
              <a:rPr lang="en-US" altLang="en-US" sz="2844" dirty="0">
                <a:ea typeface="Arial" charset="0"/>
                <a:cs typeface="Arial" charset="0"/>
              </a:rPr>
              <a:t> </a:t>
            </a:r>
            <a:r>
              <a:rPr lang="en-US" altLang="en-US" sz="2844" dirty="0" err="1">
                <a:ea typeface="Arial" charset="0"/>
                <a:cs typeface="Arial" charset="0"/>
              </a:rPr>
              <a:t>aparece</a:t>
            </a:r>
            <a:r>
              <a:rPr lang="en-US" altLang="en-US" sz="2844" dirty="0">
                <a:ea typeface="Arial" charset="0"/>
                <a:cs typeface="Arial" charset="0"/>
              </a:rPr>
              <a:t> un </a:t>
            </a:r>
            <a:r>
              <a:rPr lang="en-US" altLang="en-US" sz="2844" dirty="0" err="1">
                <a:ea typeface="Arial" charset="0"/>
                <a:cs typeface="Arial" charset="0"/>
              </a:rPr>
              <a:t>objeto</a:t>
            </a:r>
            <a:r>
              <a:rPr lang="en-US" altLang="en-US" sz="2844" dirty="0">
                <a:ea typeface="Arial" charset="0"/>
                <a:cs typeface="Arial" charset="0"/>
              </a:rPr>
              <a:t> nuevo </a:t>
            </a:r>
            <a:r>
              <a:rPr lang="en-US" altLang="en-US" sz="2844" dirty="0" err="1">
                <a:ea typeface="Arial" charset="0"/>
                <a:cs typeface="Arial" charset="0"/>
              </a:rPr>
              <a:t>en</a:t>
            </a:r>
            <a:r>
              <a:rPr lang="en-US" altLang="en-US" sz="2844" dirty="0">
                <a:ea typeface="Arial" charset="0"/>
                <a:cs typeface="Arial" charset="0"/>
              </a:rPr>
              <a:t> la imagen. </a:t>
            </a:r>
            <a:r>
              <a:rPr lang="es-ES" altLang="en-US" sz="2844" dirty="0"/>
              <a:t>Luego de obtenida una secuencia es mas sencillo superponer las imágenes y hacer una animación (</a:t>
            </a:r>
            <a:r>
              <a:rPr lang="es-ES" altLang="en-US" sz="2844" i="1" dirty="0" err="1"/>
              <a:t>blinking</a:t>
            </a:r>
            <a:r>
              <a:rPr lang="es-ES" altLang="en-US" sz="2844" dirty="0"/>
              <a:t>), donde se apreciará el objeto en movimiento.</a:t>
            </a:r>
          </a:p>
          <a:p>
            <a:pPr marL="0" indent="0" eaLnBrk="1" hangingPunct="1">
              <a:lnSpc>
                <a:spcPct val="90000"/>
              </a:lnSpc>
              <a:spcBef>
                <a:spcPts val="0"/>
              </a:spcBef>
              <a:buNone/>
              <a:defRPr/>
            </a:pPr>
            <a:endParaRPr lang="es-ES" altLang="en-US" sz="2844" dirty="0"/>
          </a:p>
          <a:p>
            <a:pPr eaLnBrk="1" hangingPunct="1">
              <a:lnSpc>
                <a:spcPct val="90000"/>
              </a:lnSpc>
              <a:spcBef>
                <a:spcPts val="0"/>
              </a:spcBef>
              <a:defRPr/>
            </a:pPr>
            <a:r>
              <a:rPr lang="es-ES" altLang="en-US" sz="2844" dirty="0"/>
              <a:t>Corroborada la aparición del objeto se puede seguir tomando imágenes, aunque es suficiente para las medidas </a:t>
            </a:r>
            <a:r>
              <a:rPr lang="es-ES" altLang="en-US" sz="2844" dirty="0" err="1"/>
              <a:t>astrométricas</a:t>
            </a:r>
            <a:r>
              <a:rPr lang="es-ES" altLang="en-US" sz="2844" dirty="0"/>
              <a:t> tener una secuencia de 3 imágenes donde el objeto se haya desplazado algunas decenas de segundos.</a:t>
            </a:r>
          </a:p>
        </p:txBody>
      </p:sp>
    </p:spTree>
    <p:extLst>
      <p:ext uri="{BB962C8B-B14F-4D97-AF65-F5344CB8AC3E}">
        <p14:creationId xmlns:p14="http://schemas.microsoft.com/office/powerpoint/2010/main" val="2724421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Reducción Astrométrica"/>
          <p:cNvSpPr txBox="1">
            <a:spLocks noGrp="1"/>
          </p:cNvSpPr>
          <p:nvPr>
            <p:ph type="title"/>
          </p:nvPr>
        </p:nvSpPr>
        <p:spPr>
          <a:prstGeom prst="rect">
            <a:avLst/>
          </a:prstGeom>
        </p:spPr>
        <p:txBody>
          <a:bodyPr/>
          <a:lstStyle/>
          <a:p>
            <a:r>
              <a:t>Reducción Astrométrica</a:t>
            </a:r>
          </a:p>
        </p:txBody>
      </p:sp>
      <p:sp>
        <p:nvSpPr>
          <p:cNvPr id="244" name="Paso de las coordenadas (x,y) relativas en el plano del CCD a coordenadas  en un sistema (celeste) de referencia: coordenadas ecuatoriales…"/>
          <p:cNvSpPr txBox="1">
            <a:spLocks noGrp="1"/>
          </p:cNvSpPr>
          <p:nvPr>
            <p:ph type="body" idx="1"/>
          </p:nvPr>
        </p:nvSpPr>
        <p:spPr>
          <a:xfrm>
            <a:off x="571500" y="1701800"/>
            <a:ext cx="11709400" cy="7463958"/>
          </a:xfrm>
          <a:prstGeom prst="rect">
            <a:avLst/>
          </a:prstGeom>
        </p:spPr>
        <p:txBody>
          <a:bodyPr/>
          <a:lstStyle/>
          <a:p>
            <a:pPr>
              <a:spcBef>
                <a:spcPts val="2000"/>
              </a:spcBef>
            </a:pPr>
            <a:r>
              <a:t>Paso de las coordenadas (x,y) relativas en el plano del CCD a coordenadas  en un sistema (celeste) de referencia: coordenadas ecuatoriales </a:t>
            </a:r>
          </a:p>
          <a:p>
            <a:pPr>
              <a:spcBef>
                <a:spcPts val="2000"/>
              </a:spcBef>
            </a:pPr>
            <a:r>
              <a:t>Los datos que tenemos para cada “placa" (o imagen CCD) son:</a:t>
            </a:r>
          </a:p>
          <a:p>
            <a:pPr lvl="1">
              <a:spcBef>
                <a:spcPts val="2000"/>
              </a:spcBef>
            </a:pPr>
            <a:r>
              <a:t>RAo,DECo  = coordenadas de apuntado del telescopio —&gt; si el apuntado del telescopio es bueno éstas serán las coordenadas del centro de la placa</a:t>
            </a:r>
          </a:p>
          <a:p>
            <a:pPr lvl="1">
              <a:spcBef>
                <a:spcPts val="2000"/>
              </a:spcBef>
            </a:pPr>
            <a:r>
              <a:t>escala de placa (o &lt;=&gt; distancia focal)  arcsec/píxel</a:t>
            </a:r>
          </a:p>
          <a:p>
            <a:pPr lvl="1">
              <a:spcBef>
                <a:spcPts val="2000"/>
              </a:spcBef>
            </a:pPr>
            <a:r>
              <a:t>tamaño del campo</a:t>
            </a:r>
          </a:p>
          <a:p>
            <a:pPr lvl="1">
              <a:spcBef>
                <a:spcPts val="2000"/>
              </a:spcBef>
            </a:pPr>
            <a:r>
              <a:t>posiciones xi,yi de las estrellas de nuestra placa “problema”</a:t>
            </a:r>
          </a:p>
          <a:p>
            <a:pPr lvl="1">
              <a:spcBef>
                <a:spcPts val="2000"/>
              </a:spcBef>
            </a:pPr>
            <a:r>
              <a:t>hora/tiempo de la observación (debe ser precisa para astrometría de objetos de Sistema Solar)</a:t>
            </a:r>
          </a:p>
          <a:p>
            <a:pPr>
              <a:spcBef>
                <a:spcPts val="2000"/>
              </a:spcBef>
            </a:pPr>
            <a:r>
              <a:t>Necesitamos un catálogo de referencia para anclar x,y al cielo, e.g.: </a:t>
            </a:r>
          </a:p>
          <a:p>
            <a:pPr lvl="2">
              <a:spcBef>
                <a:spcPts val="2000"/>
              </a:spcBef>
            </a:pPr>
            <a:r>
              <a:t>USNO-B1 (V&lt;~19), UCAC-N (V&lt;14) , PPMXL (USNO+2MASS), Hipparcos,  Tycho (V&lt;12), TGAS (V&lt;12) … y… Gaia DR2 (G&lt;20.7)</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CALIBRACIÓN ASTROMÉTRICA"/>
          <p:cNvSpPr txBox="1"/>
          <p:nvPr/>
        </p:nvSpPr>
        <p:spPr>
          <a:xfrm>
            <a:off x="255128" y="370275"/>
            <a:ext cx="11982028" cy="614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6559" tIns="66559" rIns="66559" bIns="66559">
            <a:spAutoFit/>
          </a:bodyPr>
          <a:lstStyle>
            <a:lvl1pPr algn="l" defTabSz="1300480">
              <a:lnSpc>
                <a:spcPct val="102000"/>
              </a:lnSpc>
              <a:tabLst>
                <a:tab pos="1028700" algn="l"/>
                <a:tab pos="2057400" algn="l"/>
                <a:tab pos="3086100" algn="l"/>
                <a:tab pos="4114800" algn="l"/>
                <a:tab pos="5143500" algn="l"/>
                <a:tab pos="6172200" algn="l"/>
                <a:tab pos="7200900" algn="l"/>
              </a:tabLst>
              <a:defRPr sz="3400">
                <a:solidFill>
                  <a:srgbClr val="FFFFCC"/>
                </a:solidFill>
                <a:latin typeface="Arial"/>
                <a:ea typeface="Arial"/>
                <a:cs typeface="Arial"/>
                <a:sym typeface="Arial"/>
              </a:defRPr>
            </a:lvl1pPr>
          </a:lstStyle>
          <a:p>
            <a:r>
              <a:t>CALIBRACIÓN ASTROMÉTRICA</a:t>
            </a:r>
          </a:p>
        </p:txBody>
      </p:sp>
      <p:grpSp>
        <p:nvGrpSpPr>
          <p:cNvPr id="272" name="Group"/>
          <p:cNvGrpSpPr/>
          <p:nvPr/>
        </p:nvGrpSpPr>
        <p:grpSpPr>
          <a:xfrm>
            <a:off x="121919" y="1088248"/>
            <a:ext cx="4506526" cy="5878126"/>
            <a:chOff x="0" y="0"/>
            <a:chExt cx="4506524" cy="5878124"/>
          </a:xfrm>
        </p:grpSpPr>
        <p:sp>
          <p:nvSpPr>
            <p:cNvPr id="247" name="Elección de ★ de referencia en imágenes"/>
            <p:cNvSpPr/>
            <p:nvPr/>
          </p:nvSpPr>
          <p:spPr>
            <a:xfrm>
              <a:off x="0" y="0"/>
              <a:ext cx="4506525"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numCol="1" anchor="t">
              <a:spAutoFit/>
            </a:bodyPr>
            <a:lstStyle/>
            <a:p>
              <a:pPr defTabSz="1300480">
                <a:defRPr sz="2800">
                  <a:solidFill>
                    <a:srgbClr val="FFFFFF"/>
                  </a:solidFill>
                  <a:latin typeface="Arial"/>
                  <a:ea typeface="Arial"/>
                  <a:cs typeface="Arial"/>
                  <a:sym typeface="Arial"/>
                </a:defRPr>
              </a:pPr>
              <a:r>
                <a:t>Elección de </a:t>
              </a:r>
              <a:r>
                <a:rPr>
                  <a:latin typeface="Wingdings-Regular"/>
                  <a:ea typeface="Wingdings-Regular"/>
                  <a:cs typeface="Wingdings-Regular"/>
                  <a:sym typeface="Wingdings-Regular"/>
                </a:rPr>
                <a:t>★</a:t>
              </a:r>
              <a:r>
                <a:t> de referencia en imágenes</a:t>
              </a:r>
            </a:p>
          </p:txBody>
        </p:sp>
        <p:grpSp>
          <p:nvGrpSpPr>
            <p:cNvPr id="271" name="Group"/>
            <p:cNvGrpSpPr/>
            <p:nvPr/>
          </p:nvGrpSpPr>
          <p:grpSpPr>
            <a:xfrm>
              <a:off x="261902" y="1740746"/>
              <a:ext cx="3630507" cy="4137379"/>
              <a:chOff x="219482" y="0"/>
              <a:chExt cx="3630506" cy="4137377"/>
            </a:xfrm>
          </p:grpSpPr>
          <p:sp>
            <p:nvSpPr>
              <p:cNvPr id="248" name="(xref , yref )"/>
              <p:cNvSpPr/>
              <p:nvPr/>
            </p:nvSpPr>
            <p:spPr>
              <a:xfrm>
                <a:off x="1289669" y="2867377"/>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numCol="1" anchor="t">
                <a:spAutoFit/>
              </a:bodyPr>
              <a:lstStyle/>
              <a:p>
                <a:pPr algn="l" defTabSz="1300480">
                  <a:defRPr sz="2800">
                    <a:solidFill>
                      <a:srgbClr val="FF0000"/>
                    </a:solidFill>
                    <a:latin typeface="Arial"/>
                    <a:ea typeface="Arial"/>
                    <a:cs typeface="Arial"/>
                    <a:sym typeface="Arial"/>
                  </a:defRPr>
                </a:pPr>
                <a:r>
                  <a:t>(x</a:t>
                </a:r>
                <a:r>
                  <a:rPr baseline="-19571"/>
                  <a:t>ref</a:t>
                </a:r>
                <a:r>
                  <a:t> , y</a:t>
                </a:r>
                <a:r>
                  <a:rPr baseline="-19571"/>
                  <a:t>ref</a:t>
                </a:r>
                <a:r>
                  <a:t> )</a:t>
                </a:r>
              </a:p>
            </p:txBody>
          </p:sp>
          <p:sp>
            <p:nvSpPr>
              <p:cNvPr id="249" name="Rectangle"/>
              <p:cNvSpPr/>
              <p:nvPr/>
            </p:nvSpPr>
            <p:spPr>
              <a:xfrm>
                <a:off x="675553" y="0"/>
                <a:ext cx="3174437" cy="2765778"/>
              </a:xfrm>
              <a:prstGeom prst="rect">
                <a:avLst/>
              </a:prstGeom>
              <a:noFill/>
              <a:ln w="12700" cap="flat">
                <a:solidFill>
                  <a:srgbClr val="FFFFFF"/>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50" name="Circle"/>
              <p:cNvSpPr/>
              <p:nvPr/>
            </p:nvSpPr>
            <p:spPr>
              <a:xfrm>
                <a:off x="1492869" y="717973"/>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51" name="Circle"/>
              <p:cNvSpPr/>
              <p:nvPr/>
            </p:nvSpPr>
            <p:spPr>
              <a:xfrm>
                <a:off x="2926558" y="1946204"/>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52" name="Circle"/>
              <p:cNvSpPr/>
              <p:nvPr/>
            </p:nvSpPr>
            <p:spPr>
              <a:xfrm>
                <a:off x="1799927" y="1433688"/>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53" name="Circle"/>
              <p:cNvSpPr/>
              <p:nvPr/>
            </p:nvSpPr>
            <p:spPr>
              <a:xfrm>
                <a:off x="2824958" y="921173"/>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54" name="Circle"/>
              <p:cNvSpPr/>
              <p:nvPr/>
            </p:nvSpPr>
            <p:spPr>
              <a:xfrm>
                <a:off x="1084211" y="2047804"/>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55" name="Circle"/>
              <p:cNvSpPr/>
              <p:nvPr/>
            </p:nvSpPr>
            <p:spPr>
              <a:xfrm>
                <a:off x="2109242" y="717973"/>
                <a:ext cx="205459" cy="2032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56" name="Circle"/>
              <p:cNvSpPr/>
              <p:nvPr/>
            </p:nvSpPr>
            <p:spPr>
              <a:xfrm>
                <a:off x="2210842" y="1844604"/>
                <a:ext cx="205459" cy="2032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57" name="Circle"/>
              <p:cNvSpPr/>
              <p:nvPr/>
            </p:nvSpPr>
            <p:spPr>
              <a:xfrm>
                <a:off x="1289669" y="1126631"/>
                <a:ext cx="103859" cy="101601"/>
              </a:xfrm>
              <a:prstGeom prst="ellipse">
                <a:avLst/>
              </a:prstGeom>
              <a:solidFill>
                <a:srgbClr val="FFFFFF"/>
              </a:soli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58" name="Circle"/>
              <p:cNvSpPr/>
              <p:nvPr/>
            </p:nvSpPr>
            <p:spPr>
              <a:xfrm>
                <a:off x="1391269" y="819573"/>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59" name="Circle"/>
              <p:cNvSpPr/>
              <p:nvPr/>
            </p:nvSpPr>
            <p:spPr>
              <a:xfrm>
                <a:off x="2926558" y="1126631"/>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60" name="Circle"/>
              <p:cNvSpPr/>
              <p:nvPr/>
            </p:nvSpPr>
            <p:spPr>
              <a:xfrm>
                <a:off x="3132016" y="410915"/>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61" name="Circle"/>
              <p:cNvSpPr/>
              <p:nvPr/>
            </p:nvSpPr>
            <p:spPr>
              <a:xfrm>
                <a:off x="1391269" y="2354862"/>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62" name="Circle"/>
              <p:cNvSpPr/>
              <p:nvPr/>
            </p:nvSpPr>
            <p:spPr>
              <a:xfrm>
                <a:off x="982611" y="410915"/>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63" name="Circle"/>
              <p:cNvSpPr/>
              <p:nvPr/>
            </p:nvSpPr>
            <p:spPr>
              <a:xfrm>
                <a:off x="3439074" y="2458720"/>
                <a:ext cx="103858"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64" name="Circle"/>
              <p:cNvSpPr/>
              <p:nvPr/>
            </p:nvSpPr>
            <p:spPr>
              <a:xfrm>
                <a:off x="2723358" y="2354862"/>
                <a:ext cx="153530" cy="153530"/>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65" name="Circle"/>
              <p:cNvSpPr/>
              <p:nvPr/>
            </p:nvSpPr>
            <p:spPr>
              <a:xfrm>
                <a:off x="1289669" y="307057"/>
                <a:ext cx="153530" cy="153530"/>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66" name="Oval"/>
              <p:cNvSpPr/>
              <p:nvPr/>
            </p:nvSpPr>
            <p:spPr>
              <a:xfrm>
                <a:off x="1289669" y="2271324"/>
                <a:ext cx="307059" cy="268677"/>
              </a:xfrm>
              <a:prstGeom prst="ellipse">
                <a:avLst/>
              </a:prstGeom>
              <a:noFill/>
              <a:ln w="12700" cap="flat">
                <a:solidFill>
                  <a:srgbClr val="FF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67" name="Oval"/>
              <p:cNvSpPr/>
              <p:nvPr/>
            </p:nvSpPr>
            <p:spPr>
              <a:xfrm>
                <a:off x="2723358" y="837635"/>
                <a:ext cx="307059" cy="268677"/>
              </a:xfrm>
              <a:prstGeom prst="ellipse">
                <a:avLst/>
              </a:prstGeom>
              <a:noFill/>
              <a:ln w="12700" cap="flat">
                <a:solidFill>
                  <a:srgbClr val="FF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68" name="Oval"/>
              <p:cNvSpPr/>
              <p:nvPr/>
            </p:nvSpPr>
            <p:spPr>
              <a:xfrm>
                <a:off x="2639820" y="2289386"/>
                <a:ext cx="307059" cy="268677"/>
              </a:xfrm>
              <a:prstGeom prst="ellipse">
                <a:avLst/>
              </a:prstGeom>
              <a:noFill/>
              <a:ln w="12700" cap="flat">
                <a:solidFill>
                  <a:srgbClr val="FF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69" name="Oval"/>
              <p:cNvSpPr/>
              <p:nvPr/>
            </p:nvSpPr>
            <p:spPr>
              <a:xfrm>
                <a:off x="1188069" y="1043093"/>
                <a:ext cx="307059" cy="268676"/>
              </a:xfrm>
              <a:prstGeom prst="ellipse">
                <a:avLst/>
              </a:prstGeom>
              <a:noFill/>
              <a:ln w="12700" cap="flat">
                <a:solidFill>
                  <a:srgbClr val="FF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70" name="O…"/>
              <p:cNvSpPr/>
              <p:nvPr/>
            </p:nvSpPr>
            <p:spPr>
              <a:xfrm>
                <a:off x="219482" y="616373"/>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numCol="1" anchor="t">
                <a:spAutoFit/>
              </a:bodyPr>
              <a:lstStyle/>
              <a:p>
                <a:pPr defTabSz="1300480">
                  <a:defRPr sz="2800">
                    <a:solidFill>
                      <a:srgbClr val="FFFFFF"/>
                    </a:solidFill>
                    <a:latin typeface="Arial"/>
                    <a:ea typeface="Arial"/>
                    <a:cs typeface="Arial"/>
                    <a:sym typeface="Arial"/>
                  </a:defRPr>
                </a:pPr>
                <a:r>
                  <a:t>O</a:t>
                </a:r>
              </a:p>
              <a:p>
                <a:pPr defTabSz="1300480">
                  <a:defRPr sz="2800">
                    <a:solidFill>
                      <a:srgbClr val="FFFFFF"/>
                    </a:solidFill>
                    <a:latin typeface="Arial"/>
                    <a:ea typeface="Arial"/>
                    <a:cs typeface="Arial"/>
                    <a:sym typeface="Arial"/>
                  </a:defRPr>
                </a:pPr>
                <a:r>
                  <a:t>A</a:t>
                </a:r>
              </a:p>
              <a:p>
                <a:pPr defTabSz="1300480">
                  <a:defRPr sz="2800">
                    <a:solidFill>
                      <a:srgbClr val="FFFFFF"/>
                    </a:solidFill>
                    <a:latin typeface="Arial"/>
                    <a:ea typeface="Arial"/>
                    <a:cs typeface="Arial"/>
                    <a:sym typeface="Arial"/>
                  </a:defRPr>
                </a:pPr>
                <a:r>
                  <a:t>L</a:t>
                </a:r>
              </a:p>
              <a:p>
                <a:pPr defTabSz="1300480">
                  <a:defRPr sz="2800">
                    <a:solidFill>
                      <a:srgbClr val="FFFFFF"/>
                    </a:solidFill>
                    <a:latin typeface="Arial"/>
                    <a:ea typeface="Arial"/>
                    <a:cs typeface="Arial"/>
                    <a:sym typeface="Arial"/>
                  </a:defRPr>
                </a:pPr>
                <a:r>
                  <a:t>M</a:t>
                </a:r>
              </a:p>
            </p:txBody>
          </p:sp>
        </p:grpSp>
      </p:grpSp>
      <p:grpSp>
        <p:nvGrpSpPr>
          <p:cNvPr id="301" name="Group"/>
          <p:cNvGrpSpPr/>
          <p:nvPr/>
        </p:nvGrpSpPr>
        <p:grpSpPr>
          <a:xfrm>
            <a:off x="4371057" y="1291448"/>
            <a:ext cx="9062721" cy="5442375"/>
            <a:chOff x="0" y="0"/>
            <a:chExt cx="9062720" cy="5442373"/>
          </a:xfrm>
        </p:grpSpPr>
        <p:sp>
          <p:nvSpPr>
            <p:cNvPr id="273" name="Line"/>
            <p:cNvSpPr/>
            <p:nvPr/>
          </p:nvSpPr>
          <p:spPr>
            <a:xfrm>
              <a:off x="0" y="309315"/>
              <a:ext cx="3994009" cy="1"/>
            </a:xfrm>
            <a:prstGeom prst="line">
              <a:avLst/>
            </a:prstGeom>
            <a:noFill/>
            <a:ln w="12700" cap="flat">
              <a:solidFill>
                <a:srgbClr val="FFFFFF"/>
              </a:solidFill>
              <a:prstDash val="solid"/>
              <a:round/>
              <a:tailEnd type="triangle" w="med" len="med"/>
            </a:ln>
            <a:effectLst/>
          </p:spPr>
          <p:txBody>
            <a:bodyPr wrap="square" lIns="65023" tIns="65023" rIns="65023" bIns="65023" numCol="1" anchor="t">
              <a:noAutofit/>
            </a:bodyPr>
            <a:lstStyle/>
            <a:p>
              <a:pPr algn="l" defTabSz="1300480">
                <a:defRPr sz="2400">
                  <a:latin typeface="Arial"/>
                  <a:ea typeface="Arial"/>
                  <a:cs typeface="Arial"/>
                  <a:sym typeface="Arial"/>
                </a:defRPr>
              </a:pPr>
              <a:endParaRPr/>
            </a:p>
          </p:txBody>
        </p:sp>
        <p:grpSp>
          <p:nvGrpSpPr>
            <p:cNvPr id="300" name="Group"/>
            <p:cNvGrpSpPr/>
            <p:nvPr/>
          </p:nvGrpSpPr>
          <p:grpSpPr>
            <a:xfrm>
              <a:off x="3481493" y="0"/>
              <a:ext cx="5581228" cy="5442374"/>
              <a:chOff x="0" y="0"/>
              <a:chExt cx="5581226" cy="5442373"/>
            </a:xfrm>
          </p:grpSpPr>
          <p:sp>
            <p:nvSpPr>
              <p:cNvPr id="274" name="Identificación de ★…"/>
              <p:cNvSpPr/>
              <p:nvPr/>
            </p:nvSpPr>
            <p:spPr>
              <a:xfrm>
                <a:off x="0" y="0"/>
                <a:ext cx="558122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numCol="1" anchor="t">
                <a:spAutoFit/>
              </a:bodyPr>
              <a:lstStyle/>
              <a:p>
                <a:pPr defTabSz="1300480">
                  <a:defRPr sz="2800">
                    <a:solidFill>
                      <a:srgbClr val="FFFFFF"/>
                    </a:solidFill>
                    <a:latin typeface="Arial"/>
                    <a:ea typeface="Arial"/>
                    <a:cs typeface="Arial"/>
                    <a:sym typeface="Arial"/>
                  </a:defRPr>
                </a:pPr>
                <a:r>
                  <a:t>Identificación de </a:t>
                </a:r>
                <a:r>
                  <a:rPr>
                    <a:latin typeface="Wingdings-Regular"/>
                    <a:ea typeface="Wingdings-Regular"/>
                    <a:cs typeface="Wingdings-Regular"/>
                    <a:sym typeface="Wingdings-Regular"/>
                  </a:rPr>
                  <a:t>★</a:t>
                </a:r>
              </a:p>
              <a:p>
                <a:pPr defTabSz="1300480">
                  <a:defRPr sz="2800">
                    <a:solidFill>
                      <a:srgbClr val="FFFFFF"/>
                    </a:solidFill>
                    <a:latin typeface="Arial"/>
                    <a:ea typeface="Arial"/>
                    <a:cs typeface="Arial"/>
                    <a:sym typeface="Arial"/>
                  </a:defRPr>
                </a:pPr>
                <a:r>
                  <a:t>de referencia en catálogo</a:t>
                </a:r>
              </a:p>
            </p:txBody>
          </p:sp>
          <p:grpSp>
            <p:nvGrpSpPr>
              <p:cNvPr id="299" name="Group"/>
              <p:cNvGrpSpPr/>
              <p:nvPr/>
            </p:nvGrpSpPr>
            <p:grpSpPr>
              <a:xfrm>
                <a:off x="652116" y="1103804"/>
                <a:ext cx="3547351" cy="4338570"/>
                <a:chOff x="0" y="0"/>
                <a:chExt cx="3547350" cy="4338568"/>
              </a:xfrm>
            </p:grpSpPr>
            <p:grpSp>
              <p:nvGrpSpPr>
                <p:cNvPr id="277" name="Group"/>
                <p:cNvGrpSpPr/>
                <p:nvPr/>
              </p:nvGrpSpPr>
              <p:grpSpPr>
                <a:xfrm>
                  <a:off x="1499545" y="2786346"/>
                  <a:ext cx="1756552" cy="1552223"/>
                  <a:chOff x="0" y="4315"/>
                  <a:chExt cx="1756550" cy="1552222"/>
                </a:xfrm>
              </p:grpSpPr>
              <p:sp>
                <p:nvSpPr>
                  <p:cNvPr id="275" name="Rectangle"/>
                  <p:cNvSpPr/>
                  <p:nvPr/>
                </p:nvSpPr>
                <p:spPr>
                  <a:xfrm>
                    <a:off x="0" y="4315"/>
                    <a:ext cx="1756551" cy="564445"/>
                  </a:xfrm>
                  <a:prstGeom prst="rect">
                    <a:avLst/>
                  </a:prstGeom>
                  <a:noFill/>
                  <a:ln w="12700" cap="flat">
                    <a:solidFill>
                      <a:srgbClr val="000000"/>
                    </a:solidFill>
                    <a:prstDash val="solid"/>
                    <a:round/>
                  </a:ln>
                  <a:effectLst/>
                </p:spPr>
                <p:txBody>
                  <a:bodyPr wrap="square" lIns="65023" tIns="65023" rIns="65023" bIns="65023" numCol="1" anchor="ctr">
                    <a:noAutofit/>
                  </a:bodyPr>
                  <a:lstStyle/>
                  <a:p>
                    <a:pPr algn="l" defTabSz="1300480">
                      <a:defRPr sz="2800">
                        <a:solidFill>
                          <a:srgbClr val="FF0000"/>
                        </a:solidFill>
                        <a:latin typeface="Arial"/>
                        <a:ea typeface="Arial"/>
                        <a:cs typeface="Arial"/>
                        <a:sym typeface="Arial"/>
                      </a:defRPr>
                    </a:pPr>
                    <a:endParaRPr/>
                  </a:p>
                </p:txBody>
              </p:sp>
              <p:sp>
                <p:nvSpPr>
                  <p:cNvPr id="276" name="(αref , δref)"/>
                  <p:cNvSpPr/>
                  <p:nvPr/>
                </p:nvSpPr>
                <p:spPr>
                  <a:xfrm>
                    <a:off x="0" y="286537"/>
                    <a:ext cx="1270000"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numCol="1" anchor="ctr">
                    <a:spAutoFit/>
                  </a:bodyPr>
                  <a:lstStyle/>
                  <a:p>
                    <a:pPr algn="l" defTabSz="1300480">
                      <a:defRPr sz="2800">
                        <a:solidFill>
                          <a:srgbClr val="FF0000"/>
                        </a:solidFill>
                        <a:latin typeface="Arial"/>
                        <a:ea typeface="Arial"/>
                        <a:cs typeface="Arial"/>
                        <a:sym typeface="Arial"/>
                      </a:defRPr>
                    </a:pPr>
                    <a:r>
                      <a:t>(</a:t>
                    </a:r>
                    <a:r>
                      <a:rPr>
                        <a:latin typeface="Symbol"/>
                        <a:ea typeface="Symbol"/>
                        <a:cs typeface="Symbol"/>
                        <a:sym typeface="Symbol"/>
                      </a:rPr>
                      <a:t>a</a:t>
                    </a:r>
                    <a:r>
                      <a:rPr baseline="-19571"/>
                      <a:t>ref</a:t>
                    </a:r>
                    <a:r>
                      <a:t> , </a:t>
                    </a:r>
                    <a:r>
                      <a:rPr>
                        <a:latin typeface="Symbol"/>
                        <a:ea typeface="Symbol"/>
                        <a:cs typeface="Symbol"/>
                        <a:sym typeface="Symbol"/>
                      </a:rPr>
                      <a:t>d</a:t>
                    </a:r>
                    <a:r>
                      <a:rPr baseline="-19571"/>
                      <a:t>ref</a:t>
                    </a:r>
                    <a:r>
                      <a:t>)</a:t>
                    </a:r>
                  </a:p>
                </p:txBody>
              </p:sp>
            </p:grpSp>
            <p:sp>
              <p:nvSpPr>
                <p:cNvPr id="278" name="Rectangle"/>
                <p:cNvSpPr/>
                <p:nvPr/>
              </p:nvSpPr>
              <p:spPr>
                <a:xfrm>
                  <a:off x="1090887" y="329884"/>
                  <a:ext cx="2456464" cy="2354863"/>
                </a:xfrm>
                <a:prstGeom prst="rect">
                  <a:avLst/>
                </a:prstGeom>
                <a:noFill/>
                <a:ln w="12700" cap="flat">
                  <a:solidFill>
                    <a:srgbClr val="FFFFFF"/>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79" name="Circle"/>
                <p:cNvSpPr/>
                <p:nvPr/>
              </p:nvSpPr>
              <p:spPr>
                <a:xfrm>
                  <a:off x="1601145" y="636942"/>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80" name="Circle"/>
                <p:cNvSpPr/>
                <p:nvPr/>
              </p:nvSpPr>
              <p:spPr>
                <a:xfrm>
                  <a:off x="3034834" y="1865173"/>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81" name="Circle"/>
                <p:cNvSpPr/>
                <p:nvPr/>
              </p:nvSpPr>
              <p:spPr>
                <a:xfrm>
                  <a:off x="1908203" y="1352657"/>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82" name="Circle"/>
                <p:cNvSpPr/>
                <p:nvPr/>
              </p:nvSpPr>
              <p:spPr>
                <a:xfrm>
                  <a:off x="2933234" y="840142"/>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83" name="Circle"/>
                <p:cNvSpPr/>
                <p:nvPr/>
              </p:nvSpPr>
              <p:spPr>
                <a:xfrm>
                  <a:off x="1192487" y="1966773"/>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84" name="Circle"/>
                <p:cNvSpPr/>
                <p:nvPr/>
              </p:nvSpPr>
              <p:spPr>
                <a:xfrm>
                  <a:off x="2217519" y="636942"/>
                  <a:ext cx="205458" cy="2032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85" name="Circle"/>
                <p:cNvSpPr/>
                <p:nvPr/>
              </p:nvSpPr>
              <p:spPr>
                <a:xfrm>
                  <a:off x="2319119" y="1763573"/>
                  <a:ext cx="205458" cy="2032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86" name="Circle"/>
                <p:cNvSpPr/>
                <p:nvPr/>
              </p:nvSpPr>
              <p:spPr>
                <a:xfrm>
                  <a:off x="1397945" y="1045600"/>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87" name="Circle"/>
                <p:cNvSpPr/>
                <p:nvPr/>
              </p:nvSpPr>
              <p:spPr>
                <a:xfrm>
                  <a:off x="1499545" y="738542"/>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88" name="Circle"/>
                <p:cNvSpPr/>
                <p:nvPr/>
              </p:nvSpPr>
              <p:spPr>
                <a:xfrm>
                  <a:off x="3034834" y="1045600"/>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89" name="Circle"/>
                <p:cNvSpPr/>
                <p:nvPr/>
              </p:nvSpPr>
              <p:spPr>
                <a:xfrm>
                  <a:off x="3240292" y="431484"/>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90" name="Circle"/>
                <p:cNvSpPr/>
                <p:nvPr/>
              </p:nvSpPr>
              <p:spPr>
                <a:xfrm>
                  <a:off x="1499545" y="2273831"/>
                  <a:ext cx="103859" cy="101601"/>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91" name="Circle"/>
                <p:cNvSpPr/>
                <p:nvPr/>
              </p:nvSpPr>
              <p:spPr>
                <a:xfrm>
                  <a:off x="2831634" y="2273831"/>
                  <a:ext cx="153530" cy="153530"/>
                </a:xfrm>
                <a:prstGeom prst="ellipse">
                  <a:avLst/>
                </a:prstGeom>
                <a:gradFill flip="none" rotWithShape="1">
                  <a:gsLst>
                    <a:gs pos="0">
                      <a:srgbClr val="FFFFFF"/>
                    </a:gs>
                    <a:gs pos="100000">
                      <a:srgbClr val="000000"/>
                    </a:gs>
                  </a:gsLst>
                  <a:path path="circle">
                    <a:fillToRect l="37721" t="-19636" r="62278" b="119636"/>
                  </a:path>
                </a:gradFill>
                <a:ln w="12700" cap="flat">
                  <a:solidFill>
                    <a:srgbClr val="00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92" name="Oval"/>
                <p:cNvSpPr/>
                <p:nvPr/>
              </p:nvSpPr>
              <p:spPr>
                <a:xfrm>
                  <a:off x="1397945" y="2190293"/>
                  <a:ext cx="307059" cy="268676"/>
                </a:xfrm>
                <a:prstGeom prst="ellipse">
                  <a:avLst/>
                </a:prstGeom>
                <a:noFill/>
                <a:ln w="12700" cap="flat">
                  <a:solidFill>
                    <a:srgbClr val="FF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93" name="Oval"/>
                <p:cNvSpPr/>
                <p:nvPr/>
              </p:nvSpPr>
              <p:spPr>
                <a:xfrm>
                  <a:off x="2831634" y="756604"/>
                  <a:ext cx="307059" cy="268677"/>
                </a:xfrm>
                <a:prstGeom prst="ellipse">
                  <a:avLst/>
                </a:prstGeom>
                <a:noFill/>
                <a:ln w="12700" cap="flat">
                  <a:solidFill>
                    <a:srgbClr val="FF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94" name="Oval"/>
                <p:cNvSpPr/>
                <p:nvPr/>
              </p:nvSpPr>
              <p:spPr>
                <a:xfrm>
                  <a:off x="2748096" y="2208355"/>
                  <a:ext cx="307059" cy="268677"/>
                </a:xfrm>
                <a:prstGeom prst="ellipse">
                  <a:avLst/>
                </a:prstGeom>
                <a:noFill/>
                <a:ln w="12700" cap="flat">
                  <a:solidFill>
                    <a:srgbClr val="FF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295" name="Oval"/>
                <p:cNvSpPr/>
                <p:nvPr/>
              </p:nvSpPr>
              <p:spPr>
                <a:xfrm>
                  <a:off x="1296345" y="944000"/>
                  <a:ext cx="307059" cy="268676"/>
                </a:xfrm>
                <a:prstGeom prst="ellipse">
                  <a:avLst/>
                </a:prstGeom>
                <a:noFill/>
                <a:ln w="12700" cap="flat">
                  <a:solidFill>
                    <a:srgbClr val="FF0000"/>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grpSp>
              <p:nvGrpSpPr>
                <p:cNvPr id="298" name="Group"/>
                <p:cNvGrpSpPr/>
                <p:nvPr/>
              </p:nvGrpSpPr>
              <p:grpSpPr>
                <a:xfrm rot="16200000">
                  <a:off x="-740801" y="740800"/>
                  <a:ext cx="3088515" cy="1606914"/>
                  <a:chOff x="0" y="0"/>
                  <a:chExt cx="3088513" cy="1606913"/>
                </a:xfrm>
              </p:grpSpPr>
              <p:sp>
                <p:nvSpPr>
                  <p:cNvPr id="296" name="Rectangle"/>
                  <p:cNvSpPr/>
                  <p:nvPr/>
                </p:nvSpPr>
                <p:spPr>
                  <a:xfrm>
                    <a:off x="1250247" y="0"/>
                    <a:ext cx="588020" cy="1606914"/>
                  </a:xfrm>
                  <a:prstGeom prst="rect">
                    <a:avLst/>
                  </a:prstGeom>
                  <a:noFill/>
                  <a:ln w="12700" cap="flat">
                    <a:solidFill>
                      <a:srgbClr val="000000"/>
                    </a:solidFill>
                    <a:prstDash val="solid"/>
                    <a:round/>
                  </a:ln>
                  <a:effectLst/>
                </p:spPr>
                <p:txBody>
                  <a:bodyPr wrap="square" lIns="65023" tIns="65023" rIns="65023" bIns="65023" numCol="1" anchor="ctr">
                    <a:noAutofit/>
                  </a:bodyPr>
                  <a:lstStyle/>
                  <a:p>
                    <a:pPr defTabSz="1300480">
                      <a:defRPr sz="2800">
                        <a:solidFill>
                          <a:srgbClr val="FFFFFF"/>
                        </a:solidFill>
                        <a:latin typeface="Arial"/>
                        <a:ea typeface="Arial"/>
                        <a:cs typeface="Arial"/>
                        <a:sym typeface="Arial"/>
                      </a:defRPr>
                    </a:pPr>
                    <a:endParaRPr/>
                  </a:p>
                </p:txBody>
              </p:sp>
              <p:sp>
                <p:nvSpPr>
                  <p:cNvPr id="297" name="2MASS, UCAC4"/>
                  <p:cNvSpPr txBox="1"/>
                  <p:nvPr/>
                </p:nvSpPr>
                <p:spPr>
                  <a:xfrm>
                    <a:off x="0" y="508880"/>
                    <a:ext cx="3088514" cy="5891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numCol="1" anchor="ctr">
                    <a:noAutofit/>
                  </a:bodyPr>
                  <a:lstStyle/>
                  <a:p>
                    <a:pPr defTabSz="1300480">
                      <a:defRPr sz="2800">
                        <a:solidFill>
                          <a:srgbClr val="FFFFFF"/>
                        </a:solidFill>
                        <a:latin typeface="Arial"/>
                        <a:ea typeface="Arial"/>
                        <a:cs typeface="Arial"/>
                        <a:sym typeface="Arial"/>
                      </a:defRPr>
                    </a:pPr>
                    <a:r>
                      <a:t>2MASS, UCAC4</a:t>
                    </a:r>
                  </a:p>
                </p:txBody>
              </p:sp>
            </p:grpSp>
          </p:grpSp>
        </p:grpSp>
      </p:grpSp>
      <p:grpSp>
        <p:nvGrpSpPr>
          <p:cNvPr id="305" name="Group"/>
          <p:cNvGrpSpPr/>
          <p:nvPr/>
        </p:nvGrpSpPr>
        <p:grpSpPr>
          <a:xfrm>
            <a:off x="3038968" y="2418080"/>
            <a:ext cx="6044073" cy="3892410"/>
            <a:chOff x="0" y="0"/>
            <a:chExt cx="6044071" cy="3892408"/>
          </a:xfrm>
        </p:grpSpPr>
        <p:sp>
          <p:nvSpPr>
            <p:cNvPr id="302" name="Cálculo de la soln.…"/>
            <p:cNvSpPr/>
            <p:nvPr/>
          </p:nvSpPr>
          <p:spPr>
            <a:xfrm>
              <a:off x="0" y="3892408"/>
              <a:ext cx="60440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numCol="1" anchor="t">
              <a:spAutoFit/>
            </a:bodyPr>
            <a:lstStyle/>
            <a:p>
              <a:pPr defTabSz="1300480">
                <a:defRPr sz="2800">
                  <a:solidFill>
                    <a:srgbClr val="FFFFFF"/>
                  </a:solidFill>
                  <a:latin typeface="Arial"/>
                  <a:ea typeface="Arial"/>
                  <a:cs typeface="Arial"/>
                  <a:sym typeface="Arial"/>
                </a:defRPr>
              </a:pPr>
              <a:r>
                <a:t>Cálculo de la soln.</a:t>
              </a:r>
            </a:p>
            <a:p>
              <a:pPr defTabSz="1300480">
                <a:defRPr sz="2800">
                  <a:solidFill>
                    <a:srgbClr val="FFFFFF"/>
                  </a:solidFill>
                  <a:latin typeface="Arial"/>
                  <a:ea typeface="Arial"/>
                  <a:cs typeface="Arial"/>
                  <a:sym typeface="Arial"/>
                </a:defRPr>
              </a:pPr>
              <a:r>
                <a:t>astrométrica</a:t>
              </a:r>
            </a:p>
            <a:p>
              <a:pPr defTabSz="1300480">
                <a:defRPr sz="2800">
                  <a:solidFill>
                    <a:srgbClr val="FFFFFF"/>
                  </a:solidFill>
                  <a:latin typeface="Arial"/>
                  <a:ea typeface="Arial"/>
                  <a:cs typeface="Arial"/>
                  <a:sym typeface="Arial"/>
                </a:defRPr>
              </a:pPr>
              <a:r>
                <a:t>(e.g. CM1, Stock &amp; Abad 1988,</a:t>
              </a:r>
            </a:p>
            <a:p>
              <a:pPr defTabSz="1300480">
                <a:defRPr sz="2800">
                  <a:solidFill>
                    <a:srgbClr val="FFFFFF"/>
                  </a:solidFill>
                  <a:latin typeface="Arial"/>
                  <a:ea typeface="Arial"/>
                  <a:cs typeface="Arial"/>
                  <a:sym typeface="Arial"/>
                </a:defRPr>
              </a:pPr>
              <a:r>
                <a:t>WCS Tools, </a:t>
              </a:r>
              <a:r>
                <a:rPr u="sng">
                  <a:hlinkClick r:id="rId2"/>
                </a:rPr>
                <a:t>astrometry.net</a:t>
              </a:r>
              <a:r>
                <a:t>, etc.)</a:t>
              </a:r>
            </a:p>
          </p:txBody>
        </p:sp>
        <p:sp>
          <p:nvSpPr>
            <p:cNvPr id="303" name="Line"/>
            <p:cNvSpPr/>
            <p:nvPr/>
          </p:nvSpPr>
          <p:spPr>
            <a:xfrm>
              <a:off x="1332089" y="103857"/>
              <a:ext cx="921173" cy="3379894"/>
            </a:xfrm>
            <a:prstGeom prst="line">
              <a:avLst/>
            </a:prstGeom>
            <a:noFill/>
            <a:ln w="12700" cap="flat">
              <a:solidFill>
                <a:srgbClr val="FFFFFF"/>
              </a:solidFill>
              <a:prstDash val="solid"/>
              <a:round/>
              <a:tailEnd type="triangle" w="med" len="med"/>
            </a:ln>
            <a:effectLst/>
          </p:spPr>
          <p:txBody>
            <a:bodyPr wrap="square" lIns="65023" tIns="65023" rIns="65023" bIns="65023" numCol="1" anchor="t">
              <a:noAutofit/>
            </a:bodyPr>
            <a:lstStyle/>
            <a:p>
              <a:pPr algn="l" defTabSz="1300480">
                <a:defRPr sz="2400">
                  <a:latin typeface="Arial"/>
                  <a:ea typeface="Arial"/>
                  <a:cs typeface="Arial"/>
                  <a:sym typeface="Arial"/>
                </a:defRPr>
              </a:pPr>
              <a:endParaRPr/>
            </a:p>
          </p:txBody>
        </p:sp>
        <p:sp>
          <p:nvSpPr>
            <p:cNvPr id="304" name="Line"/>
            <p:cNvSpPr/>
            <p:nvPr/>
          </p:nvSpPr>
          <p:spPr>
            <a:xfrm flipH="1">
              <a:off x="3790808" y="0"/>
              <a:ext cx="1433690" cy="3483752"/>
            </a:xfrm>
            <a:prstGeom prst="line">
              <a:avLst/>
            </a:prstGeom>
            <a:noFill/>
            <a:ln w="12700" cap="flat">
              <a:solidFill>
                <a:srgbClr val="FFFFFF"/>
              </a:solidFill>
              <a:prstDash val="solid"/>
              <a:round/>
              <a:tailEnd type="triangle" w="med" len="med"/>
            </a:ln>
            <a:effectLst/>
          </p:spPr>
          <p:txBody>
            <a:bodyPr wrap="square" lIns="65023" tIns="65023" rIns="65023" bIns="65023" numCol="1" anchor="t">
              <a:noAutofit/>
            </a:bodyPr>
            <a:lstStyle/>
            <a:p>
              <a:pPr algn="l" defTabSz="1300480">
                <a:defRPr sz="2400">
                  <a:latin typeface="Arial"/>
                  <a:ea typeface="Arial"/>
                  <a:cs typeface="Arial"/>
                  <a:sym typeface="Arial"/>
                </a:defRPr>
              </a:pPr>
              <a:endParaRPr/>
            </a:p>
          </p:txBody>
        </p:sp>
      </p:grpSp>
      <p:grpSp>
        <p:nvGrpSpPr>
          <p:cNvPr id="308" name="Group"/>
          <p:cNvGrpSpPr/>
          <p:nvPr/>
        </p:nvGrpSpPr>
        <p:grpSpPr>
          <a:xfrm>
            <a:off x="715715" y="7845777"/>
            <a:ext cx="11880428" cy="923432"/>
            <a:chOff x="0" y="0"/>
            <a:chExt cx="11880426" cy="923431"/>
          </a:xfrm>
        </p:grpSpPr>
        <p:sp>
          <p:nvSpPr>
            <p:cNvPr id="306" name="Aplicación de la soln. astrométrica a las (xi,yi) de los objetos detectados"/>
            <p:cNvSpPr/>
            <p:nvPr/>
          </p:nvSpPr>
          <p:spPr>
            <a:xfrm>
              <a:off x="0" y="923431"/>
              <a:ext cx="1188042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numCol="1" anchor="t">
              <a:spAutoFit/>
            </a:bodyPr>
            <a:lstStyle/>
            <a:p>
              <a:pPr algn="l" defTabSz="1300480">
                <a:defRPr sz="2800">
                  <a:solidFill>
                    <a:srgbClr val="FFFFFF"/>
                  </a:solidFill>
                  <a:latin typeface="Arial"/>
                  <a:ea typeface="Arial"/>
                  <a:cs typeface="Arial"/>
                  <a:sym typeface="Arial"/>
                </a:defRPr>
              </a:pPr>
              <a:r>
                <a:t>Aplicación de la soln. astrométrica a las </a:t>
              </a:r>
              <a:r>
                <a:rPr>
                  <a:solidFill>
                    <a:srgbClr val="0099FF"/>
                  </a:solidFill>
                </a:rPr>
                <a:t>(x</a:t>
              </a:r>
              <a:r>
                <a:rPr baseline="-19571">
                  <a:solidFill>
                    <a:srgbClr val="0099FF"/>
                  </a:solidFill>
                </a:rPr>
                <a:t>i</a:t>
              </a:r>
              <a:r>
                <a:rPr>
                  <a:solidFill>
                    <a:srgbClr val="0099FF"/>
                  </a:solidFill>
                </a:rPr>
                <a:t>,y</a:t>
              </a:r>
              <a:r>
                <a:rPr baseline="-19571">
                  <a:solidFill>
                    <a:srgbClr val="0099FF"/>
                  </a:solidFill>
                </a:rPr>
                <a:t>i</a:t>
              </a:r>
              <a:r>
                <a:rPr>
                  <a:solidFill>
                    <a:srgbClr val="0099FF"/>
                  </a:solidFill>
                </a:rPr>
                <a:t>)</a:t>
              </a:r>
              <a:r>
                <a:t> de los objetos detectados</a:t>
              </a:r>
            </a:p>
          </p:txBody>
        </p:sp>
        <p:sp>
          <p:nvSpPr>
            <p:cNvPr id="307" name="Line"/>
            <p:cNvSpPr/>
            <p:nvPr/>
          </p:nvSpPr>
          <p:spPr>
            <a:xfrm>
              <a:off x="5190631" y="0"/>
              <a:ext cx="1" cy="819574"/>
            </a:xfrm>
            <a:prstGeom prst="line">
              <a:avLst/>
            </a:prstGeom>
            <a:noFill/>
            <a:ln w="12700" cap="flat">
              <a:solidFill>
                <a:srgbClr val="FFFFFF"/>
              </a:solidFill>
              <a:prstDash val="solid"/>
              <a:round/>
              <a:tailEnd type="triangle" w="med" len="med"/>
            </a:ln>
            <a:effectLst/>
          </p:spPr>
          <p:txBody>
            <a:bodyPr wrap="square" lIns="65023" tIns="65023" rIns="65023" bIns="65023" numCol="1" anchor="t">
              <a:noAutofit/>
            </a:bodyPr>
            <a:lstStyle/>
            <a:p>
              <a:pPr algn="l" defTabSz="1300480">
                <a:defRPr sz="2400">
                  <a:latin typeface="Arial"/>
                  <a:ea typeface="Arial"/>
                  <a:cs typeface="Arial"/>
                  <a:sym typeface="Arial"/>
                </a:defRPr>
              </a:pPr>
              <a:endParaRPr/>
            </a:p>
          </p:txBody>
        </p:sp>
      </p:grpSp>
      <p:grpSp>
        <p:nvGrpSpPr>
          <p:cNvPr id="321" name="Group"/>
          <p:cNvGrpSpPr/>
          <p:nvPr/>
        </p:nvGrpSpPr>
        <p:grpSpPr>
          <a:xfrm>
            <a:off x="1045351" y="3070577"/>
            <a:ext cx="2765778" cy="4600223"/>
            <a:chOff x="0" y="0"/>
            <a:chExt cx="2765777" cy="4600222"/>
          </a:xfrm>
        </p:grpSpPr>
        <p:sp>
          <p:nvSpPr>
            <p:cNvPr id="309" name="Oval"/>
            <p:cNvSpPr/>
            <p:nvPr/>
          </p:nvSpPr>
          <p:spPr>
            <a:xfrm>
              <a:off x="103857" y="1709137"/>
              <a:ext cx="307059" cy="268677"/>
            </a:xfrm>
            <a:prstGeom prst="ellipse">
              <a:avLst/>
            </a:prstGeom>
            <a:noFill/>
            <a:ln w="12700" cap="flat">
              <a:solidFill>
                <a:srgbClr val="0099FF"/>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310" name="Oval"/>
            <p:cNvSpPr/>
            <p:nvPr/>
          </p:nvSpPr>
          <p:spPr>
            <a:xfrm>
              <a:off x="819573" y="1113084"/>
              <a:ext cx="307059" cy="268677"/>
            </a:xfrm>
            <a:prstGeom prst="ellipse">
              <a:avLst/>
            </a:prstGeom>
            <a:noFill/>
            <a:ln w="12700" cap="flat">
              <a:solidFill>
                <a:srgbClr val="0099FF"/>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311" name="Oval"/>
            <p:cNvSpPr/>
            <p:nvPr/>
          </p:nvSpPr>
          <p:spPr>
            <a:xfrm>
              <a:off x="1302737" y="1571413"/>
              <a:ext cx="307059" cy="268676"/>
            </a:xfrm>
            <a:prstGeom prst="ellipse">
              <a:avLst/>
            </a:prstGeom>
            <a:noFill/>
            <a:ln w="12700" cap="flat">
              <a:solidFill>
                <a:srgbClr val="0099FF"/>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312" name="Oval"/>
            <p:cNvSpPr/>
            <p:nvPr/>
          </p:nvSpPr>
          <p:spPr>
            <a:xfrm>
              <a:off x="1946204" y="1607537"/>
              <a:ext cx="307059" cy="268677"/>
            </a:xfrm>
            <a:prstGeom prst="ellipse">
              <a:avLst/>
            </a:prstGeom>
            <a:noFill/>
            <a:ln w="12700" cap="flat">
              <a:solidFill>
                <a:srgbClr val="0099FF"/>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313" name="Oval"/>
            <p:cNvSpPr/>
            <p:nvPr/>
          </p:nvSpPr>
          <p:spPr>
            <a:xfrm>
              <a:off x="2458720" y="2120053"/>
              <a:ext cx="307058" cy="268676"/>
            </a:xfrm>
            <a:prstGeom prst="ellipse">
              <a:avLst/>
            </a:prstGeom>
            <a:noFill/>
            <a:ln w="12700" cap="flat">
              <a:solidFill>
                <a:srgbClr val="0099FF"/>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314" name="Oval"/>
            <p:cNvSpPr/>
            <p:nvPr/>
          </p:nvSpPr>
          <p:spPr>
            <a:xfrm>
              <a:off x="1180817" y="444782"/>
              <a:ext cx="307059" cy="268676"/>
            </a:xfrm>
            <a:prstGeom prst="ellipse">
              <a:avLst/>
            </a:prstGeom>
            <a:noFill/>
            <a:ln w="12700" cap="flat">
              <a:solidFill>
                <a:srgbClr val="0099FF"/>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315" name="Oval"/>
            <p:cNvSpPr/>
            <p:nvPr/>
          </p:nvSpPr>
          <p:spPr>
            <a:xfrm>
              <a:off x="2151662" y="72248"/>
              <a:ext cx="307059" cy="268677"/>
            </a:xfrm>
            <a:prstGeom prst="ellipse">
              <a:avLst/>
            </a:prstGeom>
            <a:noFill/>
            <a:ln w="12700" cap="flat">
              <a:solidFill>
                <a:srgbClr val="0099FF"/>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316" name="Oval"/>
            <p:cNvSpPr/>
            <p:nvPr/>
          </p:nvSpPr>
          <p:spPr>
            <a:xfrm>
              <a:off x="338666" y="0"/>
              <a:ext cx="307059" cy="268676"/>
            </a:xfrm>
            <a:prstGeom prst="ellipse">
              <a:avLst/>
            </a:prstGeom>
            <a:noFill/>
            <a:ln w="12700" cap="flat">
              <a:solidFill>
                <a:srgbClr val="0099FF"/>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317" name="Oval"/>
            <p:cNvSpPr/>
            <p:nvPr/>
          </p:nvSpPr>
          <p:spPr>
            <a:xfrm>
              <a:off x="0" y="72248"/>
              <a:ext cx="307058" cy="268677"/>
            </a:xfrm>
            <a:prstGeom prst="ellipse">
              <a:avLst/>
            </a:prstGeom>
            <a:noFill/>
            <a:ln w="12700" cap="flat">
              <a:solidFill>
                <a:srgbClr val="0099FF"/>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318" name="Oval"/>
            <p:cNvSpPr/>
            <p:nvPr/>
          </p:nvSpPr>
          <p:spPr>
            <a:xfrm>
              <a:off x="458328" y="528320"/>
              <a:ext cx="205459" cy="185138"/>
            </a:xfrm>
            <a:prstGeom prst="ellipse">
              <a:avLst/>
            </a:prstGeom>
            <a:noFill/>
            <a:ln w="12700" cap="flat">
              <a:solidFill>
                <a:srgbClr val="0099FF"/>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319" name="Oval"/>
            <p:cNvSpPr/>
            <p:nvPr/>
          </p:nvSpPr>
          <p:spPr>
            <a:xfrm>
              <a:off x="584764" y="415431"/>
              <a:ext cx="205459" cy="185138"/>
            </a:xfrm>
            <a:prstGeom prst="ellipse">
              <a:avLst/>
            </a:prstGeom>
            <a:noFill/>
            <a:ln w="12700" cap="flat">
              <a:solidFill>
                <a:srgbClr val="0099FF"/>
              </a:solidFill>
              <a:prstDash val="solid"/>
              <a:round/>
            </a:ln>
            <a:effectLst/>
          </p:spPr>
          <p:txBody>
            <a:bodyPr wrap="square" lIns="65023" tIns="65023" rIns="65023" bIns="65023" numCol="1" anchor="ctr">
              <a:noAutofit/>
            </a:bodyPr>
            <a:lstStyle/>
            <a:p>
              <a:pPr algn="l" defTabSz="1300480">
                <a:defRPr sz="2400">
                  <a:latin typeface="Arial"/>
                  <a:ea typeface="Arial"/>
                  <a:cs typeface="Arial"/>
                  <a:sym typeface="Arial"/>
                </a:defRPr>
              </a:pPr>
              <a:endParaRPr/>
            </a:p>
          </p:txBody>
        </p:sp>
        <p:sp>
          <p:nvSpPr>
            <p:cNvPr id="320" name="(xi , yi)"/>
            <p:cNvSpPr/>
            <p:nvPr/>
          </p:nvSpPr>
          <p:spPr>
            <a:xfrm>
              <a:off x="616373" y="3330222"/>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numCol="1" anchor="t">
              <a:spAutoFit/>
            </a:bodyPr>
            <a:lstStyle/>
            <a:p>
              <a:pPr algn="l" defTabSz="1300480">
                <a:defRPr sz="2800">
                  <a:solidFill>
                    <a:srgbClr val="0099FF"/>
                  </a:solidFill>
                  <a:latin typeface="Arial"/>
                  <a:ea typeface="Arial"/>
                  <a:cs typeface="Arial"/>
                  <a:sym typeface="Arial"/>
                </a:defRPr>
              </a:pPr>
              <a:r>
                <a:t>(x</a:t>
              </a:r>
              <a:r>
                <a:rPr baseline="-19571"/>
                <a:t>i</a:t>
              </a:r>
              <a:r>
                <a:t> , y</a:t>
              </a:r>
              <a:r>
                <a:rPr baseline="-19571"/>
                <a:t>i</a:t>
              </a:r>
              <a:r>
                <a:t>)</a:t>
              </a:r>
            </a:p>
          </p:txBody>
        </p:sp>
      </p:grpSp>
      <p:sp>
        <p:nvSpPr>
          <p:cNvPr id="322" name="Line"/>
          <p:cNvSpPr/>
          <p:nvPr/>
        </p:nvSpPr>
        <p:spPr>
          <a:xfrm>
            <a:off x="6400800" y="6003431"/>
            <a:ext cx="2354863" cy="22532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8449" y="0"/>
                </a:lnTo>
              </a:path>
            </a:pathLst>
          </a:custGeom>
          <a:ln w="12700">
            <a:solidFill>
              <a:srgbClr val="FFFFFF"/>
            </a:solidFill>
            <a:tailEnd type="triangle"/>
          </a:ln>
        </p:spPr>
        <p:txBody>
          <a:bodyPr lIns="65023" tIns="65023" rIns="65023" bIns="65023"/>
          <a:lstStyle/>
          <a:p>
            <a:pPr algn="l" defTabSz="1300480">
              <a:defRPr sz="2400">
                <a:latin typeface="Arial"/>
                <a:ea typeface="Arial"/>
                <a:cs typeface="Arial"/>
                <a:sym typeface="Arial"/>
              </a:defRPr>
            </a:pPr>
            <a:endParaRP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BCBCB"/>
        </a:solid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BCBCB"/>
        </a:solid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1237</TotalTime>
  <Words>2961</Words>
  <Application>Microsoft Macintosh PowerPoint</Application>
  <PresentationFormat>Custom</PresentationFormat>
  <Paragraphs>298</Paragraphs>
  <Slides>50</Slides>
  <Notes>1</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5" baseType="lpstr">
      <vt:lpstr>Arial</vt:lpstr>
      <vt:lpstr>Cambria Math</vt:lpstr>
      <vt:lpstr>Constantia</vt:lpstr>
      <vt:lpstr>Courier</vt:lpstr>
      <vt:lpstr>Helvetica</vt:lpstr>
      <vt:lpstr>Helvetica Neue</vt:lpstr>
      <vt:lpstr>Helvetica Neue Light</vt:lpstr>
      <vt:lpstr>Helvetica Neue Medium</vt:lpstr>
      <vt:lpstr>Lucida Grande</vt:lpstr>
      <vt:lpstr>Symbol</vt:lpstr>
      <vt:lpstr>Times</vt:lpstr>
      <vt:lpstr>Wingdings</vt:lpstr>
      <vt:lpstr>Wingdings-Regular</vt:lpstr>
      <vt:lpstr>White</vt:lpstr>
      <vt:lpstr>Ecuación</vt:lpstr>
      <vt:lpstr>Astrometría</vt:lpstr>
      <vt:lpstr>Medida del seeing</vt:lpstr>
      <vt:lpstr>Astrometría</vt:lpstr>
      <vt:lpstr>Ventajas y limitaciones de los CCD para astrometría</vt:lpstr>
      <vt:lpstr>Necesidades previas</vt:lpstr>
      <vt:lpstr>Etapas</vt:lpstr>
      <vt:lpstr>La obtención de las imágenes</vt:lpstr>
      <vt:lpstr>Reducción Astrométrica</vt:lpstr>
      <vt:lpstr>PowerPoint Presentation</vt:lpstr>
      <vt:lpstr>Centro de las estrellas</vt:lpstr>
      <vt:lpstr>Cálculo del centroide</vt:lpstr>
      <vt:lpstr>Solución Astrométrica</vt:lpstr>
      <vt:lpstr>Solución Astrométrica</vt:lpstr>
      <vt:lpstr>Solución Astrométrica</vt:lpstr>
      <vt:lpstr>Solución Astrométrica</vt:lpstr>
      <vt:lpstr>Solución Astrométrica</vt:lpstr>
      <vt:lpstr>World Coordinate System - Convención FITS</vt:lpstr>
      <vt:lpstr>WCS - Transformación Lineal</vt:lpstr>
      <vt:lpstr>PowerPoint Presentation</vt:lpstr>
      <vt:lpstr>Notas sobre la astrometría</vt:lpstr>
      <vt:lpstr>Soluciones de orden superior</vt:lpstr>
      <vt:lpstr>Correcciones de órdenes superiores</vt:lpstr>
      <vt:lpstr>WCS - Transformaciones de Orden Superior:  Simple Imaging Polynomial (SIP)</vt:lpstr>
      <vt:lpstr>PowerPoint Presentation</vt:lpstr>
      <vt:lpstr>Simple Imaging Polynomial (SIP)</vt:lpstr>
      <vt:lpstr>Simple Imaging Polynomial (SIP)</vt:lpstr>
      <vt:lpstr>Simple Imaging Polynomial (SIP)</vt:lpstr>
      <vt:lpstr>SIP header keywords</vt:lpstr>
      <vt:lpstr>Patrones de distorsión</vt:lpstr>
      <vt:lpstr>Patrones de distorsión (=parte no-lineal)</vt:lpstr>
      <vt:lpstr>Patrones de distorsión (=parte no-lineal)</vt:lpstr>
      <vt:lpstr>Catálogos estelares anteriores</vt:lpstr>
      <vt:lpstr>PowerPoint Presentation</vt:lpstr>
      <vt:lpstr>Catálogos estelares actuales</vt:lpstr>
      <vt:lpstr>PowerPoint Presentation</vt:lpstr>
      <vt:lpstr>PowerPoint Presentation</vt:lpstr>
      <vt:lpstr>Comparación de los Gaia DR</vt:lpstr>
      <vt:lpstr>PowerPoint Presentation</vt:lpstr>
      <vt:lpstr>PowerPoint Presentation</vt:lpstr>
      <vt:lpstr>Elaboración del reporte</vt:lpstr>
      <vt:lpstr>Extracción de fuentes: SExtractor</vt:lpstr>
      <vt:lpstr>Automatización</vt:lpstr>
      <vt:lpstr>Automatización</vt:lpstr>
      <vt:lpstr>Ejemplo: astrometry.net</vt:lpstr>
      <vt:lpstr>Astrometría a ciegas con astrometry.net</vt:lpstr>
      <vt:lpstr>astrometry.net: salidas</vt:lpstr>
      <vt:lpstr>astrometry.net: salidas</vt:lpstr>
      <vt:lpstr>astrometry.net: corr.fits</vt:lpstr>
      <vt:lpstr>CALIBRACIÓN ASTROMÉTRICA - EJEMPLO</vt:lpstr>
      <vt:lpstr>Bibliografía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Astrometría</dc:title>
  <cp:lastModifiedBy>Gonzalo Tancredi</cp:lastModifiedBy>
  <cp:revision>21</cp:revision>
  <dcterms:modified xsi:type="dcterms:W3CDTF">2021-09-27T19:02:53Z</dcterms:modified>
</cp:coreProperties>
</file>