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421" r:id="rId2"/>
    <p:sldId id="376" r:id="rId3"/>
    <p:sldId id="377" r:id="rId4"/>
    <p:sldId id="379" r:id="rId5"/>
    <p:sldId id="380" r:id="rId6"/>
    <p:sldId id="381" r:id="rId7"/>
    <p:sldId id="382" r:id="rId8"/>
    <p:sldId id="383" r:id="rId9"/>
    <p:sldId id="384" r:id="rId10"/>
    <p:sldId id="385" r:id="rId11"/>
    <p:sldId id="386" r:id="rId12"/>
    <p:sldId id="387" r:id="rId13"/>
    <p:sldId id="389" r:id="rId14"/>
    <p:sldId id="393" r:id="rId15"/>
    <p:sldId id="394" r:id="rId16"/>
    <p:sldId id="405" r:id="rId17"/>
    <p:sldId id="414" r:id="rId18"/>
    <p:sldId id="422" r:id="rId19"/>
    <p:sldId id="423" r:id="rId20"/>
    <p:sldId id="408" r:id="rId21"/>
    <p:sldId id="306" r:id="rId22"/>
    <p:sldId id="319" r:id="rId23"/>
    <p:sldId id="301" r:id="rId24"/>
    <p:sldId id="309" r:id="rId25"/>
    <p:sldId id="308" r:id="rId26"/>
    <p:sldId id="420" r:id="rId27"/>
    <p:sldId id="298" r:id="rId28"/>
    <p:sldId id="299" r:id="rId29"/>
    <p:sldId id="307" r:id="rId30"/>
    <p:sldId id="310" r:id="rId31"/>
    <p:sldId id="321" r:id="rId32"/>
    <p:sldId id="322" r:id="rId33"/>
    <p:sldId id="323" r:id="rId34"/>
    <p:sldId id="325" r:id="rId35"/>
    <p:sldId id="324" r:id="rId36"/>
    <p:sldId id="327" r:id="rId37"/>
    <p:sldId id="328" r:id="rId38"/>
    <p:sldId id="326" r:id="rId39"/>
  </p:sldIdLst>
  <p:sldSz cx="12192000" cy="6858000"/>
  <p:notesSz cx="6858000" cy="9144000"/>
  <p:defaultTextStyle>
    <a:defPPr>
      <a:defRPr lang="en-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90" d="100"/>
          <a:sy n="90" d="100"/>
        </p:scale>
        <p:origin x="232" y="92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02E42-F032-6F47-8C72-73113F514EA0}"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2CB3A-E507-FF4F-8118-FA82E24A9211}" type="slidenum">
              <a:rPr lang="en-US" smtClean="0"/>
              <a:t>‹#›</a:t>
            </a:fld>
            <a:endParaRPr lang="en-US"/>
          </a:p>
        </p:txBody>
      </p:sp>
    </p:spTree>
    <p:extLst>
      <p:ext uri="{BB962C8B-B14F-4D97-AF65-F5344CB8AC3E}">
        <p14:creationId xmlns:p14="http://schemas.microsoft.com/office/powerpoint/2010/main" val="261047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jbc.org/content/278/48/48395/F4.expansion?ref=Klasistanbul.Com#F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EA479765-2316-0B4E-9579-455E99C07F31}"/>
              </a:ext>
            </a:extLst>
          </p:cNvPr>
          <p:cNvSpPr>
            <a:spLocks noGrp="1" noRot="1" noChangeAspect="1" noChangeArrowheads="1" noTextEdit="1"/>
          </p:cNvSpPr>
          <p:nvPr>
            <p:ph type="sldImg"/>
          </p:nvPr>
        </p:nvSpPr>
        <p:spPr>
          <a:ln/>
        </p:spPr>
      </p:sp>
      <p:sp>
        <p:nvSpPr>
          <p:cNvPr id="98306" name="Notes Placeholder 2">
            <a:extLst>
              <a:ext uri="{FF2B5EF4-FFF2-40B4-BE49-F238E27FC236}">
                <a16:creationId xmlns:a16="http://schemas.microsoft.com/office/drawing/2014/main" id="{CEBEF35D-3467-884D-B258-BB166D3EB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latin typeface="Arial" panose="020B0604020202020204" pitchFamily="34" charset="0"/>
            </a:endParaRPr>
          </a:p>
        </p:txBody>
      </p:sp>
      <p:sp>
        <p:nvSpPr>
          <p:cNvPr id="98307" name="Slide Number Placeholder 3">
            <a:extLst>
              <a:ext uri="{FF2B5EF4-FFF2-40B4-BE49-F238E27FC236}">
                <a16:creationId xmlns:a16="http://schemas.microsoft.com/office/drawing/2014/main" id="{3008D04D-4527-3E4D-9CAD-6A9C00311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C3492F9-868E-3E41-8BA3-80ADFC27EBB7}" type="slidenum">
              <a:rPr lang="es-ES" altLang="en-US" sz="1200"/>
              <a:pPr/>
              <a:t>1</a:t>
            </a:fld>
            <a:endParaRPr lang="es-ES" altLang="en-US" sz="1200"/>
          </a:p>
        </p:txBody>
      </p:sp>
    </p:spTree>
    <p:extLst>
      <p:ext uri="{BB962C8B-B14F-4D97-AF65-F5344CB8AC3E}">
        <p14:creationId xmlns:p14="http://schemas.microsoft.com/office/powerpoint/2010/main" val="228140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A7F64AD8-B99F-DB48-9037-54E4EDDCE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2F6EFB-1E57-DC43-A94F-8E383A14D894}" type="slidenum">
              <a:rPr lang="es-ES" altLang="en-US"/>
              <a:pPr>
                <a:spcBef>
                  <a:spcPct val="0"/>
                </a:spcBef>
              </a:pPr>
              <a:t>14</a:t>
            </a:fld>
            <a:endParaRPr lang="es-ES" altLang="en-US"/>
          </a:p>
        </p:txBody>
      </p:sp>
      <p:sp>
        <p:nvSpPr>
          <p:cNvPr id="120834" name="Rectangle 2">
            <a:extLst>
              <a:ext uri="{FF2B5EF4-FFF2-40B4-BE49-F238E27FC236}">
                <a16:creationId xmlns:a16="http://schemas.microsoft.com/office/drawing/2014/main" id="{3E176E17-58EB-1E4A-AA8D-5B1E1A7929AB}"/>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7466DCDA-5770-154A-939A-5385001E86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4523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6242A1D3-2FBD-2940-9EB0-6A26A5677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83DEB7-EC4B-5D4A-91AC-02E0CD29CCB7}" type="slidenum">
              <a:rPr lang="en-US" altLang="en-US"/>
              <a:pPr>
                <a:spcBef>
                  <a:spcPct val="0"/>
                </a:spcBef>
              </a:pPr>
              <a:t>16</a:t>
            </a:fld>
            <a:endParaRPr lang="en-US" altLang="en-US"/>
          </a:p>
        </p:txBody>
      </p:sp>
      <p:sp>
        <p:nvSpPr>
          <p:cNvPr id="123906" name="Rectangle 2">
            <a:extLst>
              <a:ext uri="{FF2B5EF4-FFF2-40B4-BE49-F238E27FC236}">
                <a16:creationId xmlns:a16="http://schemas.microsoft.com/office/drawing/2014/main" id="{EF2193B1-8BB5-354E-A523-874BA3D3FA1A}"/>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13D3C162-AB61-1E42-B71B-40D6B51399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Model of functional nuclear architecture. Structural features that support the</a:t>
            </a:r>
          </a:p>
          <a:p>
            <a:r>
              <a:rPr lang="en-US" altLang="en-US">
                <a:latin typeface="Arial" panose="020B0604020202020204" pitchFamily="34" charset="0"/>
              </a:rPr>
              <a:t>chromosome-territory–interchromatin-compartment (CT–IC) model are shown. These features</a:t>
            </a:r>
          </a:p>
          <a:p>
            <a:r>
              <a:rPr lang="en-US" altLang="en-US">
                <a:latin typeface="Arial" panose="020B0604020202020204" pitchFamily="34" charset="0"/>
              </a:rPr>
              <a:t>are drawn roughly to scale on an optical section taken from the nucleus of a living HeLa cell.</a:t>
            </a:r>
          </a:p>
          <a:p>
            <a:r>
              <a:rPr lang="en-US" altLang="en-US">
                <a:latin typeface="Arial" panose="020B0604020202020204" pitchFamily="34" charset="0"/>
              </a:rPr>
              <a:t>Although experimental evidence is available to support these features, the overall model of</a:t>
            </a:r>
          </a:p>
          <a:p>
            <a:r>
              <a:rPr lang="en-US" altLang="en-US">
                <a:latin typeface="Arial" panose="020B0604020202020204" pitchFamily="34" charset="0"/>
              </a:rPr>
              <a:t>functional nuclear architecture is speculative (see text). </a:t>
            </a:r>
            <a:r>
              <a:rPr lang="en-US" altLang="en-US" b="1">
                <a:latin typeface="Arial" panose="020B0604020202020204" pitchFamily="34" charset="0"/>
              </a:rPr>
              <a:t>a | CTs have complex folded surfaces.</a:t>
            </a:r>
          </a:p>
          <a:p>
            <a:r>
              <a:rPr lang="en-US" altLang="en-US">
                <a:latin typeface="Arial" panose="020B0604020202020204" pitchFamily="34" charset="0"/>
              </a:rPr>
              <a:t>Inset: topological model of gene regulation23. A giant chromatin loop with several active genes</a:t>
            </a:r>
          </a:p>
          <a:p>
            <a:r>
              <a:rPr lang="en-US" altLang="en-US">
                <a:latin typeface="Arial" panose="020B0604020202020204" pitchFamily="34" charset="0"/>
              </a:rPr>
              <a:t>(red) expands from the CT surface into the IC space. </a:t>
            </a:r>
            <a:r>
              <a:rPr lang="en-US" altLang="en-US" b="1">
                <a:latin typeface="Arial" panose="020B0604020202020204" pitchFamily="34" charset="0"/>
              </a:rPr>
              <a:t>b | CTs contain separate arm domains for</a:t>
            </a:r>
          </a:p>
          <a:p>
            <a:r>
              <a:rPr lang="en-US" altLang="en-US">
                <a:latin typeface="Arial" panose="020B0604020202020204" pitchFamily="34" charset="0"/>
              </a:rPr>
              <a:t>the short (p) and long chromosome arms (q), and a centromeric domain (asterisks). Inset:</a:t>
            </a:r>
          </a:p>
          <a:p>
            <a:r>
              <a:rPr lang="en-US" altLang="en-US">
                <a:latin typeface="Arial" panose="020B0604020202020204" pitchFamily="34" charset="0"/>
              </a:rPr>
              <a:t>topological model of gene regulation78,79. Top, actively transcribed genes (white) are located on</a:t>
            </a:r>
          </a:p>
          <a:p>
            <a:r>
              <a:rPr lang="en-US" altLang="en-US">
                <a:latin typeface="Arial" panose="020B0604020202020204" pitchFamily="34" charset="0"/>
              </a:rPr>
              <a:t>a chromatin loop that is remote from centromeric heterochromatin. Bottom, recruitment of the</a:t>
            </a:r>
          </a:p>
          <a:p>
            <a:r>
              <a:rPr lang="en-US" altLang="en-US">
                <a:latin typeface="Arial" panose="020B0604020202020204" pitchFamily="34" charset="0"/>
              </a:rPr>
              <a:t>same genes (black) to the centromeric heterochromatin leads to their silencing. </a:t>
            </a:r>
            <a:r>
              <a:rPr lang="en-US" altLang="en-US" b="1">
                <a:latin typeface="Arial" panose="020B0604020202020204" pitchFamily="34" charset="0"/>
              </a:rPr>
              <a:t>c | CTs have</a:t>
            </a:r>
          </a:p>
          <a:p>
            <a:r>
              <a:rPr lang="en-US" altLang="en-US">
                <a:latin typeface="Arial" panose="020B0604020202020204" pitchFamily="34" charset="0"/>
              </a:rPr>
              <a:t>variable chromatin density (dark brown, high density; light yellow, low density). Loose chromatin</a:t>
            </a:r>
          </a:p>
          <a:p>
            <a:r>
              <a:rPr lang="en-US" altLang="en-US">
                <a:latin typeface="Arial" panose="020B0604020202020204" pitchFamily="34" charset="0"/>
              </a:rPr>
              <a:t>expands into the IC, whereas the most dense chromatin is remote from the IC. </a:t>
            </a:r>
            <a:r>
              <a:rPr lang="en-US" altLang="en-US" b="1">
                <a:latin typeface="Arial" panose="020B0604020202020204" pitchFamily="34" charset="0"/>
              </a:rPr>
              <a:t>d | CT showing</a:t>
            </a:r>
          </a:p>
          <a:p>
            <a:r>
              <a:rPr lang="en-US" altLang="en-US">
                <a:latin typeface="Arial" panose="020B0604020202020204" pitchFamily="34" charset="0"/>
              </a:rPr>
              <a:t>early-replicating chromatin domains (green) and mid-to-late-replicating chromatin domains (red).</a:t>
            </a:r>
          </a:p>
          <a:p>
            <a:r>
              <a:rPr lang="en-US" altLang="en-US">
                <a:latin typeface="Arial" panose="020B0604020202020204" pitchFamily="34" charset="0"/>
              </a:rPr>
              <a:t>Each domain comprises ~1 Mb. Gene-poor chromatin (red), is preferentially located at the</a:t>
            </a:r>
          </a:p>
          <a:p>
            <a:r>
              <a:rPr lang="en-US" altLang="en-US">
                <a:latin typeface="Arial" panose="020B0604020202020204" pitchFamily="34" charset="0"/>
              </a:rPr>
              <a:t>nuclear periphery and in close contact with the nuclear lamina (yellow), as well as with infoldings</a:t>
            </a:r>
          </a:p>
          <a:p>
            <a:r>
              <a:rPr lang="en-US" altLang="en-US">
                <a:latin typeface="Arial" panose="020B0604020202020204" pitchFamily="34" charset="0"/>
              </a:rPr>
              <a:t>of the lamina and around the nucleolus (nu). Gene-rich chromatin (green) is located between the</a:t>
            </a:r>
          </a:p>
          <a:p>
            <a:r>
              <a:rPr lang="en-US" altLang="en-US">
                <a:latin typeface="Arial" panose="020B0604020202020204" pitchFamily="34" charset="0"/>
              </a:rPr>
              <a:t>gene-poor compartments. </a:t>
            </a:r>
            <a:r>
              <a:rPr lang="en-US" altLang="en-US" b="1">
                <a:latin typeface="Arial" panose="020B0604020202020204" pitchFamily="34" charset="0"/>
              </a:rPr>
              <a:t>e | Higher-order chromatin structures built up from a hierarchy of</a:t>
            </a:r>
          </a:p>
          <a:p>
            <a:r>
              <a:rPr lang="en-US" altLang="en-US">
                <a:latin typeface="Arial" panose="020B0604020202020204" pitchFamily="34" charset="0"/>
              </a:rPr>
              <a:t>chromatin fibres88. Inset: this topological view of gene regulation27,68 indicates that active genes</a:t>
            </a:r>
          </a:p>
          <a:p>
            <a:r>
              <a:rPr lang="en-US" altLang="en-US">
                <a:latin typeface="Arial" panose="020B0604020202020204" pitchFamily="34" charset="0"/>
              </a:rPr>
              <a:t>(white dots) are at the surface of convoluted chromatin fibres. Silenced genes (black dots) may</a:t>
            </a:r>
          </a:p>
          <a:p>
            <a:r>
              <a:rPr lang="en-US" altLang="en-US">
                <a:latin typeface="Arial" panose="020B0604020202020204" pitchFamily="34" charset="0"/>
              </a:rPr>
              <a:t>be located towards the interior of the chromatin structure. </a:t>
            </a:r>
            <a:r>
              <a:rPr lang="en-US" altLang="en-US" b="1">
                <a:latin typeface="Arial" panose="020B0604020202020204" pitchFamily="34" charset="0"/>
              </a:rPr>
              <a:t>f | The CT–IC model predicts that the</a:t>
            </a:r>
          </a:p>
          <a:p>
            <a:r>
              <a:rPr lang="en-US" altLang="en-US">
                <a:latin typeface="Arial" panose="020B0604020202020204" pitchFamily="34" charset="0"/>
              </a:rPr>
              <a:t>IC (green) contains complexes (orange dots) and larger non-chromatin domains (aggregations</a:t>
            </a:r>
          </a:p>
          <a:p>
            <a:r>
              <a:rPr lang="en-US" altLang="en-US">
                <a:latin typeface="Arial" panose="020B0604020202020204" pitchFamily="34" charset="0"/>
              </a:rPr>
              <a:t>of orange dots) for transcription, splicing, DNA replication and repair. </a:t>
            </a:r>
            <a:r>
              <a:rPr lang="en-US" altLang="en-US" b="1">
                <a:latin typeface="Arial" panose="020B0604020202020204" pitchFamily="34" charset="0"/>
              </a:rPr>
              <a:t>g | CT with ~1-Mb</a:t>
            </a:r>
          </a:p>
          <a:p>
            <a:r>
              <a:rPr lang="en-US" altLang="en-US">
                <a:latin typeface="Arial" panose="020B0604020202020204" pitchFamily="34" charset="0"/>
              </a:rPr>
              <a:t>chromatin domains (red) and IC (green) expanding between these domains. Inset: the</a:t>
            </a:r>
          </a:p>
          <a:p>
            <a:r>
              <a:rPr lang="en-US" altLang="en-US">
                <a:latin typeface="Arial" panose="020B0604020202020204" pitchFamily="34" charset="0"/>
              </a:rPr>
              <a:t>topological relationships between the IC, and active and inactive genes72. The finest branches</a:t>
            </a:r>
          </a:p>
          <a:p>
            <a:r>
              <a:rPr lang="en-US" altLang="en-US">
                <a:latin typeface="Arial" panose="020B0604020202020204" pitchFamily="34" charset="0"/>
              </a:rPr>
              <a:t>of the IC end between ~100-kb chromatin domains. Top: active genes (white dots) are located</a:t>
            </a:r>
          </a:p>
          <a:p>
            <a:r>
              <a:rPr lang="en-US" altLang="en-US">
                <a:latin typeface="Arial" panose="020B0604020202020204" pitchFamily="34" charset="0"/>
              </a:rPr>
              <a:t>at the surface of these domains, whereas silenced genes (black dots) are located in the interior.</a:t>
            </a:r>
          </a:p>
          <a:p>
            <a:r>
              <a:rPr lang="en-US" altLang="en-US">
                <a:latin typeface="Arial" panose="020B0604020202020204" pitchFamily="34" charset="0"/>
              </a:rPr>
              <a:t>Bottom: alternatively, closed ~100-kb chromatin domains with silenced genes are transformed</a:t>
            </a:r>
          </a:p>
          <a:p>
            <a:r>
              <a:rPr lang="en-US" altLang="en-US">
                <a:latin typeface="Arial" panose="020B0604020202020204" pitchFamily="34" charset="0"/>
              </a:rPr>
              <a:t>into an open configuration before transcriptional activation.</a:t>
            </a:r>
          </a:p>
          <a:p>
            <a:r>
              <a:rPr lang="en-US" altLang="en-US">
                <a:latin typeface="Arial" panose="020B0604020202020204" pitchFamily="34" charset="0"/>
              </a:rPr>
              <a:t>© 2001 Macmillan Magazines Ltd</a:t>
            </a:r>
          </a:p>
          <a:p>
            <a:endParaRPr lang="es-ES" altLang="en-US">
              <a:latin typeface="Arial" panose="020B0604020202020204" pitchFamily="34" charset="0"/>
            </a:endParaRPr>
          </a:p>
        </p:txBody>
      </p:sp>
    </p:spTree>
    <p:extLst>
      <p:ext uri="{BB962C8B-B14F-4D97-AF65-F5344CB8AC3E}">
        <p14:creationId xmlns:p14="http://schemas.microsoft.com/office/powerpoint/2010/main" val="258840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B4B386EA-6BF3-E64D-A258-679B951467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C37AA7-B6EC-E347-B06F-2B0820A364D0}" type="slidenum">
              <a:rPr lang="es-ES" altLang="en-US"/>
              <a:pPr>
                <a:spcBef>
                  <a:spcPct val="0"/>
                </a:spcBef>
              </a:pPr>
              <a:t>20</a:t>
            </a:fld>
            <a:endParaRPr lang="es-ES" altLang="en-US"/>
          </a:p>
        </p:txBody>
      </p:sp>
      <p:sp>
        <p:nvSpPr>
          <p:cNvPr id="128002" name="Rectangle 2">
            <a:extLst>
              <a:ext uri="{FF2B5EF4-FFF2-40B4-BE49-F238E27FC236}">
                <a16:creationId xmlns:a16="http://schemas.microsoft.com/office/drawing/2014/main" id="{755CCD4E-85A0-6648-B0FD-53758887488E}"/>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DAF3DC0E-805F-9E49-A65A-2D3DA09EB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204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28D889F7-5B5D-914F-A45C-1699C0EA9C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552507-F472-7B45-8D9C-5A93AB0FEA64}" type="slidenum">
              <a:rPr lang="es-ES" altLang="en-US"/>
              <a:pPr>
                <a:spcBef>
                  <a:spcPct val="0"/>
                </a:spcBef>
              </a:pPr>
              <a:t>21</a:t>
            </a:fld>
            <a:endParaRPr lang="es-ES" altLang="en-US"/>
          </a:p>
        </p:txBody>
      </p:sp>
      <p:sp>
        <p:nvSpPr>
          <p:cNvPr id="130050" name="Rectangle 2">
            <a:extLst>
              <a:ext uri="{FF2B5EF4-FFF2-40B4-BE49-F238E27FC236}">
                <a16:creationId xmlns:a16="http://schemas.microsoft.com/office/drawing/2014/main" id="{8D443294-E2C0-514A-8906-106D9E3903C4}"/>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71A51FEC-2F52-FA46-AA8F-18E27EBBAFD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12–5 Topological relationships</a:t>
            </a:r>
          </a:p>
          <a:p>
            <a:pPr eaLnBrk="1" hangingPunct="1"/>
            <a:r>
              <a:rPr lang="es-ES" altLang="en-US" b="1">
                <a:latin typeface="Arial" panose="020B0604020202020204" pitchFamily="34" charset="0"/>
              </a:rPr>
              <a:t>between compartments of the</a:t>
            </a:r>
          </a:p>
          <a:p>
            <a:pPr eaLnBrk="1" hangingPunct="1"/>
            <a:r>
              <a:rPr lang="es-ES" altLang="en-US" b="1">
                <a:latin typeface="Arial" panose="020B0604020202020204" pitchFamily="34" charset="0"/>
              </a:rPr>
              <a:t>secretory and endocytic pathways in a</a:t>
            </a:r>
          </a:p>
          <a:p>
            <a:pPr eaLnBrk="1" hangingPunct="1"/>
            <a:r>
              <a:rPr lang="es-ES" altLang="en-US" b="1">
                <a:latin typeface="Arial" panose="020B0604020202020204" pitchFamily="34" charset="0"/>
              </a:rPr>
              <a:t>eucaryotic cell. </a:t>
            </a:r>
            <a:r>
              <a:rPr lang="es-ES" altLang="en-US">
                <a:latin typeface="Arial" panose="020B0604020202020204" pitchFamily="34" charset="0"/>
              </a:rPr>
              <a:t>Topologically equivalent</a:t>
            </a:r>
          </a:p>
          <a:p>
            <a:pPr eaLnBrk="1" hangingPunct="1"/>
            <a:r>
              <a:rPr lang="es-ES" altLang="en-US">
                <a:latin typeface="Arial" panose="020B0604020202020204" pitchFamily="34" charset="0"/>
              </a:rPr>
              <a:t>spaces are shown in red. In principle,</a:t>
            </a:r>
          </a:p>
          <a:p>
            <a:pPr eaLnBrk="1" hangingPunct="1"/>
            <a:r>
              <a:rPr lang="es-ES" altLang="en-US">
                <a:latin typeface="Arial" panose="020B0604020202020204" pitchFamily="34" charset="0"/>
              </a:rPr>
              <a:t>cycles of membrane budding and fusion</a:t>
            </a:r>
          </a:p>
          <a:p>
            <a:pPr eaLnBrk="1" hangingPunct="1"/>
            <a:r>
              <a:rPr lang="es-ES" altLang="en-US">
                <a:latin typeface="Arial" panose="020B0604020202020204" pitchFamily="34" charset="0"/>
              </a:rPr>
              <a:t>permit the lumen of any of these</a:t>
            </a:r>
          </a:p>
          <a:p>
            <a:pPr eaLnBrk="1" hangingPunct="1"/>
            <a:r>
              <a:rPr lang="es-ES" altLang="en-US">
                <a:latin typeface="Arial" panose="020B0604020202020204" pitchFamily="34" charset="0"/>
              </a:rPr>
              <a:t>organelles to communicate with any</a:t>
            </a:r>
          </a:p>
          <a:p>
            <a:pPr eaLnBrk="1" hangingPunct="1"/>
            <a:r>
              <a:rPr lang="es-ES" altLang="en-US">
                <a:latin typeface="Arial" panose="020B0604020202020204" pitchFamily="34" charset="0"/>
              </a:rPr>
              <a:t>other and with the cell exterior by</a:t>
            </a:r>
          </a:p>
          <a:p>
            <a:pPr eaLnBrk="1" hangingPunct="1"/>
            <a:r>
              <a:rPr lang="es-ES" altLang="en-US">
                <a:latin typeface="Arial" panose="020B0604020202020204" pitchFamily="34" charset="0"/>
              </a:rPr>
              <a:t>means of transport vesicles. Blue arrows</a:t>
            </a:r>
          </a:p>
          <a:p>
            <a:pPr eaLnBrk="1" hangingPunct="1"/>
            <a:r>
              <a:rPr lang="es-ES" altLang="en-US">
                <a:latin typeface="Arial" panose="020B0604020202020204" pitchFamily="34" charset="0"/>
              </a:rPr>
              <a:t>indicate the extensive outbound and</a:t>
            </a:r>
          </a:p>
          <a:p>
            <a:pPr eaLnBrk="1" hangingPunct="1"/>
            <a:r>
              <a:rPr lang="es-ES" altLang="en-US">
                <a:latin typeface="Arial" panose="020B0604020202020204" pitchFamily="34" charset="0"/>
              </a:rPr>
              <a:t>inbound vesicular traffic (discussed in</a:t>
            </a:r>
          </a:p>
          <a:p>
            <a:pPr eaLnBrk="1" hangingPunct="1"/>
            <a:r>
              <a:rPr lang="es-ES" altLang="en-US">
                <a:latin typeface="Arial" panose="020B0604020202020204" pitchFamily="34" charset="0"/>
              </a:rPr>
              <a:t>Chapter 13). Some organelles, most</a:t>
            </a:r>
          </a:p>
          <a:p>
            <a:pPr eaLnBrk="1" hangingPunct="1"/>
            <a:r>
              <a:rPr lang="es-ES" altLang="en-US">
                <a:latin typeface="Arial" panose="020B0604020202020204" pitchFamily="34" charset="0"/>
              </a:rPr>
              <a:t>notably mitochondria and (in plant</a:t>
            </a:r>
          </a:p>
          <a:p>
            <a:pPr eaLnBrk="1" hangingPunct="1"/>
            <a:r>
              <a:rPr lang="es-ES" altLang="en-US">
                <a:latin typeface="Arial" panose="020B0604020202020204" pitchFamily="34" charset="0"/>
              </a:rPr>
              <a:t>cells) plastids, do not take part in this</a:t>
            </a:r>
          </a:p>
          <a:p>
            <a:pPr eaLnBrk="1" hangingPunct="1"/>
            <a:r>
              <a:rPr lang="es-ES" altLang="en-US">
                <a:latin typeface="Arial" panose="020B0604020202020204" pitchFamily="34" charset="0"/>
              </a:rPr>
              <a:t>communication and are isolated</a:t>
            </a:r>
          </a:p>
          <a:p>
            <a:pPr eaLnBrk="1" hangingPunct="1"/>
            <a:r>
              <a:rPr lang="es-ES" altLang="en-US">
                <a:latin typeface="Arial" panose="020B0604020202020204" pitchFamily="34" charset="0"/>
              </a:rPr>
              <a:t>from the traffic between organelles</a:t>
            </a:r>
          </a:p>
          <a:p>
            <a:pPr eaLnBrk="1" hangingPunct="1"/>
            <a:r>
              <a:rPr lang="es-ES" altLang="en-US">
                <a:latin typeface="Arial" panose="020B0604020202020204" pitchFamily="34" charset="0"/>
              </a:rPr>
              <a:t>shown here.</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125919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F94C623A-2BA3-1A49-BA93-D6DBB6DE8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DB8933-A6B7-E440-9923-77A261DA9E05}" type="slidenum">
              <a:rPr lang="es-ES" altLang="en-US"/>
              <a:pPr>
                <a:spcBef>
                  <a:spcPct val="0"/>
                </a:spcBef>
              </a:pPr>
              <a:t>22</a:t>
            </a:fld>
            <a:endParaRPr lang="es-ES" altLang="en-US"/>
          </a:p>
        </p:txBody>
      </p:sp>
      <p:sp>
        <p:nvSpPr>
          <p:cNvPr id="132098" name="Rectangle 2">
            <a:extLst>
              <a:ext uri="{FF2B5EF4-FFF2-40B4-BE49-F238E27FC236}">
                <a16:creationId xmlns:a16="http://schemas.microsoft.com/office/drawing/2014/main" id="{A0FE8F63-C517-6147-884A-651BFC1ED618}"/>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555FD8A5-E49E-F742-8C9E-906B36F06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405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FD2B4680-46A5-DF4E-8B3F-A6BEAD157B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DFD38A-163A-794F-8896-8D9DDB69216E}" type="slidenum">
              <a:rPr lang="es-ES" altLang="en-US"/>
              <a:pPr>
                <a:spcBef>
                  <a:spcPct val="0"/>
                </a:spcBef>
              </a:pPr>
              <a:t>23</a:t>
            </a:fld>
            <a:endParaRPr lang="es-ES" altLang="en-US"/>
          </a:p>
        </p:txBody>
      </p:sp>
      <p:sp>
        <p:nvSpPr>
          <p:cNvPr id="134146" name="Rectangle 2">
            <a:extLst>
              <a:ext uri="{FF2B5EF4-FFF2-40B4-BE49-F238E27FC236}">
                <a16:creationId xmlns:a16="http://schemas.microsoft.com/office/drawing/2014/main" id="{EF58E5BF-28CA-9847-9DCC-36896B6C72B3}"/>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63768B57-20F5-FC47-AB22-3B98A421DEC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n-US">
                <a:latin typeface="Arial" panose="020B0604020202020204" pitchFamily="34" charset="0"/>
              </a:rPr>
              <a:t>Las Laminas están alteradas en estas patologías. También aparecen atípicas otras proteínas de la envoltura nuclear</a:t>
            </a:r>
            <a:endParaRPr lang="es-ES" altLang="en-US">
              <a:latin typeface="Arial" panose="020B0604020202020204" pitchFamily="34" charset="0"/>
            </a:endParaRPr>
          </a:p>
        </p:txBody>
      </p:sp>
    </p:spTree>
    <p:extLst>
      <p:ext uri="{BB962C8B-B14F-4D97-AF65-F5344CB8AC3E}">
        <p14:creationId xmlns:p14="http://schemas.microsoft.com/office/powerpoint/2010/main" val="247757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5701601E-2251-424C-858D-ABC26D5EC2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8F3641-762C-3042-9653-EE319DDF0DBD}" type="slidenum">
              <a:rPr lang="es-ES" altLang="en-US"/>
              <a:pPr>
                <a:spcBef>
                  <a:spcPct val="0"/>
                </a:spcBef>
              </a:pPr>
              <a:t>24</a:t>
            </a:fld>
            <a:endParaRPr lang="es-ES" altLang="en-US"/>
          </a:p>
        </p:txBody>
      </p:sp>
      <p:sp>
        <p:nvSpPr>
          <p:cNvPr id="136194" name="Rectangle 2">
            <a:extLst>
              <a:ext uri="{FF2B5EF4-FFF2-40B4-BE49-F238E27FC236}">
                <a16:creationId xmlns:a16="http://schemas.microsoft.com/office/drawing/2014/main" id="{13604170-D524-8448-8A26-177EF5AD0DF4}"/>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584C9994-738F-1A4B-AD63-5AE0134D0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424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D4B1F96-BC9F-C54F-93BC-A22868328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EC8C13-0023-D546-B726-355451F03725}" type="slidenum">
              <a:rPr lang="es-ES" altLang="en-US"/>
              <a:pPr>
                <a:spcBef>
                  <a:spcPct val="0"/>
                </a:spcBef>
              </a:pPr>
              <a:t>25</a:t>
            </a:fld>
            <a:endParaRPr lang="es-ES" altLang="en-US"/>
          </a:p>
        </p:txBody>
      </p:sp>
      <p:sp>
        <p:nvSpPr>
          <p:cNvPr id="138242" name="Rectangle 2">
            <a:extLst>
              <a:ext uri="{FF2B5EF4-FFF2-40B4-BE49-F238E27FC236}">
                <a16:creationId xmlns:a16="http://schemas.microsoft.com/office/drawing/2014/main" id="{742A6629-84C7-4345-91C7-03EAAD2F4CCF}"/>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ED8C5DF4-4E05-A045-BCCF-FE9B3445B58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9232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85834CF5-3D1B-9047-BCA3-32AA6FF0B8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59220-A5B5-2842-BB5F-9A9BBCF988F9}" type="slidenum">
              <a:rPr lang="es-ES" altLang="en-US"/>
              <a:pPr>
                <a:spcBef>
                  <a:spcPct val="0"/>
                </a:spcBef>
              </a:pPr>
              <a:t>27</a:t>
            </a:fld>
            <a:endParaRPr lang="es-ES" altLang="en-US"/>
          </a:p>
        </p:txBody>
      </p:sp>
      <p:sp>
        <p:nvSpPr>
          <p:cNvPr id="141314" name="Rectangle 2">
            <a:extLst>
              <a:ext uri="{FF2B5EF4-FFF2-40B4-BE49-F238E27FC236}">
                <a16:creationId xmlns:a16="http://schemas.microsoft.com/office/drawing/2014/main" id="{CE9DCE4D-14A0-1742-9FFD-20C389E32940}"/>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37CCA45D-353B-0D41-BFC8-2F9C2CD37D4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904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2AD2CA2B-1C62-434A-B824-08E5D99334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13B3CA-D448-1248-A2BA-BFF4D6C70688}" type="slidenum">
              <a:rPr lang="es-ES" altLang="en-US"/>
              <a:pPr>
                <a:spcBef>
                  <a:spcPct val="0"/>
                </a:spcBef>
              </a:pPr>
              <a:t>28</a:t>
            </a:fld>
            <a:endParaRPr lang="es-ES" altLang="en-US"/>
          </a:p>
        </p:txBody>
      </p:sp>
      <p:sp>
        <p:nvSpPr>
          <p:cNvPr id="143362" name="Rectangle 2">
            <a:extLst>
              <a:ext uri="{FF2B5EF4-FFF2-40B4-BE49-F238E27FC236}">
                <a16:creationId xmlns:a16="http://schemas.microsoft.com/office/drawing/2014/main" id="{C0A96B16-AAE5-014D-A34F-7634393C91D0}"/>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62AB3285-E25D-944A-8CA6-F50C76F1330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n-US">
                <a:latin typeface="Arial" panose="020B0604020202020204" pitchFamily="34" charset="0"/>
              </a:rPr>
              <a:t>Imágenes: MET con tinción negativa</a:t>
            </a:r>
          </a:p>
          <a:p>
            <a:pPr eaLnBrk="1" hangingPunct="1"/>
            <a:r>
              <a:rPr lang="es-ES" altLang="en-US" b="1">
                <a:latin typeface="Arial" panose="020B0604020202020204" pitchFamily="34" charset="0"/>
              </a:rPr>
              <a:t>Figure 12–9 The arrangement of NPCs in the nuclear envelope. </a:t>
            </a:r>
            <a:r>
              <a:rPr lang="es-ES" altLang="en-US">
                <a:latin typeface="Arial" panose="020B0604020202020204" pitchFamily="34" charset="0"/>
              </a:rPr>
              <a:t>(A) A small region of the nuclear envelope. In cross section, an NPC seems to</a:t>
            </a:r>
          </a:p>
          <a:p>
            <a:pPr eaLnBrk="1" hangingPunct="1"/>
            <a:r>
              <a:rPr lang="es-ES" altLang="en-US">
                <a:latin typeface="Arial" panose="020B0604020202020204" pitchFamily="34" charset="0"/>
              </a:rPr>
              <a:t>have four structural building blocks: column subunits, which form the bulk of the pore wall; annular subunits, which are centrally located;</a:t>
            </a:r>
          </a:p>
          <a:p>
            <a:pPr eaLnBrk="1" hangingPunct="1"/>
            <a:r>
              <a:rPr lang="es-ES" altLang="en-US">
                <a:latin typeface="Arial" panose="020B0604020202020204" pitchFamily="34" charset="0"/>
              </a:rPr>
              <a:t>lumenal subunits, which contain transmembrane proteins that anchor the complex to the nuclear membrane; and ring subunits, which form</a:t>
            </a:r>
          </a:p>
          <a:p>
            <a:pPr eaLnBrk="1" hangingPunct="1"/>
            <a:r>
              <a:rPr lang="es-ES" altLang="en-US">
                <a:latin typeface="Arial" panose="020B0604020202020204" pitchFamily="34" charset="0"/>
              </a:rPr>
              <a:t>the cytosolic and nuclear faces of the complex. In addition, fibrils protrude from both the cytosolic and the nuclear sides of the NPC. On the</a:t>
            </a:r>
          </a:p>
          <a:p>
            <a:pPr eaLnBrk="1" hangingPunct="1"/>
            <a:r>
              <a:rPr lang="es-ES" altLang="en-US">
                <a:latin typeface="Arial" panose="020B0604020202020204" pitchFamily="34" charset="0"/>
              </a:rPr>
              <a:t>nuclear side, the fibrils converge to form basketlike structures. Immunoelectron microscopic studies show that the proteins that make up the</a:t>
            </a:r>
          </a:p>
          <a:p>
            <a:pPr eaLnBrk="1" hangingPunct="1"/>
            <a:r>
              <a:rPr lang="es-ES" altLang="en-US">
                <a:latin typeface="Arial" panose="020B0604020202020204" pitchFamily="34" charset="0"/>
              </a:rPr>
              <a:t>core of the NPC are oriented symmetrically across the nuclear envelope, so that the nuclear and cytosolic sides of the core look identical. In</a:t>
            </a:r>
          </a:p>
          <a:p>
            <a:pPr eaLnBrk="1" hangingPunct="1"/>
            <a:r>
              <a:rPr lang="es-ES" altLang="en-US">
                <a:latin typeface="Arial" panose="020B0604020202020204" pitchFamily="34" charset="0"/>
              </a:rPr>
              <a:t>contrast, the proteins that make up the fibrils are different on the cytosolic and nuclear sides of the NPC. The eight-fold rotational and two-fold</a:t>
            </a:r>
          </a:p>
          <a:p>
            <a:pPr eaLnBrk="1" hangingPunct="1"/>
            <a:r>
              <a:rPr lang="es-ES" altLang="en-US">
                <a:latin typeface="Arial" panose="020B0604020202020204" pitchFamily="34" charset="0"/>
              </a:rPr>
              <a:t>transverse symmetry of the core NPC explains how such a huge structure can be formed from only about 30 different proteins: many of these</a:t>
            </a:r>
          </a:p>
          <a:p>
            <a:pPr eaLnBrk="1" hangingPunct="1"/>
            <a:r>
              <a:rPr lang="es-ES" altLang="en-US">
                <a:latin typeface="Arial" panose="020B0604020202020204" pitchFamily="34" charset="0"/>
              </a:rPr>
              <a:t>proteins are present in 16 copies (or multiples of 16). Disordered domains of the core proteins (not shown) are thought to extend toward the</a:t>
            </a:r>
          </a:p>
          <a:p>
            <a:pPr eaLnBrk="1" hangingPunct="1"/>
            <a:r>
              <a:rPr lang="es-ES" altLang="en-US">
                <a:latin typeface="Arial" panose="020B0604020202020204" pitchFamily="34" charset="0"/>
              </a:rPr>
              <a:t>center of the NPC, blocking the passive diffusion of large macromolecules. (B) A scanning electron micrograph of the nuclear side of the</a:t>
            </a:r>
          </a:p>
          <a:p>
            <a:pPr eaLnBrk="1" hangingPunct="1"/>
            <a:r>
              <a:rPr lang="es-ES" altLang="en-US">
                <a:latin typeface="Arial" panose="020B0604020202020204" pitchFamily="34" charset="0"/>
              </a:rPr>
              <a:t>nuclear envelope of an oocyte (see also Figure 9–55). (C) An electron micrograph showing a side view of two NPCs (brackets); note that the</a:t>
            </a:r>
          </a:p>
          <a:p>
            <a:pPr eaLnBrk="1" hangingPunct="1"/>
            <a:r>
              <a:rPr lang="es-ES" altLang="en-US">
                <a:latin typeface="Arial" panose="020B0604020202020204" pitchFamily="34" charset="0"/>
              </a:rPr>
              <a:t>inner and outer nuclear membranes are continuous at the edges of the pore. (D) An electron micrograph showing face-on views of negatively</a:t>
            </a:r>
          </a:p>
          <a:p>
            <a:pPr eaLnBrk="1" hangingPunct="1"/>
            <a:r>
              <a:rPr lang="es-ES" altLang="en-US">
                <a:latin typeface="Arial" panose="020B0604020202020204" pitchFamily="34" charset="0"/>
              </a:rPr>
              <a:t>stained NPCs. The membrane has been removed by detergent extraction. Note that some of the NPCs contain material in their center, which is</a:t>
            </a:r>
          </a:p>
          <a:p>
            <a:pPr eaLnBrk="1" hangingPunct="1"/>
            <a:r>
              <a:rPr lang="es-ES" altLang="en-US">
                <a:latin typeface="Arial" panose="020B0604020202020204" pitchFamily="34" charset="0"/>
              </a:rPr>
              <a:t>thought to be macromolecules in transit through these NPCs. (B, from M.W. Goldberg and T.D. Allen, J. Cell Biol. 119:1429–1440, 1992. With</a:t>
            </a:r>
          </a:p>
          <a:p>
            <a:pPr eaLnBrk="1" hangingPunct="1"/>
            <a:r>
              <a:rPr lang="es-ES" altLang="en-US">
                <a:latin typeface="Arial" panose="020B0604020202020204" pitchFamily="34" charset="0"/>
              </a:rPr>
              <a:t>permission from The Rockefeller University Press; C, courtesy of Werner Franke and Ulrich Scheer; D, courtesy of Ron Milligan.)</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297628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E3D7330-6940-6B4C-B492-074E91B6E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A914D3-2A19-F44F-AE41-DC7BF12548F3}" type="slidenum">
              <a:rPr lang="en-US" altLang="en-US"/>
              <a:pPr>
                <a:spcBef>
                  <a:spcPct val="0"/>
                </a:spcBef>
              </a:pPr>
              <a:t>6</a:t>
            </a:fld>
            <a:endParaRPr lang="en-US" altLang="en-US"/>
          </a:p>
        </p:txBody>
      </p:sp>
      <p:sp>
        <p:nvSpPr>
          <p:cNvPr id="104450" name="Rectangle 2">
            <a:extLst>
              <a:ext uri="{FF2B5EF4-FFF2-40B4-BE49-F238E27FC236}">
                <a16:creationId xmlns:a16="http://schemas.microsoft.com/office/drawing/2014/main" id="{375B0CE5-1995-A84D-A492-7FDF9BC80436}"/>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98DE2E48-64E0-F74E-881D-9725CE2EA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4039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96DC238-2B95-7040-ABFD-FF2BD4177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0EBF33-FAA7-004B-90A6-2C7C781454CD}" type="slidenum">
              <a:rPr lang="es-ES" altLang="en-US"/>
              <a:pPr>
                <a:spcBef>
                  <a:spcPct val="0"/>
                </a:spcBef>
              </a:pPr>
              <a:t>29</a:t>
            </a:fld>
            <a:endParaRPr lang="es-ES" altLang="en-US"/>
          </a:p>
        </p:txBody>
      </p:sp>
      <p:sp>
        <p:nvSpPr>
          <p:cNvPr id="145410" name="Rectangle 2">
            <a:extLst>
              <a:ext uri="{FF2B5EF4-FFF2-40B4-BE49-F238E27FC236}">
                <a16:creationId xmlns:a16="http://schemas.microsoft.com/office/drawing/2014/main" id="{304E0131-3FF8-6040-935D-18BAB4F631A2}"/>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D0808638-BFE9-E748-A21F-483A4BD6B6B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12–9 The arrangement of NPCs in the nuclear envelope. </a:t>
            </a:r>
            <a:r>
              <a:rPr lang="es-ES" altLang="en-US">
                <a:latin typeface="Arial" panose="020B0604020202020204" pitchFamily="34" charset="0"/>
              </a:rPr>
              <a:t>(A) A small region of the nuclear envelope. In cross section, an NPC seems to</a:t>
            </a:r>
          </a:p>
          <a:p>
            <a:pPr eaLnBrk="1" hangingPunct="1"/>
            <a:r>
              <a:rPr lang="es-ES" altLang="en-US">
                <a:latin typeface="Arial" panose="020B0604020202020204" pitchFamily="34" charset="0"/>
              </a:rPr>
              <a:t>have four structural building blocks: column subunits, which form the bulk of the pore wall; annular subunits, which are centrally located;</a:t>
            </a:r>
          </a:p>
          <a:p>
            <a:pPr eaLnBrk="1" hangingPunct="1"/>
            <a:r>
              <a:rPr lang="es-ES" altLang="en-US">
                <a:latin typeface="Arial" panose="020B0604020202020204" pitchFamily="34" charset="0"/>
              </a:rPr>
              <a:t>lumenal subunits, which contain transmembrane proteins that anchor the complex to the nuclear membrane; and ring subunits, which form</a:t>
            </a:r>
          </a:p>
          <a:p>
            <a:pPr eaLnBrk="1" hangingPunct="1"/>
            <a:r>
              <a:rPr lang="es-ES" altLang="en-US">
                <a:latin typeface="Arial" panose="020B0604020202020204" pitchFamily="34" charset="0"/>
              </a:rPr>
              <a:t>the cytosolic and nuclear faces of the complex. In addition, fibrils protrude from both the cytosolic and the nuclear sides of the NPC. On the</a:t>
            </a:r>
          </a:p>
          <a:p>
            <a:pPr eaLnBrk="1" hangingPunct="1"/>
            <a:r>
              <a:rPr lang="es-ES" altLang="en-US">
                <a:latin typeface="Arial" panose="020B0604020202020204" pitchFamily="34" charset="0"/>
              </a:rPr>
              <a:t>nuclear side, the fibrils converge to form basketlike structures. Immunoelectron microscopic studies show that the proteins that make up the</a:t>
            </a:r>
          </a:p>
          <a:p>
            <a:pPr eaLnBrk="1" hangingPunct="1"/>
            <a:r>
              <a:rPr lang="es-ES" altLang="en-US">
                <a:latin typeface="Arial" panose="020B0604020202020204" pitchFamily="34" charset="0"/>
              </a:rPr>
              <a:t>core of the NPC are oriented symmetrically across the nuclear envelope, so that the nuclear and cytosolic sides of the core look identical. In</a:t>
            </a:r>
          </a:p>
          <a:p>
            <a:pPr eaLnBrk="1" hangingPunct="1"/>
            <a:r>
              <a:rPr lang="es-ES" altLang="en-US">
                <a:latin typeface="Arial" panose="020B0604020202020204" pitchFamily="34" charset="0"/>
              </a:rPr>
              <a:t>contrast, the proteins that make up the fibrils are different on the cytosolic and nuclear sides of the NPC. The eight-fold rotational and two-fold</a:t>
            </a:r>
          </a:p>
          <a:p>
            <a:pPr eaLnBrk="1" hangingPunct="1"/>
            <a:r>
              <a:rPr lang="es-ES" altLang="en-US">
                <a:latin typeface="Arial" panose="020B0604020202020204" pitchFamily="34" charset="0"/>
              </a:rPr>
              <a:t>transverse symmetry of the core NPC explains how such a huge structure can be formed from only about 30 different proteins: many of these</a:t>
            </a:r>
          </a:p>
          <a:p>
            <a:pPr eaLnBrk="1" hangingPunct="1"/>
            <a:r>
              <a:rPr lang="es-ES" altLang="en-US">
                <a:latin typeface="Arial" panose="020B0604020202020204" pitchFamily="34" charset="0"/>
              </a:rPr>
              <a:t>proteins are present in 16 copies (or multiples of 16). Disordered domains of the core proteins (not shown) are thought to extend toward the</a:t>
            </a:r>
          </a:p>
          <a:p>
            <a:pPr eaLnBrk="1" hangingPunct="1"/>
            <a:r>
              <a:rPr lang="es-ES" altLang="en-US">
                <a:latin typeface="Arial" panose="020B0604020202020204" pitchFamily="34" charset="0"/>
              </a:rPr>
              <a:t>center of the NPC, blocking the passive diffusion of large macromolecules. (B) A scanning electron micrograph of the nuclear side of the</a:t>
            </a:r>
          </a:p>
          <a:p>
            <a:pPr eaLnBrk="1" hangingPunct="1"/>
            <a:r>
              <a:rPr lang="es-ES" altLang="en-US">
                <a:latin typeface="Arial" panose="020B0604020202020204" pitchFamily="34" charset="0"/>
              </a:rPr>
              <a:t>nuclear envelope of an oocyte (see also Figure 9–55). (C) An electron micrograph showing a side view of two NPCs (brackets); note that the</a:t>
            </a:r>
          </a:p>
          <a:p>
            <a:pPr eaLnBrk="1" hangingPunct="1"/>
            <a:r>
              <a:rPr lang="es-ES" altLang="en-US">
                <a:latin typeface="Arial" panose="020B0604020202020204" pitchFamily="34" charset="0"/>
              </a:rPr>
              <a:t>inner and outer nuclear membranes are continuous at the edges of the pore. (D) An electron micrograph showing face-on views of negatively</a:t>
            </a:r>
          </a:p>
          <a:p>
            <a:pPr eaLnBrk="1" hangingPunct="1"/>
            <a:r>
              <a:rPr lang="es-ES" altLang="en-US">
                <a:latin typeface="Arial" panose="020B0604020202020204" pitchFamily="34" charset="0"/>
              </a:rPr>
              <a:t>stained NPCs. The membrane has been removed by detergent extraction. Note that some of the NPCs contain material in their center, which is</a:t>
            </a:r>
          </a:p>
          <a:p>
            <a:pPr eaLnBrk="1" hangingPunct="1"/>
            <a:r>
              <a:rPr lang="es-ES" altLang="en-US">
                <a:latin typeface="Arial" panose="020B0604020202020204" pitchFamily="34" charset="0"/>
              </a:rPr>
              <a:t>thought to be macromolecules in transit through these NPCs. (B, from M.W. Goldberg and T.D. Allen, J. Cell Biol. 119:1429–1440, 1992. With</a:t>
            </a:r>
          </a:p>
          <a:p>
            <a:pPr eaLnBrk="1" hangingPunct="1"/>
            <a:r>
              <a:rPr lang="es-ES" altLang="en-US">
                <a:latin typeface="Arial" panose="020B0604020202020204" pitchFamily="34" charset="0"/>
              </a:rPr>
              <a:t>permission from The Rockefeller University Press; C, courtesy of Werner Franke and Ulrich Scheer; D, courtesy of Ron Milligan.)</a:t>
            </a:r>
          </a:p>
          <a:p>
            <a:pPr eaLnBrk="1" hangingPunct="1"/>
            <a:r>
              <a:rPr lang="es-ES" altLang="en-US" b="1">
                <a:latin typeface="Arial" panose="020B0604020202020204" pitchFamily="34" charset="0"/>
              </a:rPr>
              <a:t>Figure 12–9 The arrangement of NPCs in the nuclear envelope. </a:t>
            </a:r>
            <a:r>
              <a:rPr lang="es-ES" altLang="en-US">
                <a:latin typeface="Arial" panose="020B0604020202020204" pitchFamily="34" charset="0"/>
              </a:rPr>
              <a:t>(A) A small region of the nuclear envelope. In cross section, an NPC seems to</a:t>
            </a:r>
          </a:p>
          <a:p>
            <a:pPr eaLnBrk="1" hangingPunct="1"/>
            <a:r>
              <a:rPr lang="es-ES" altLang="en-US">
                <a:latin typeface="Arial" panose="020B0604020202020204" pitchFamily="34" charset="0"/>
              </a:rPr>
              <a:t>have four structural building blocks: column subunits, which form the bulk of the pore wall; annular subunits, which are centrally located;</a:t>
            </a:r>
          </a:p>
          <a:p>
            <a:pPr eaLnBrk="1" hangingPunct="1"/>
            <a:r>
              <a:rPr lang="es-ES" altLang="en-US">
                <a:latin typeface="Arial" panose="020B0604020202020204" pitchFamily="34" charset="0"/>
              </a:rPr>
              <a:t>lumenal subunits, which contain transmembrane proteins that anchor the complex to the nuclear membrane; and ring subunits, which form</a:t>
            </a:r>
          </a:p>
          <a:p>
            <a:pPr eaLnBrk="1" hangingPunct="1"/>
            <a:r>
              <a:rPr lang="es-ES" altLang="en-US">
                <a:latin typeface="Arial" panose="020B0604020202020204" pitchFamily="34" charset="0"/>
              </a:rPr>
              <a:t>the cytosolic and nuclear faces of the complex. In addition, fibrils protrude from both the cytosolic and the nuclear sides of the NPC. On the</a:t>
            </a:r>
          </a:p>
          <a:p>
            <a:pPr eaLnBrk="1" hangingPunct="1"/>
            <a:r>
              <a:rPr lang="es-ES" altLang="en-US">
                <a:latin typeface="Arial" panose="020B0604020202020204" pitchFamily="34" charset="0"/>
              </a:rPr>
              <a:t>nuclear side, the fibrils converge to form basketlike structures. Immunoelectron microscopic studies show that the proteins that make up the</a:t>
            </a:r>
          </a:p>
          <a:p>
            <a:pPr eaLnBrk="1" hangingPunct="1"/>
            <a:r>
              <a:rPr lang="es-ES" altLang="en-US">
                <a:latin typeface="Arial" panose="020B0604020202020204" pitchFamily="34" charset="0"/>
              </a:rPr>
              <a:t>core of the NPC are oriented symmetrically across the nuclear envelope, so that the nuclear and cytosolic sides of the core look identical. In</a:t>
            </a:r>
          </a:p>
          <a:p>
            <a:pPr eaLnBrk="1" hangingPunct="1"/>
            <a:r>
              <a:rPr lang="es-ES" altLang="en-US">
                <a:latin typeface="Arial" panose="020B0604020202020204" pitchFamily="34" charset="0"/>
              </a:rPr>
              <a:t>contrast, the proteins that make up the fibrils are different on the cytosolic and nuclear sides of the NPC. The eight-fold rotational and two-fold</a:t>
            </a:r>
          </a:p>
          <a:p>
            <a:pPr eaLnBrk="1" hangingPunct="1"/>
            <a:r>
              <a:rPr lang="es-ES" altLang="en-US">
                <a:latin typeface="Arial" panose="020B0604020202020204" pitchFamily="34" charset="0"/>
              </a:rPr>
              <a:t>transverse symmetry of the core NPC explains how such a huge structure can be formed from only about 30 different proteins: many of these</a:t>
            </a:r>
          </a:p>
          <a:p>
            <a:pPr eaLnBrk="1" hangingPunct="1"/>
            <a:r>
              <a:rPr lang="es-ES" altLang="en-US">
                <a:latin typeface="Arial" panose="020B0604020202020204" pitchFamily="34" charset="0"/>
              </a:rPr>
              <a:t>proteins are present in 16 copies (or multiples of 16). Disordered domains of the core proteins (not shown) are thought to extend toward the</a:t>
            </a:r>
          </a:p>
          <a:p>
            <a:pPr eaLnBrk="1" hangingPunct="1"/>
            <a:r>
              <a:rPr lang="es-ES" altLang="en-US">
                <a:latin typeface="Arial" panose="020B0604020202020204" pitchFamily="34" charset="0"/>
              </a:rPr>
              <a:t>center of the NPC, blocking the passive diffusion of large macromolecules. (B) A scanning electron micrograph of the nuclear side of the</a:t>
            </a:r>
          </a:p>
          <a:p>
            <a:pPr eaLnBrk="1" hangingPunct="1"/>
            <a:r>
              <a:rPr lang="es-ES" altLang="en-US">
                <a:latin typeface="Arial" panose="020B0604020202020204" pitchFamily="34" charset="0"/>
              </a:rPr>
              <a:t>nuclear envelope of an oocyte (see also Figure 9–55). (C) An electron micrograph showing a side view of two NPCs (brackets); note that the</a:t>
            </a:r>
          </a:p>
          <a:p>
            <a:pPr eaLnBrk="1" hangingPunct="1"/>
            <a:r>
              <a:rPr lang="es-ES" altLang="en-US">
                <a:latin typeface="Arial" panose="020B0604020202020204" pitchFamily="34" charset="0"/>
              </a:rPr>
              <a:t>inner and outer nuclear membranes are continuous at the edges of the pore. (D) An electron micrograph showing face-on views of negatively</a:t>
            </a:r>
          </a:p>
          <a:p>
            <a:pPr eaLnBrk="1" hangingPunct="1"/>
            <a:r>
              <a:rPr lang="es-ES" altLang="en-US">
                <a:latin typeface="Arial" panose="020B0604020202020204" pitchFamily="34" charset="0"/>
              </a:rPr>
              <a:t>stained NPCs. The membrane has been removed by detergent extraction. Note that some of the NPCs contain material in their center, which is</a:t>
            </a:r>
          </a:p>
          <a:p>
            <a:pPr eaLnBrk="1" hangingPunct="1"/>
            <a:r>
              <a:rPr lang="es-ES" altLang="en-US">
                <a:latin typeface="Arial" panose="020B0604020202020204" pitchFamily="34" charset="0"/>
              </a:rPr>
              <a:t>thought to be macromolecules in transit through these NPCs. (B, from M.W. Goldberg and T.D. Allen, J. Cell Biol. 119:1429–1440, 1992. With</a:t>
            </a:r>
          </a:p>
          <a:p>
            <a:pPr eaLnBrk="1" hangingPunct="1"/>
            <a:r>
              <a:rPr lang="es-ES" altLang="en-US">
                <a:latin typeface="Arial" panose="020B0604020202020204" pitchFamily="34" charset="0"/>
              </a:rPr>
              <a:t>permission from The Rockefeller University Press; C, courtesy of Werner Franke and Ulrich Scheer; D, courtesy of Ron Milligan.)</a:t>
            </a:r>
          </a:p>
          <a:p>
            <a:pPr eaLnBrk="1" hangingPunct="1"/>
            <a:r>
              <a:rPr lang="es-ES" altLang="en-US" b="1">
                <a:latin typeface="Arial" panose="020B0604020202020204" pitchFamily="34" charset="0"/>
              </a:rPr>
              <a:t>Figure 12–10 A model for the gated</a:t>
            </a:r>
          </a:p>
          <a:p>
            <a:pPr eaLnBrk="1" hangingPunct="1"/>
            <a:r>
              <a:rPr lang="es-ES" altLang="en-US" b="1">
                <a:latin typeface="Arial" panose="020B0604020202020204" pitchFamily="34" charset="0"/>
              </a:rPr>
              <a:t>diffusion barrier of the NPC. </a:t>
            </a:r>
            <a:r>
              <a:rPr lang="es-ES" altLang="en-US">
                <a:latin typeface="Arial" panose="020B0604020202020204" pitchFamily="34" charset="0"/>
              </a:rPr>
              <a:t>The</a:t>
            </a:r>
          </a:p>
          <a:p>
            <a:pPr eaLnBrk="1" hangingPunct="1"/>
            <a:r>
              <a:rPr lang="es-ES" altLang="en-US">
                <a:latin typeface="Arial" panose="020B0604020202020204" pitchFamily="34" charset="0"/>
              </a:rPr>
              <a:t>drawing shows a side view of an NPC.</a:t>
            </a:r>
          </a:p>
          <a:p>
            <a:pPr eaLnBrk="1" hangingPunct="1"/>
            <a:r>
              <a:rPr lang="es-ES" altLang="en-US">
                <a:latin typeface="Arial" panose="020B0604020202020204" pitchFamily="34" charset="0"/>
              </a:rPr>
              <a:t>Unstructured regions of the proteins</a:t>
            </a:r>
          </a:p>
          <a:p>
            <a:pPr eaLnBrk="1" hangingPunct="1"/>
            <a:r>
              <a:rPr lang="es-ES" altLang="en-US">
                <a:latin typeface="Arial" panose="020B0604020202020204" pitchFamily="34" charset="0"/>
              </a:rPr>
              <a:t>lining the central pore form a tangled</a:t>
            </a:r>
          </a:p>
          <a:p>
            <a:pPr eaLnBrk="1" hangingPunct="1"/>
            <a:r>
              <a:rPr lang="es-ES" altLang="en-US">
                <a:latin typeface="Arial" panose="020B0604020202020204" pitchFamily="34" charset="0"/>
              </a:rPr>
              <a:t>meshwork, which blocks the passive</a:t>
            </a:r>
          </a:p>
          <a:p>
            <a:pPr eaLnBrk="1" hangingPunct="1"/>
            <a:r>
              <a:rPr lang="es-ES" altLang="en-US">
                <a:latin typeface="Arial" panose="020B0604020202020204" pitchFamily="34" charset="0"/>
              </a:rPr>
              <a:t>diffusion of large macromolecules.</a:t>
            </a:r>
          </a:p>
          <a:p>
            <a:pPr eaLnBrk="1" hangingPunct="1"/>
            <a:r>
              <a:rPr lang="es-ES" altLang="en-US">
                <a:latin typeface="Arial" panose="020B0604020202020204" pitchFamily="34" charset="0"/>
              </a:rPr>
              <a:t>During active transport, however, even</a:t>
            </a:r>
          </a:p>
          <a:p>
            <a:pPr eaLnBrk="1" hangingPunct="1"/>
            <a:r>
              <a:rPr lang="es-ES" altLang="en-US">
                <a:latin typeface="Arial" panose="020B0604020202020204" pitchFamily="34" charset="0"/>
              </a:rPr>
              <a:t>particles up to 39 nm in diameter can</a:t>
            </a:r>
          </a:p>
          <a:p>
            <a:pPr eaLnBrk="1" hangingPunct="1"/>
            <a:r>
              <a:rPr lang="es-ES" altLang="en-US">
                <a:latin typeface="Arial" panose="020B0604020202020204" pitchFamily="34" charset="0"/>
              </a:rPr>
              <a:t>pass through NPCs.</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289349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79A0FCE6-C98B-3749-AF68-6750F79FF4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BAB4CF-BDE5-6B4B-B230-557CE3B20A22}" type="slidenum">
              <a:rPr lang="es-ES" altLang="en-US"/>
              <a:pPr>
                <a:spcBef>
                  <a:spcPct val="0"/>
                </a:spcBef>
              </a:pPr>
              <a:t>30</a:t>
            </a:fld>
            <a:endParaRPr lang="es-ES" altLang="en-US"/>
          </a:p>
        </p:txBody>
      </p:sp>
      <p:sp>
        <p:nvSpPr>
          <p:cNvPr id="147458" name="Rectangle 2">
            <a:extLst>
              <a:ext uri="{FF2B5EF4-FFF2-40B4-BE49-F238E27FC236}">
                <a16:creationId xmlns:a16="http://schemas.microsoft.com/office/drawing/2014/main" id="{0F2A6351-CF20-4348-99C9-FADDA1391FB0}"/>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F8C9FB2D-4907-524E-8DE1-91F9C8CEE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a:latin typeface="Arial" panose="020B0604020202020204" pitchFamily="34" charset="0"/>
              </a:rPr>
              <a:t>Exploded Diagram of the Nuclear Pore Complex.</a:t>
            </a:r>
          </a:p>
          <a:p>
            <a:pPr eaLnBrk="1" hangingPunct="1"/>
            <a:endParaRPr lang="es-ES_tradnl" altLang="en-US">
              <a:latin typeface="Arial" panose="020B0604020202020204" pitchFamily="34" charset="0"/>
            </a:endParaRPr>
          </a:p>
          <a:p>
            <a:pPr eaLnBrk="1" hangingPunct="1"/>
            <a:r>
              <a:rPr lang="es-ES" altLang="en-US">
                <a:latin typeface="Arial" panose="020B0604020202020204" pitchFamily="34" charset="0"/>
              </a:rPr>
              <a:t>http://images.google.com.uy/imgres?imgurl=http://www.paterson.man.ac.uk/images/scb1.gif&amp;imgrefurl=http://www.paterson.man.ac.uk/scb/nucpore.stm&amp;usg=__JA_6CK7lxeWVg9UVyqB_3hSeND4=&amp;h=374&amp;w=415&amp;sz=35&amp;hl=es&amp;start=8&amp;um=1&amp;itbs=1&amp;tbnid=l6HlU1Va65PNOM:&amp;tbnh=113&amp;tbnw=125&amp;prev=/images%3Fq%3Dnuclear%2Bpore%2Bcomplex%26um%3D1%26hl%3Des%26safe%3Doff%26client%3Dfirefox-a%26sa%3DX%26rls%3Dorg.mozilla:es-AR:official%26tbs%3Disch:1</a:t>
            </a:r>
          </a:p>
        </p:txBody>
      </p:sp>
    </p:spTree>
    <p:extLst>
      <p:ext uri="{BB962C8B-B14F-4D97-AF65-F5344CB8AC3E}">
        <p14:creationId xmlns:p14="http://schemas.microsoft.com/office/powerpoint/2010/main" val="44545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8DC81A55-8A6C-3C49-B7C3-7EBF29B8D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09D3B4-59B2-3947-8200-E05424CB6AF9}" type="slidenum">
              <a:rPr lang="es-ES" altLang="en-US"/>
              <a:pPr>
                <a:spcBef>
                  <a:spcPct val="0"/>
                </a:spcBef>
              </a:pPr>
              <a:t>31</a:t>
            </a:fld>
            <a:endParaRPr lang="es-ES" altLang="en-US"/>
          </a:p>
        </p:txBody>
      </p:sp>
      <p:sp>
        <p:nvSpPr>
          <p:cNvPr id="149506" name="Rectangle 2">
            <a:extLst>
              <a:ext uri="{FF2B5EF4-FFF2-40B4-BE49-F238E27FC236}">
                <a16:creationId xmlns:a16="http://schemas.microsoft.com/office/drawing/2014/main" id="{196C3986-36FA-2245-A150-C9B82E13F48D}"/>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5E685C35-874A-C648-83DE-0849DAE5D3E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12–9 The arrangement of NPCs in the nuclear envelope. </a:t>
            </a:r>
            <a:r>
              <a:rPr lang="es-ES" altLang="en-US">
                <a:latin typeface="Arial" panose="020B0604020202020204" pitchFamily="34" charset="0"/>
              </a:rPr>
              <a:t>(A) A small region of the nuclear envelope. In cross section, an NPC seems to</a:t>
            </a:r>
          </a:p>
          <a:p>
            <a:pPr eaLnBrk="1" hangingPunct="1"/>
            <a:r>
              <a:rPr lang="es-ES" altLang="en-US">
                <a:latin typeface="Arial" panose="020B0604020202020204" pitchFamily="34" charset="0"/>
              </a:rPr>
              <a:t>have four structural building blocks: column subunits, which form the bulk of the pore wall; annular subunits, which are centrally located;</a:t>
            </a:r>
          </a:p>
          <a:p>
            <a:pPr eaLnBrk="1" hangingPunct="1"/>
            <a:r>
              <a:rPr lang="es-ES" altLang="en-US">
                <a:latin typeface="Arial" panose="020B0604020202020204" pitchFamily="34" charset="0"/>
              </a:rPr>
              <a:t>lumenal subunits, which contain transmembrane proteins that anchor the complex to the nuclear membrane; and ring subunits, which form</a:t>
            </a:r>
          </a:p>
          <a:p>
            <a:pPr eaLnBrk="1" hangingPunct="1"/>
            <a:r>
              <a:rPr lang="es-ES" altLang="en-US">
                <a:latin typeface="Arial" panose="020B0604020202020204" pitchFamily="34" charset="0"/>
              </a:rPr>
              <a:t>the cytosolic and nuclear faces of the complex. In addition, fibrils protrude from both the cytosolic and the nuclear sides of the NPC. On the</a:t>
            </a:r>
          </a:p>
          <a:p>
            <a:pPr eaLnBrk="1" hangingPunct="1"/>
            <a:r>
              <a:rPr lang="es-ES" altLang="en-US">
                <a:latin typeface="Arial" panose="020B0604020202020204" pitchFamily="34" charset="0"/>
              </a:rPr>
              <a:t>nuclear side, the fibrils converge to form basketlike structures. Immunoelectron microscopic studies show that the proteins that make up the</a:t>
            </a:r>
          </a:p>
          <a:p>
            <a:pPr eaLnBrk="1" hangingPunct="1"/>
            <a:r>
              <a:rPr lang="es-ES" altLang="en-US">
                <a:latin typeface="Arial" panose="020B0604020202020204" pitchFamily="34" charset="0"/>
              </a:rPr>
              <a:t>core of the NPC are oriented symmetrically across the nuclear envelope, so that the nuclear and cytosolic sides of the core look identical. In</a:t>
            </a:r>
          </a:p>
          <a:p>
            <a:pPr eaLnBrk="1" hangingPunct="1"/>
            <a:r>
              <a:rPr lang="es-ES" altLang="en-US">
                <a:latin typeface="Arial" panose="020B0604020202020204" pitchFamily="34" charset="0"/>
              </a:rPr>
              <a:t>contrast, the proteins that make up the fibrils are different on the cytosolic and nuclear sides of the NPC. The eight-fold rotational and two-fold</a:t>
            </a:r>
          </a:p>
          <a:p>
            <a:pPr eaLnBrk="1" hangingPunct="1"/>
            <a:r>
              <a:rPr lang="es-ES" altLang="en-US">
                <a:latin typeface="Arial" panose="020B0604020202020204" pitchFamily="34" charset="0"/>
              </a:rPr>
              <a:t>transverse symmetry of the core NPC explains how such a huge structure can be formed from only about 30 different proteins: many of these</a:t>
            </a:r>
          </a:p>
          <a:p>
            <a:pPr eaLnBrk="1" hangingPunct="1"/>
            <a:r>
              <a:rPr lang="es-ES" altLang="en-US">
                <a:latin typeface="Arial" panose="020B0604020202020204" pitchFamily="34" charset="0"/>
              </a:rPr>
              <a:t>proteins are present in 16 copies (or multiples of 16). Disordered domains of the core proteins (not shown) are thought to extend toward the</a:t>
            </a:r>
          </a:p>
          <a:p>
            <a:pPr eaLnBrk="1" hangingPunct="1"/>
            <a:r>
              <a:rPr lang="es-ES" altLang="en-US">
                <a:latin typeface="Arial" panose="020B0604020202020204" pitchFamily="34" charset="0"/>
              </a:rPr>
              <a:t>center of the NPC, blocking the passive diffusion of large macromolecules. (B) A scanning electron micrograph of the nuclear side of the</a:t>
            </a:r>
          </a:p>
          <a:p>
            <a:pPr eaLnBrk="1" hangingPunct="1"/>
            <a:r>
              <a:rPr lang="es-ES" altLang="en-US">
                <a:latin typeface="Arial" panose="020B0604020202020204" pitchFamily="34" charset="0"/>
              </a:rPr>
              <a:t>nuclear envelope of an oocyte (see also Figure 9–55). (C) An electron micrograph showing a side view of two NPCs (brackets); note that the</a:t>
            </a:r>
          </a:p>
          <a:p>
            <a:pPr eaLnBrk="1" hangingPunct="1"/>
            <a:r>
              <a:rPr lang="es-ES" altLang="en-US">
                <a:latin typeface="Arial" panose="020B0604020202020204" pitchFamily="34" charset="0"/>
              </a:rPr>
              <a:t>inner and outer nuclear membranes are continuous at the edges of the pore. (D) An electron micrograph showing face-on views of negatively</a:t>
            </a:r>
          </a:p>
          <a:p>
            <a:pPr eaLnBrk="1" hangingPunct="1"/>
            <a:r>
              <a:rPr lang="es-ES" altLang="en-US">
                <a:latin typeface="Arial" panose="020B0604020202020204" pitchFamily="34" charset="0"/>
              </a:rPr>
              <a:t>stained NPCs. The membrane has been removed by detergent extraction. Note that some of the NPCs contain material in their center, which is</a:t>
            </a:r>
          </a:p>
          <a:p>
            <a:pPr eaLnBrk="1" hangingPunct="1"/>
            <a:r>
              <a:rPr lang="es-ES" altLang="en-US">
                <a:latin typeface="Arial" panose="020B0604020202020204" pitchFamily="34" charset="0"/>
              </a:rPr>
              <a:t>thought to be macromolecules in transit through these NPCs. (B, from M.W. Goldberg and T.D. Allen, J. Cell Biol. 119:1429–1440, 1992. With</a:t>
            </a:r>
          </a:p>
          <a:p>
            <a:pPr eaLnBrk="1" hangingPunct="1"/>
            <a:r>
              <a:rPr lang="es-ES" altLang="en-US">
                <a:latin typeface="Arial" panose="020B0604020202020204" pitchFamily="34" charset="0"/>
              </a:rPr>
              <a:t>permission from The Rockefeller University Press; C, courtesy of Werner Franke and Ulrich Scheer; D, courtesy of Ron Milligan.)</a:t>
            </a:r>
          </a:p>
          <a:p>
            <a:pPr eaLnBrk="1" hangingPunct="1"/>
            <a:r>
              <a:rPr lang="es-ES" altLang="en-US" b="1">
                <a:latin typeface="Arial" panose="020B0604020202020204" pitchFamily="34" charset="0"/>
              </a:rPr>
              <a:t>Figure 12–9 The arrangement of NPCs in the nuclear envelope. </a:t>
            </a:r>
            <a:r>
              <a:rPr lang="es-ES" altLang="en-US">
                <a:latin typeface="Arial" panose="020B0604020202020204" pitchFamily="34" charset="0"/>
              </a:rPr>
              <a:t>(A) A small region of the nuclear envelope. In cross section, an NPC seems to</a:t>
            </a:r>
          </a:p>
          <a:p>
            <a:pPr eaLnBrk="1" hangingPunct="1"/>
            <a:r>
              <a:rPr lang="es-ES" altLang="en-US">
                <a:latin typeface="Arial" panose="020B0604020202020204" pitchFamily="34" charset="0"/>
              </a:rPr>
              <a:t>have four structural building blocks: column subunits, which form the bulk of the pore wall; annular subunits, which are centrally located;</a:t>
            </a:r>
          </a:p>
          <a:p>
            <a:pPr eaLnBrk="1" hangingPunct="1"/>
            <a:r>
              <a:rPr lang="es-ES" altLang="en-US">
                <a:latin typeface="Arial" panose="020B0604020202020204" pitchFamily="34" charset="0"/>
              </a:rPr>
              <a:t>lumenal subunits, which contain transmembrane proteins that anchor the complex to the nuclear membrane; and ring subunits, which form</a:t>
            </a:r>
          </a:p>
          <a:p>
            <a:pPr eaLnBrk="1" hangingPunct="1"/>
            <a:r>
              <a:rPr lang="es-ES" altLang="en-US">
                <a:latin typeface="Arial" panose="020B0604020202020204" pitchFamily="34" charset="0"/>
              </a:rPr>
              <a:t>the cytosolic and nuclear faces of the complex. In addition, fibrils protrude from both the cytosolic and the nuclear sides of the NPC. On the</a:t>
            </a:r>
          </a:p>
          <a:p>
            <a:pPr eaLnBrk="1" hangingPunct="1"/>
            <a:r>
              <a:rPr lang="es-ES" altLang="en-US">
                <a:latin typeface="Arial" panose="020B0604020202020204" pitchFamily="34" charset="0"/>
              </a:rPr>
              <a:t>nuclear side, the fibrils converge to form basketlike structures. Immunoelectron microscopic studies show that the proteins that make up the</a:t>
            </a:r>
          </a:p>
          <a:p>
            <a:pPr eaLnBrk="1" hangingPunct="1"/>
            <a:r>
              <a:rPr lang="es-ES" altLang="en-US">
                <a:latin typeface="Arial" panose="020B0604020202020204" pitchFamily="34" charset="0"/>
              </a:rPr>
              <a:t>core of the NPC are oriented symmetrically across the nuclear envelope, so that the nuclear and cytosolic sides of the core look identical. In</a:t>
            </a:r>
          </a:p>
          <a:p>
            <a:pPr eaLnBrk="1" hangingPunct="1"/>
            <a:r>
              <a:rPr lang="es-ES" altLang="en-US">
                <a:latin typeface="Arial" panose="020B0604020202020204" pitchFamily="34" charset="0"/>
              </a:rPr>
              <a:t>contrast, the proteins that make up the fibrils are different on the cytosolic and nuclear sides of the NPC. The eight-fold rotational and two-fold</a:t>
            </a:r>
          </a:p>
          <a:p>
            <a:pPr eaLnBrk="1" hangingPunct="1"/>
            <a:r>
              <a:rPr lang="es-ES" altLang="en-US">
                <a:latin typeface="Arial" panose="020B0604020202020204" pitchFamily="34" charset="0"/>
              </a:rPr>
              <a:t>transverse symmetry of the core NPC explains how such a huge structure can be formed from only about 30 different proteins: many of these</a:t>
            </a:r>
          </a:p>
          <a:p>
            <a:pPr eaLnBrk="1" hangingPunct="1"/>
            <a:r>
              <a:rPr lang="es-ES" altLang="en-US">
                <a:latin typeface="Arial" panose="020B0604020202020204" pitchFamily="34" charset="0"/>
              </a:rPr>
              <a:t>proteins are present in 16 copies (or multiples of 16). Disordered domains of the core proteins (not shown) are thought to extend toward the</a:t>
            </a:r>
          </a:p>
          <a:p>
            <a:pPr eaLnBrk="1" hangingPunct="1"/>
            <a:r>
              <a:rPr lang="es-ES" altLang="en-US">
                <a:latin typeface="Arial" panose="020B0604020202020204" pitchFamily="34" charset="0"/>
              </a:rPr>
              <a:t>center of the NPC, blocking the passive diffusion of large macromolecules. (B) A scanning electron micrograph of the nuclear side of the</a:t>
            </a:r>
          </a:p>
          <a:p>
            <a:pPr eaLnBrk="1" hangingPunct="1"/>
            <a:r>
              <a:rPr lang="es-ES" altLang="en-US">
                <a:latin typeface="Arial" panose="020B0604020202020204" pitchFamily="34" charset="0"/>
              </a:rPr>
              <a:t>nuclear envelope of an oocyte (see also Figure 9–55). (C) An electron micrograph showing a side view of two NPCs (brackets); note that the</a:t>
            </a:r>
          </a:p>
          <a:p>
            <a:pPr eaLnBrk="1" hangingPunct="1"/>
            <a:r>
              <a:rPr lang="es-ES" altLang="en-US">
                <a:latin typeface="Arial" panose="020B0604020202020204" pitchFamily="34" charset="0"/>
              </a:rPr>
              <a:t>inner and outer nuclear membranes are continuous at the edges of the pore. (D) An electron micrograph showing face-on views of negatively</a:t>
            </a:r>
          </a:p>
          <a:p>
            <a:pPr eaLnBrk="1" hangingPunct="1"/>
            <a:r>
              <a:rPr lang="es-ES" altLang="en-US">
                <a:latin typeface="Arial" panose="020B0604020202020204" pitchFamily="34" charset="0"/>
              </a:rPr>
              <a:t>stained NPCs. The membrane has been removed by detergent extraction. Note that some of the NPCs contain material in their center, which is</a:t>
            </a:r>
          </a:p>
          <a:p>
            <a:pPr eaLnBrk="1" hangingPunct="1"/>
            <a:r>
              <a:rPr lang="es-ES" altLang="en-US">
                <a:latin typeface="Arial" panose="020B0604020202020204" pitchFamily="34" charset="0"/>
              </a:rPr>
              <a:t>thought to be macromolecules in transit through these NPCs. (B, from M.W. Goldberg and T.D. Allen, J. Cell Biol. 119:1429–1440, 1992. With</a:t>
            </a:r>
          </a:p>
          <a:p>
            <a:pPr eaLnBrk="1" hangingPunct="1"/>
            <a:r>
              <a:rPr lang="es-ES" altLang="en-US">
                <a:latin typeface="Arial" panose="020B0604020202020204" pitchFamily="34" charset="0"/>
              </a:rPr>
              <a:t>permission from The Rockefeller University Press; C, courtesy of Werner Franke and Ulrich Scheer; D, courtesy of Ron Milligan.)</a:t>
            </a:r>
          </a:p>
          <a:p>
            <a:pPr eaLnBrk="1" hangingPunct="1"/>
            <a:r>
              <a:rPr lang="es-ES" altLang="en-US" b="1">
                <a:latin typeface="Arial" panose="020B0604020202020204" pitchFamily="34" charset="0"/>
              </a:rPr>
              <a:t>Figure 12–10 A model for the gated</a:t>
            </a:r>
          </a:p>
          <a:p>
            <a:pPr eaLnBrk="1" hangingPunct="1"/>
            <a:r>
              <a:rPr lang="es-ES" altLang="en-US" b="1">
                <a:latin typeface="Arial" panose="020B0604020202020204" pitchFamily="34" charset="0"/>
              </a:rPr>
              <a:t>diffusion barrier of the NPC. </a:t>
            </a:r>
            <a:r>
              <a:rPr lang="es-ES" altLang="en-US">
                <a:latin typeface="Arial" panose="020B0604020202020204" pitchFamily="34" charset="0"/>
              </a:rPr>
              <a:t>The</a:t>
            </a:r>
          </a:p>
          <a:p>
            <a:pPr eaLnBrk="1" hangingPunct="1"/>
            <a:r>
              <a:rPr lang="es-ES" altLang="en-US">
                <a:latin typeface="Arial" panose="020B0604020202020204" pitchFamily="34" charset="0"/>
              </a:rPr>
              <a:t>drawing shows a side view of an NPC.</a:t>
            </a:r>
          </a:p>
          <a:p>
            <a:pPr eaLnBrk="1" hangingPunct="1"/>
            <a:r>
              <a:rPr lang="es-ES" altLang="en-US">
                <a:latin typeface="Arial" panose="020B0604020202020204" pitchFamily="34" charset="0"/>
              </a:rPr>
              <a:t>Unstructured regions of the proteins</a:t>
            </a:r>
          </a:p>
          <a:p>
            <a:pPr eaLnBrk="1" hangingPunct="1"/>
            <a:r>
              <a:rPr lang="es-ES" altLang="en-US">
                <a:latin typeface="Arial" panose="020B0604020202020204" pitchFamily="34" charset="0"/>
              </a:rPr>
              <a:t>lining the central pore form a tangled</a:t>
            </a:r>
          </a:p>
          <a:p>
            <a:pPr eaLnBrk="1" hangingPunct="1"/>
            <a:r>
              <a:rPr lang="es-ES" altLang="en-US">
                <a:latin typeface="Arial" panose="020B0604020202020204" pitchFamily="34" charset="0"/>
              </a:rPr>
              <a:t>meshwork, which blocks the passive</a:t>
            </a:r>
          </a:p>
          <a:p>
            <a:pPr eaLnBrk="1" hangingPunct="1"/>
            <a:r>
              <a:rPr lang="es-ES" altLang="en-US">
                <a:latin typeface="Arial" panose="020B0604020202020204" pitchFamily="34" charset="0"/>
              </a:rPr>
              <a:t>diffusion of large macromolecules.</a:t>
            </a:r>
          </a:p>
          <a:p>
            <a:pPr eaLnBrk="1" hangingPunct="1"/>
            <a:r>
              <a:rPr lang="es-ES" altLang="en-US">
                <a:latin typeface="Arial" panose="020B0604020202020204" pitchFamily="34" charset="0"/>
              </a:rPr>
              <a:t>During active transport, however, even</a:t>
            </a:r>
          </a:p>
          <a:p>
            <a:pPr eaLnBrk="1" hangingPunct="1"/>
            <a:r>
              <a:rPr lang="es-ES" altLang="en-US">
                <a:latin typeface="Arial" panose="020B0604020202020204" pitchFamily="34" charset="0"/>
              </a:rPr>
              <a:t>particles up to 39 nm in diameter can</a:t>
            </a:r>
          </a:p>
          <a:p>
            <a:pPr eaLnBrk="1" hangingPunct="1"/>
            <a:r>
              <a:rPr lang="es-ES" altLang="en-US">
                <a:latin typeface="Arial" panose="020B0604020202020204" pitchFamily="34" charset="0"/>
              </a:rPr>
              <a:t>pass through NPCs.</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262451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B9BE016F-F433-1E4A-9768-3DD883B1E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6DA000-2436-074A-B42C-78D2C357EC6A}" type="slidenum">
              <a:rPr lang="es-ES" altLang="en-US"/>
              <a:pPr>
                <a:spcBef>
                  <a:spcPct val="0"/>
                </a:spcBef>
              </a:pPr>
              <a:t>32</a:t>
            </a:fld>
            <a:endParaRPr lang="es-ES" altLang="en-US"/>
          </a:p>
        </p:txBody>
      </p:sp>
      <p:sp>
        <p:nvSpPr>
          <p:cNvPr id="151554" name="Rectangle 2">
            <a:extLst>
              <a:ext uri="{FF2B5EF4-FFF2-40B4-BE49-F238E27FC236}">
                <a16:creationId xmlns:a16="http://schemas.microsoft.com/office/drawing/2014/main" id="{A3438497-E0EA-9D4D-8116-CA3A3D6395DD}"/>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08C97B04-0D07-8C48-B95C-D96A03135E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a:latin typeface="Arial" panose="020B0604020202020204" pitchFamily="34" charset="0"/>
              </a:rPr>
              <a:t>Some characteristic features of the different classes of signal sequences are highlighted in color. Where they are known to be important for the</a:t>
            </a:r>
          </a:p>
          <a:p>
            <a:pPr eaLnBrk="1" hangingPunct="1"/>
            <a:r>
              <a:rPr lang="es-ES" altLang="en-US">
                <a:latin typeface="Arial" panose="020B0604020202020204" pitchFamily="34" charset="0"/>
              </a:rPr>
              <a:t>function of the signal sequence, positively charged amino acids are shown in red and negatively charged amino acids are shown in green. Similarly,</a:t>
            </a:r>
          </a:p>
          <a:p>
            <a:pPr eaLnBrk="1" hangingPunct="1"/>
            <a:r>
              <a:rPr lang="es-ES" altLang="en-US">
                <a:latin typeface="Arial" panose="020B0604020202020204" pitchFamily="34" charset="0"/>
              </a:rPr>
              <a:t>important hydrophobic amino acids are shown in white and important hydroxylated amino acids are shown in blue. +H3N indicates the N-terminus</a:t>
            </a:r>
          </a:p>
          <a:p>
            <a:pPr eaLnBrk="1" hangingPunct="1"/>
            <a:r>
              <a:rPr lang="es-ES" altLang="en-US">
                <a:latin typeface="Arial" panose="020B0604020202020204" pitchFamily="34" charset="0"/>
              </a:rPr>
              <a:t>of a protein; COO– indicates the C-terminus.</a:t>
            </a:r>
          </a:p>
          <a:p>
            <a:pPr eaLnBrk="1" hangingPunct="1"/>
            <a:r>
              <a:rPr lang="es-ES" altLang="en-US" b="1">
                <a:latin typeface="Arial" panose="020B0604020202020204" pitchFamily="34" charset="0"/>
              </a:rPr>
              <a:t>Figure 12–11 The function of a nuclear</a:t>
            </a:r>
          </a:p>
          <a:p>
            <a:pPr eaLnBrk="1" hangingPunct="1"/>
            <a:r>
              <a:rPr lang="es-ES" altLang="en-US" b="1">
                <a:latin typeface="Arial" panose="020B0604020202020204" pitchFamily="34" charset="0"/>
              </a:rPr>
              <a:t>localization signal. </a:t>
            </a:r>
            <a:r>
              <a:rPr lang="es-ES" altLang="en-US">
                <a:latin typeface="Arial" panose="020B0604020202020204" pitchFamily="34" charset="0"/>
              </a:rPr>
              <a:t>Immunofluorescence</a:t>
            </a:r>
          </a:p>
          <a:p>
            <a:pPr eaLnBrk="1" hangingPunct="1"/>
            <a:r>
              <a:rPr lang="es-ES" altLang="en-US">
                <a:latin typeface="Arial" panose="020B0604020202020204" pitchFamily="34" charset="0"/>
              </a:rPr>
              <a:t>micrographs showing the cell location of</a:t>
            </a:r>
          </a:p>
          <a:p>
            <a:pPr eaLnBrk="1" hangingPunct="1"/>
            <a:r>
              <a:rPr lang="es-ES" altLang="en-US">
                <a:latin typeface="Arial" panose="020B0604020202020204" pitchFamily="34" charset="0"/>
              </a:rPr>
              <a:t>SV40 virus T-antigen containing or</a:t>
            </a:r>
          </a:p>
          <a:p>
            <a:pPr eaLnBrk="1" hangingPunct="1"/>
            <a:r>
              <a:rPr lang="es-ES" altLang="en-US">
                <a:latin typeface="Arial" panose="020B0604020202020204" pitchFamily="34" charset="0"/>
              </a:rPr>
              <a:t>lacking a short sequence that serves as a</a:t>
            </a:r>
          </a:p>
          <a:p>
            <a:pPr eaLnBrk="1" hangingPunct="1"/>
            <a:r>
              <a:rPr lang="es-ES" altLang="en-US">
                <a:latin typeface="Arial" panose="020B0604020202020204" pitchFamily="34" charset="0"/>
              </a:rPr>
              <a:t>nuclear localization signal. (A) The normal</a:t>
            </a:r>
          </a:p>
          <a:p>
            <a:pPr eaLnBrk="1" hangingPunct="1"/>
            <a:r>
              <a:rPr lang="es-ES" altLang="en-US">
                <a:latin typeface="Arial" panose="020B0604020202020204" pitchFamily="34" charset="0"/>
              </a:rPr>
              <a:t>T-antigen protein contains the lysine-rich</a:t>
            </a:r>
          </a:p>
          <a:p>
            <a:pPr eaLnBrk="1" hangingPunct="1"/>
            <a:r>
              <a:rPr lang="es-ES" altLang="en-US">
                <a:latin typeface="Arial" panose="020B0604020202020204" pitchFamily="34" charset="0"/>
              </a:rPr>
              <a:t>sequence indicated and is imported to its</a:t>
            </a:r>
          </a:p>
          <a:p>
            <a:pPr eaLnBrk="1" hangingPunct="1"/>
            <a:r>
              <a:rPr lang="es-ES" altLang="en-US">
                <a:latin typeface="Arial" panose="020B0604020202020204" pitchFamily="34" charset="0"/>
              </a:rPr>
              <a:t>site of action in the nucleus, as indicated</a:t>
            </a:r>
          </a:p>
          <a:p>
            <a:pPr eaLnBrk="1" hangingPunct="1"/>
            <a:r>
              <a:rPr lang="es-ES" altLang="en-US">
                <a:latin typeface="Arial" panose="020B0604020202020204" pitchFamily="34" charset="0"/>
              </a:rPr>
              <a:t>by immunofluorescence staining with</a:t>
            </a:r>
          </a:p>
          <a:p>
            <a:pPr eaLnBrk="1" hangingPunct="1"/>
            <a:r>
              <a:rPr lang="es-ES" altLang="en-US">
                <a:latin typeface="Arial" panose="020B0604020202020204" pitchFamily="34" charset="0"/>
              </a:rPr>
              <a:t>antibodies against the T-antigen.</a:t>
            </a:r>
          </a:p>
          <a:p>
            <a:pPr eaLnBrk="1" hangingPunct="1"/>
            <a:r>
              <a:rPr lang="es-ES" altLang="en-US">
                <a:latin typeface="Arial" panose="020B0604020202020204" pitchFamily="34" charset="0"/>
              </a:rPr>
              <a:t>(B) T-antigen with an altered nuclear</a:t>
            </a:r>
          </a:p>
          <a:p>
            <a:pPr eaLnBrk="1" hangingPunct="1"/>
            <a:r>
              <a:rPr lang="es-ES" altLang="en-US">
                <a:latin typeface="Arial" panose="020B0604020202020204" pitchFamily="34" charset="0"/>
              </a:rPr>
              <a:t>localization signal (a threonine replacing</a:t>
            </a:r>
          </a:p>
          <a:p>
            <a:pPr eaLnBrk="1" hangingPunct="1"/>
            <a:r>
              <a:rPr lang="es-ES" altLang="en-US">
                <a:latin typeface="Arial" panose="020B0604020202020204" pitchFamily="34" charset="0"/>
              </a:rPr>
              <a:t>a lysine) remains in the cytosol. (From</a:t>
            </a:r>
          </a:p>
          <a:p>
            <a:pPr eaLnBrk="1" hangingPunct="1"/>
            <a:r>
              <a:rPr lang="es-ES" altLang="en-US">
                <a:latin typeface="Arial" panose="020B0604020202020204" pitchFamily="34" charset="0"/>
              </a:rPr>
              <a:t>D. Kalderon, B. Roberts, W. Richardson</a:t>
            </a:r>
          </a:p>
          <a:p>
            <a:pPr eaLnBrk="1" hangingPunct="1"/>
            <a:r>
              <a:rPr lang="es-ES" altLang="en-US">
                <a:latin typeface="Arial" panose="020B0604020202020204" pitchFamily="34" charset="0"/>
              </a:rPr>
              <a:t>and A. Smith, Cell 39:499–509, 1984.</a:t>
            </a:r>
          </a:p>
          <a:p>
            <a:pPr eaLnBrk="1" hangingPunct="1"/>
            <a:r>
              <a:rPr lang="es-ES" altLang="en-US">
                <a:latin typeface="Arial" panose="020B0604020202020204" pitchFamily="34" charset="0"/>
              </a:rPr>
              <a:t>With permission from Elsevier.)</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177826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44D67B4C-58DB-BA49-BAEB-C3C5B42CEC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5AA11-FE9B-6F49-9BFD-6F2A489F04D4}" type="slidenum">
              <a:rPr lang="es-ES" altLang="en-US"/>
              <a:pPr>
                <a:spcBef>
                  <a:spcPct val="0"/>
                </a:spcBef>
              </a:pPr>
              <a:t>33</a:t>
            </a:fld>
            <a:endParaRPr lang="es-ES" altLang="en-US"/>
          </a:p>
        </p:txBody>
      </p:sp>
      <p:sp>
        <p:nvSpPr>
          <p:cNvPr id="153602" name="Rectangle 2">
            <a:extLst>
              <a:ext uri="{FF2B5EF4-FFF2-40B4-BE49-F238E27FC236}">
                <a16:creationId xmlns:a16="http://schemas.microsoft.com/office/drawing/2014/main" id="{6266DFEA-735F-F141-9843-5C09C51CDB05}"/>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0429E56D-0156-4649-BA51-0994D534C6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12–12 Visualizing active import</a:t>
            </a:r>
          </a:p>
          <a:p>
            <a:pPr eaLnBrk="1" hangingPunct="1"/>
            <a:r>
              <a:rPr lang="es-ES" altLang="en-US" b="1">
                <a:latin typeface="Arial" panose="020B0604020202020204" pitchFamily="34" charset="0"/>
              </a:rPr>
              <a:t>through NPCs. </a:t>
            </a:r>
            <a:r>
              <a:rPr lang="es-ES" altLang="en-US">
                <a:latin typeface="Arial" panose="020B0604020202020204" pitchFamily="34" charset="0"/>
              </a:rPr>
              <a:t>This series of electron</a:t>
            </a:r>
          </a:p>
          <a:p>
            <a:pPr eaLnBrk="1" hangingPunct="1"/>
            <a:r>
              <a:rPr lang="es-ES" altLang="en-US">
                <a:latin typeface="Arial" panose="020B0604020202020204" pitchFamily="34" charset="0"/>
              </a:rPr>
              <a:t>micrographs shows colloidal gold spheres</a:t>
            </a:r>
          </a:p>
          <a:p>
            <a:pPr eaLnBrk="1" hangingPunct="1"/>
            <a:r>
              <a:rPr lang="es-ES" altLang="en-US">
                <a:latin typeface="Arial" panose="020B0604020202020204" pitchFamily="34" charset="0"/>
              </a:rPr>
              <a:t>(arrowheads) coated with peptides</a:t>
            </a:r>
          </a:p>
          <a:p>
            <a:pPr eaLnBrk="1" hangingPunct="1"/>
            <a:r>
              <a:rPr lang="es-ES" altLang="en-US">
                <a:latin typeface="Arial" panose="020B0604020202020204" pitchFamily="34" charset="0"/>
              </a:rPr>
              <a:t>containing nuclear localization signals</a:t>
            </a:r>
          </a:p>
          <a:p>
            <a:pPr eaLnBrk="1" hangingPunct="1"/>
            <a:r>
              <a:rPr lang="es-ES" altLang="en-US">
                <a:latin typeface="Arial" panose="020B0604020202020204" pitchFamily="34" charset="0"/>
              </a:rPr>
              <a:t>entering the nucleus through NPCs. Gold</a:t>
            </a:r>
          </a:p>
          <a:p>
            <a:pPr eaLnBrk="1" hangingPunct="1"/>
            <a:r>
              <a:rPr lang="es-ES" altLang="en-US">
                <a:latin typeface="Arial" panose="020B0604020202020204" pitchFamily="34" charset="0"/>
              </a:rPr>
              <a:t>particles were injected into living cells,</a:t>
            </a:r>
          </a:p>
          <a:p>
            <a:pPr eaLnBrk="1" hangingPunct="1"/>
            <a:r>
              <a:rPr lang="es-ES" altLang="en-US">
                <a:latin typeface="Arial" panose="020B0604020202020204" pitchFamily="34" charset="0"/>
              </a:rPr>
              <a:t>which then were fixed and prepared for</a:t>
            </a:r>
          </a:p>
          <a:p>
            <a:pPr eaLnBrk="1" hangingPunct="1"/>
            <a:r>
              <a:rPr lang="es-ES" altLang="en-US">
                <a:latin typeface="Arial" panose="020B0604020202020204" pitchFamily="34" charset="0"/>
              </a:rPr>
              <a:t>electron microscopy at various times after</a:t>
            </a:r>
          </a:p>
          <a:p>
            <a:pPr eaLnBrk="1" hangingPunct="1"/>
            <a:r>
              <a:rPr lang="es-ES" altLang="en-US">
                <a:latin typeface="Arial" panose="020B0604020202020204" pitchFamily="34" charset="0"/>
              </a:rPr>
              <a:t>injection. (A) Gold particles are first seen</a:t>
            </a:r>
          </a:p>
          <a:p>
            <a:pPr eaLnBrk="1" hangingPunct="1"/>
            <a:r>
              <a:rPr lang="es-ES" altLang="en-US">
                <a:latin typeface="Arial" panose="020B0604020202020204" pitchFamily="34" charset="0"/>
              </a:rPr>
              <a:t>in proximity to the cytosolic fibrils of the</a:t>
            </a:r>
          </a:p>
          <a:p>
            <a:pPr eaLnBrk="1" hangingPunct="1"/>
            <a:r>
              <a:rPr lang="es-ES" altLang="en-US">
                <a:latin typeface="Arial" panose="020B0604020202020204" pitchFamily="34" charset="0"/>
              </a:rPr>
              <a:t>NPCs. (B, C) They migrate to the center of</a:t>
            </a:r>
          </a:p>
          <a:p>
            <a:pPr eaLnBrk="1" hangingPunct="1"/>
            <a:r>
              <a:rPr lang="es-ES" altLang="en-US">
                <a:latin typeface="Arial" panose="020B0604020202020204" pitchFamily="34" charset="0"/>
              </a:rPr>
              <a:t>the NPCs, where they are first seen</a:t>
            </a:r>
          </a:p>
          <a:p>
            <a:pPr eaLnBrk="1" hangingPunct="1"/>
            <a:r>
              <a:rPr lang="es-ES" altLang="en-US">
                <a:latin typeface="Arial" panose="020B0604020202020204" pitchFamily="34" charset="0"/>
              </a:rPr>
              <a:t>exclusively on the cytosolic face. (D) They</a:t>
            </a:r>
          </a:p>
          <a:p>
            <a:pPr eaLnBrk="1" hangingPunct="1"/>
            <a:r>
              <a:rPr lang="es-ES" altLang="en-US">
                <a:latin typeface="Arial" panose="020B0604020202020204" pitchFamily="34" charset="0"/>
              </a:rPr>
              <a:t>then appear on the nuclear face. These</a:t>
            </a:r>
          </a:p>
          <a:p>
            <a:pPr eaLnBrk="1" hangingPunct="1"/>
            <a:r>
              <a:rPr lang="es-ES" altLang="en-US">
                <a:latin typeface="Arial" panose="020B0604020202020204" pitchFamily="34" charset="0"/>
              </a:rPr>
              <a:t>gold particles have much larger diameters</a:t>
            </a:r>
          </a:p>
          <a:p>
            <a:pPr eaLnBrk="1" hangingPunct="1"/>
            <a:r>
              <a:rPr lang="es-ES" altLang="en-US">
                <a:latin typeface="Arial" panose="020B0604020202020204" pitchFamily="34" charset="0"/>
              </a:rPr>
              <a:t>than the diffusion channel in the NPC and</a:t>
            </a:r>
          </a:p>
          <a:p>
            <a:pPr eaLnBrk="1" hangingPunct="1"/>
            <a:r>
              <a:rPr lang="es-ES" altLang="en-US">
                <a:latin typeface="Arial" panose="020B0604020202020204" pitchFamily="34" charset="0"/>
              </a:rPr>
              <a:t>are imported by active transport. (From</a:t>
            </a:r>
          </a:p>
          <a:p>
            <a:pPr eaLnBrk="1" hangingPunct="1"/>
            <a:r>
              <a:rPr lang="es-ES" altLang="en-US">
                <a:latin typeface="Arial" panose="020B0604020202020204" pitchFamily="34" charset="0"/>
              </a:rPr>
              <a:t>N. Panté and U. Aebi, Science</a:t>
            </a:r>
          </a:p>
          <a:p>
            <a:pPr eaLnBrk="1" hangingPunct="1"/>
            <a:r>
              <a:rPr lang="es-ES" altLang="en-US">
                <a:latin typeface="Arial" panose="020B0604020202020204" pitchFamily="34" charset="0"/>
              </a:rPr>
              <a:t>273:1729–1732, 1996. With permission</a:t>
            </a:r>
          </a:p>
          <a:p>
            <a:pPr eaLnBrk="1" hangingPunct="1"/>
            <a:r>
              <a:rPr lang="es-ES" altLang="en-US">
                <a:latin typeface="Arial" panose="020B0604020202020204" pitchFamily="34" charset="0"/>
              </a:rPr>
              <a:t>from AAAS.)</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48124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B4E90B6D-B1E1-424F-A267-740B30C63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58AF59-4294-EC4F-9C9F-61CF91416FC0}" type="slidenum">
              <a:rPr lang="es-ES" altLang="en-US"/>
              <a:pPr>
                <a:spcBef>
                  <a:spcPct val="0"/>
                </a:spcBef>
              </a:pPr>
              <a:t>34</a:t>
            </a:fld>
            <a:endParaRPr lang="es-ES" altLang="en-US"/>
          </a:p>
        </p:txBody>
      </p:sp>
      <p:sp>
        <p:nvSpPr>
          <p:cNvPr id="155650" name="Rectangle 2">
            <a:extLst>
              <a:ext uri="{FF2B5EF4-FFF2-40B4-BE49-F238E27FC236}">
                <a16:creationId xmlns:a16="http://schemas.microsoft.com/office/drawing/2014/main" id="{68AE3453-E4C5-9C44-AC01-B78B910AB2A0}"/>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64BF53FB-D8EA-6C4B-827E-B62058E947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12–13 Nuclear import receptors.</a:t>
            </a:r>
          </a:p>
          <a:p>
            <a:pPr eaLnBrk="1" hangingPunct="1"/>
            <a:r>
              <a:rPr lang="es-ES" altLang="en-US">
                <a:latin typeface="Arial" panose="020B0604020202020204" pitchFamily="34" charset="0"/>
              </a:rPr>
              <a:t>(A) Many nuclear import receptors bind</a:t>
            </a:r>
          </a:p>
          <a:p>
            <a:pPr eaLnBrk="1" hangingPunct="1"/>
            <a:r>
              <a:rPr lang="es-ES" altLang="en-US">
                <a:latin typeface="Arial" panose="020B0604020202020204" pitchFamily="34" charset="0"/>
              </a:rPr>
              <a:t>both to NPC proteins and to a nuclear</a:t>
            </a:r>
          </a:p>
          <a:p>
            <a:pPr eaLnBrk="1" hangingPunct="1"/>
            <a:r>
              <a:rPr lang="es-ES" altLang="en-US">
                <a:latin typeface="Arial" panose="020B0604020202020204" pitchFamily="34" charset="0"/>
              </a:rPr>
              <a:t>localization signal on the cargo proteins</a:t>
            </a:r>
          </a:p>
          <a:p>
            <a:pPr eaLnBrk="1" hangingPunct="1"/>
            <a:r>
              <a:rPr lang="es-ES" altLang="en-US">
                <a:latin typeface="Arial" panose="020B0604020202020204" pitchFamily="34" charset="0"/>
              </a:rPr>
              <a:t>they transport. Cargo proteins 1, 2, and 3</a:t>
            </a:r>
          </a:p>
          <a:p>
            <a:pPr eaLnBrk="1" hangingPunct="1"/>
            <a:r>
              <a:rPr lang="es-ES" altLang="en-US">
                <a:latin typeface="Arial" panose="020B0604020202020204" pitchFamily="34" charset="0"/>
              </a:rPr>
              <a:t>in this example contain different nuclear</a:t>
            </a:r>
          </a:p>
          <a:p>
            <a:pPr eaLnBrk="1" hangingPunct="1"/>
            <a:r>
              <a:rPr lang="es-ES" altLang="en-US">
                <a:latin typeface="Arial" panose="020B0604020202020204" pitchFamily="34" charset="0"/>
              </a:rPr>
              <a:t>localization signals, and therefore each</a:t>
            </a:r>
          </a:p>
          <a:p>
            <a:pPr eaLnBrk="1" hangingPunct="1"/>
            <a:r>
              <a:rPr lang="es-ES" altLang="en-US">
                <a:latin typeface="Arial" panose="020B0604020202020204" pitchFamily="34" charset="0"/>
              </a:rPr>
              <a:t>binds to different nuclear import</a:t>
            </a:r>
          </a:p>
          <a:p>
            <a:pPr eaLnBrk="1" hangingPunct="1"/>
            <a:r>
              <a:rPr lang="es-ES" altLang="en-US">
                <a:latin typeface="Arial" panose="020B0604020202020204" pitchFamily="34" charset="0"/>
              </a:rPr>
              <a:t>receptors. (B) Cargo protein 4 requires an</a:t>
            </a:r>
          </a:p>
          <a:p>
            <a:pPr eaLnBrk="1" hangingPunct="1"/>
            <a:r>
              <a:rPr lang="es-ES" altLang="en-US">
                <a:latin typeface="Arial" panose="020B0604020202020204" pitchFamily="34" charset="0"/>
              </a:rPr>
              <a:t>adaptor protein to bind to its nuclear</a:t>
            </a:r>
          </a:p>
          <a:p>
            <a:pPr eaLnBrk="1" hangingPunct="1"/>
            <a:r>
              <a:rPr lang="es-ES" altLang="en-US">
                <a:latin typeface="Arial" panose="020B0604020202020204" pitchFamily="34" charset="0"/>
              </a:rPr>
              <a:t>import receptor. The adaptors are</a:t>
            </a:r>
          </a:p>
          <a:p>
            <a:pPr eaLnBrk="1" hangingPunct="1"/>
            <a:r>
              <a:rPr lang="es-ES" altLang="en-US">
                <a:latin typeface="Arial" panose="020B0604020202020204" pitchFamily="34" charset="0"/>
              </a:rPr>
              <a:t>structurally related to nuclear import</a:t>
            </a:r>
          </a:p>
          <a:p>
            <a:pPr eaLnBrk="1" hangingPunct="1"/>
            <a:r>
              <a:rPr lang="es-ES" altLang="en-US">
                <a:latin typeface="Arial" panose="020B0604020202020204" pitchFamily="34" charset="0"/>
              </a:rPr>
              <a:t>receptors and recognize nuclear</a:t>
            </a:r>
          </a:p>
          <a:p>
            <a:pPr eaLnBrk="1" hangingPunct="1"/>
            <a:r>
              <a:rPr lang="es-ES" altLang="en-US">
                <a:latin typeface="Arial" panose="020B0604020202020204" pitchFamily="34" charset="0"/>
              </a:rPr>
              <a:t>localization signals on cargo proteins.</a:t>
            </a:r>
          </a:p>
          <a:p>
            <a:pPr eaLnBrk="1" hangingPunct="1"/>
            <a:r>
              <a:rPr lang="es-ES" altLang="en-US">
                <a:latin typeface="Arial" panose="020B0604020202020204" pitchFamily="34" charset="0"/>
              </a:rPr>
              <a:t>They also contain a nuclear localization</a:t>
            </a:r>
          </a:p>
          <a:p>
            <a:pPr eaLnBrk="1" hangingPunct="1"/>
            <a:r>
              <a:rPr lang="es-ES" altLang="en-US">
                <a:latin typeface="Arial" panose="020B0604020202020204" pitchFamily="34" charset="0"/>
              </a:rPr>
              <a:t>signal that binds them to an import</a:t>
            </a:r>
          </a:p>
          <a:p>
            <a:pPr eaLnBrk="1" hangingPunct="1"/>
            <a:r>
              <a:rPr lang="es-ES" altLang="en-US">
                <a:latin typeface="Arial" panose="020B0604020202020204" pitchFamily="34" charset="0"/>
              </a:rPr>
              <a:t>receptor.</a:t>
            </a:r>
          </a:p>
          <a:p>
            <a:pPr eaLnBrk="1" hangingPunct="1"/>
            <a:r>
              <a:rPr lang="es-ES" altLang="en-US" b="1">
                <a:latin typeface="Arial" panose="020B0604020202020204" pitchFamily="34" charset="0"/>
              </a:rPr>
              <a:t>Figure 12–15 A model explaining how</a:t>
            </a:r>
          </a:p>
          <a:p>
            <a:pPr eaLnBrk="1" hangingPunct="1"/>
            <a:r>
              <a:rPr lang="es-ES" altLang="en-US" b="1">
                <a:latin typeface="Arial" panose="020B0604020202020204" pitchFamily="34" charset="0"/>
              </a:rPr>
              <a:t>GTP hydrolysis by Ran in the cytosol</a:t>
            </a:r>
          </a:p>
          <a:p>
            <a:pPr eaLnBrk="1" hangingPunct="1"/>
            <a:r>
              <a:rPr lang="es-ES" altLang="en-US" b="1">
                <a:latin typeface="Arial" panose="020B0604020202020204" pitchFamily="34" charset="0"/>
              </a:rPr>
              <a:t>provides directionality to nuclear</a:t>
            </a:r>
          </a:p>
          <a:p>
            <a:pPr eaLnBrk="1" hangingPunct="1"/>
            <a:r>
              <a:rPr lang="es-ES" altLang="en-US" b="1">
                <a:latin typeface="Arial" panose="020B0604020202020204" pitchFamily="34" charset="0"/>
              </a:rPr>
              <a:t>transport. </a:t>
            </a:r>
            <a:r>
              <a:rPr lang="es-ES" altLang="en-US">
                <a:latin typeface="Arial" panose="020B0604020202020204" pitchFamily="34" charset="0"/>
              </a:rPr>
              <a:t>Movement through the NPC of</a:t>
            </a:r>
          </a:p>
          <a:p>
            <a:pPr eaLnBrk="1" hangingPunct="1"/>
            <a:r>
              <a:rPr lang="es-ES" altLang="en-US">
                <a:latin typeface="Arial" panose="020B0604020202020204" pitchFamily="34" charset="0"/>
              </a:rPr>
              <a:t>loaded nuclear transport receptors</a:t>
            </a:r>
          </a:p>
          <a:p>
            <a:pPr eaLnBrk="1" hangingPunct="1"/>
            <a:r>
              <a:rPr lang="es-ES" altLang="en-US">
                <a:latin typeface="Arial" panose="020B0604020202020204" pitchFamily="34" charset="0"/>
              </a:rPr>
              <a:t>occurs along the FG-repeats displayed by</a:t>
            </a:r>
          </a:p>
          <a:p>
            <a:pPr eaLnBrk="1" hangingPunct="1"/>
            <a:r>
              <a:rPr lang="es-ES" altLang="en-US">
                <a:latin typeface="Arial" panose="020B0604020202020204" pitchFamily="34" charset="0"/>
              </a:rPr>
              <a:t>certain NPC proteins. The differential</a:t>
            </a:r>
          </a:p>
          <a:p>
            <a:pPr eaLnBrk="1" hangingPunct="1"/>
            <a:r>
              <a:rPr lang="es-ES" altLang="en-US">
                <a:latin typeface="Arial" panose="020B0604020202020204" pitchFamily="34" charset="0"/>
              </a:rPr>
              <a:t>localization of Ran-GTP in the nucleus</a:t>
            </a:r>
          </a:p>
          <a:p>
            <a:pPr eaLnBrk="1" hangingPunct="1"/>
            <a:r>
              <a:rPr lang="es-ES" altLang="en-US">
                <a:latin typeface="Arial" panose="020B0604020202020204" pitchFamily="34" charset="0"/>
              </a:rPr>
              <a:t>and Ran-GDP in the cytosol provides</a:t>
            </a:r>
          </a:p>
          <a:p>
            <a:pPr eaLnBrk="1" hangingPunct="1"/>
            <a:r>
              <a:rPr lang="es-ES" altLang="en-US">
                <a:latin typeface="Arial" panose="020B0604020202020204" pitchFamily="34" charset="0"/>
              </a:rPr>
              <a:t>directionality (red arrows) to both nuclear</a:t>
            </a:r>
          </a:p>
          <a:p>
            <a:pPr eaLnBrk="1" hangingPunct="1"/>
            <a:r>
              <a:rPr lang="es-ES" altLang="en-US">
                <a:latin typeface="Arial" panose="020B0604020202020204" pitchFamily="34" charset="0"/>
              </a:rPr>
              <a:t>import (left) and nuclear export (right).</a:t>
            </a:r>
          </a:p>
          <a:p>
            <a:pPr eaLnBrk="1" hangingPunct="1"/>
            <a:r>
              <a:rPr lang="es-ES" altLang="en-US">
                <a:latin typeface="Arial" panose="020B0604020202020204" pitchFamily="34" charset="0"/>
              </a:rPr>
              <a:t>Ran-GAP stimulates the hydrolysis of GTP</a:t>
            </a:r>
          </a:p>
          <a:p>
            <a:pPr eaLnBrk="1" hangingPunct="1"/>
            <a:r>
              <a:rPr lang="es-ES" altLang="en-US">
                <a:latin typeface="Arial" panose="020B0604020202020204" pitchFamily="34" charset="0"/>
              </a:rPr>
              <a:t>to produce Ran-GDP on the cytosolic side</a:t>
            </a:r>
          </a:p>
          <a:p>
            <a:pPr eaLnBrk="1" hangingPunct="1"/>
            <a:r>
              <a:rPr lang="es-ES" altLang="en-US">
                <a:latin typeface="Arial" panose="020B0604020202020204" pitchFamily="34" charset="0"/>
              </a:rPr>
              <a:t>of the NPC (see Figure 12–14).</a:t>
            </a:r>
          </a:p>
          <a:p>
            <a:pPr eaLnBrk="1" hangingPunct="1"/>
            <a:r>
              <a:rPr lang="es-ES" altLang="en-US">
                <a:latin typeface="Arial" panose="020B0604020202020204" pitchFamily="34" charset="0"/>
              </a:rPr>
              <a:t>Ran-GDP is imported into the nucleus</a:t>
            </a:r>
          </a:p>
          <a:p>
            <a:pPr eaLnBrk="1" hangingPunct="1"/>
            <a:r>
              <a:rPr lang="es-ES" altLang="en-US">
                <a:latin typeface="Arial" panose="020B0604020202020204" pitchFamily="34" charset="0"/>
              </a:rPr>
              <a:t>by its own import receptor, which is</a:t>
            </a:r>
          </a:p>
          <a:p>
            <a:pPr eaLnBrk="1" hangingPunct="1"/>
            <a:r>
              <a:rPr lang="es-ES" altLang="en-US">
                <a:latin typeface="Arial" panose="020B0604020202020204" pitchFamily="34" charset="0"/>
              </a:rPr>
              <a:t>specific for the GDP-bound conformation</a:t>
            </a:r>
          </a:p>
          <a:p>
            <a:pPr eaLnBrk="1" hangingPunct="1"/>
            <a:r>
              <a:rPr lang="es-ES" altLang="en-US">
                <a:latin typeface="Arial" panose="020B0604020202020204" pitchFamily="34" charset="0"/>
              </a:rPr>
              <a:t>of Ran. The Ran-GDP receptor is</a:t>
            </a:r>
          </a:p>
          <a:p>
            <a:pPr eaLnBrk="1" hangingPunct="1"/>
            <a:r>
              <a:rPr lang="es-ES" altLang="en-US">
                <a:latin typeface="Arial" panose="020B0604020202020204" pitchFamily="34" charset="0"/>
              </a:rPr>
              <a:t>structurally unrelated to the main family</a:t>
            </a:r>
          </a:p>
          <a:p>
            <a:pPr eaLnBrk="1" hangingPunct="1"/>
            <a:r>
              <a:rPr lang="es-ES" altLang="en-US">
                <a:latin typeface="Arial" panose="020B0604020202020204" pitchFamily="34" charset="0"/>
              </a:rPr>
              <a:t>of nuclear transport receptors. However,</a:t>
            </a:r>
          </a:p>
          <a:p>
            <a:pPr eaLnBrk="1" hangingPunct="1"/>
            <a:r>
              <a:rPr lang="es-ES" altLang="en-US">
                <a:latin typeface="Arial" panose="020B0604020202020204" pitchFamily="34" charset="0"/>
              </a:rPr>
              <a:t>it also binds to FG-repeats in NPC</a:t>
            </a:r>
          </a:p>
          <a:p>
            <a:pPr eaLnBrk="1" hangingPunct="1"/>
            <a:r>
              <a:rPr lang="es-ES" altLang="en-US">
                <a:latin typeface="Arial" panose="020B0604020202020204" pitchFamily="34" charset="0"/>
              </a:rPr>
              <a:t>proteins and hops across the NPC.</a:t>
            </a:r>
          </a:p>
          <a:p>
            <a:pPr eaLnBrk="1" hangingPunct="1"/>
            <a:r>
              <a:rPr lang="es-ES" altLang="en-US" b="1">
                <a:latin typeface="Arial" panose="020B0604020202020204" pitchFamily="34" charset="0"/>
              </a:rPr>
              <a:t>Figure 12–16 How the binding of</a:t>
            </a:r>
          </a:p>
          <a:p>
            <a:pPr eaLnBrk="1" hangingPunct="1"/>
            <a:r>
              <a:rPr lang="es-ES" altLang="en-US" b="1">
                <a:latin typeface="Arial" panose="020B0604020202020204" pitchFamily="34" charset="0"/>
              </a:rPr>
              <a:t>Ran-GTP can cause nuclear import</a:t>
            </a:r>
          </a:p>
          <a:p>
            <a:pPr eaLnBrk="1" hangingPunct="1"/>
            <a:r>
              <a:rPr lang="es-ES" altLang="en-US" b="1">
                <a:latin typeface="Arial" panose="020B0604020202020204" pitchFamily="34" charset="0"/>
              </a:rPr>
              <a:t>receptors to release their cargo. </a:t>
            </a:r>
            <a:r>
              <a:rPr lang="es-ES" altLang="en-US">
                <a:latin typeface="Arial" panose="020B0604020202020204" pitchFamily="34" charset="0"/>
              </a:rPr>
              <a:t>(A) The</a:t>
            </a:r>
          </a:p>
          <a:p>
            <a:pPr eaLnBrk="1" hangingPunct="1"/>
            <a:r>
              <a:rPr lang="es-ES" altLang="en-US">
                <a:latin typeface="Arial" panose="020B0604020202020204" pitchFamily="34" charset="0"/>
              </a:rPr>
              <a:t>structure of a nuclear transport receptor</a:t>
            </a:r>
          </a:p>
          <a:p>
            <a:pPr eaLnBrk="1" hangingPunct="1"/>
            <a:r>
              <a:rPr lang="es-ES" altLang="en-US">
                <a:latin typeface="Arial" panose="020B0604020202020204" pitchFamily="34" charset="0"/>
              </a:rPr>
              <a:t>with bound Ran-GTP. The receptor</a:t>
            </a:r>
          </a:p>
          <a:p>
            <a:pPr eaLnBrk="1" hangingPunct="1"/>
            <a:r>
              <a:rPr lang="es-ES" altLang="en-US">
                <a:latin typeface="Arial" panose="020B0604020202020204" pitchFamily="34" charset="0"/>
              </a:rPr>
              <a:t>contains repeated a-helical motifs that</a:t>
            </a:r>
          </a:p>
          <a:p>
            <a:pPr eaLnBrk="1" hangingPunct="1"/>
            <a:r>
              <a:rPr lang="es-ES" altLang="en-US">
                <a:latin typeface="Arial" panose="020B0604020202020204" pitchFamily="34" charset="0"/>
              </a:rPr>
              <a:t>stack on top of each other, forming a</a:t>
            </a:r>
          </a:p>
          <a:p>
            <a:pPr eaLnBrk="1" hangingPunct="1"/>
            <a:r>
              <a:rPr lang="es-ES" altLang="en-US">
                <a:latin typeface="Arial" panose="020B0604020202020204" pitchFamily="34" charset="0"/>
              </a:rPr>
              <a:t>flexible springlike structure, which can</a:t>
            </a:r>
          </a:p>
          <a:p>
            <a:pPr eaLnBrk="1" hangingPunct="1"/>
            <a:r>
              <a:rPr lang="es-ES" altLang="en-US">
                <a:latin typeface="Arial" panose="020B0604020202020204" pitchFamily="34" charset="0"/>
              </a:rPr>
              <a:t>adopt multiple conformations in</a:t>
            </a:r>
          </a:p>
          <a:p>
            <a:pPr eaLnBrk="1" hangingPunct="1"/>
            <a:r>
              <a:rPr lang="es-ES" altLang="en-US">
                <a:latin typeface="Arial" panose="020B0604020202020204" pitchFamily="34" charset="0"/>
              </a:rPr>
              <a:t>response to the binding of cargo proteins</a:t>
            </a:r>
          </a:p>
          <a:p>
            <a:pPr eaLnBrk="1" hangingPunct="1"/>
            <a:r>
              <a:rPr lang="es-ES" altLang="en-US">
                <a:latin typeface="Arial" panose="020B0604020202020204" pitchFamily="34" charset="0"/>
              </a:rPr>
              <a:t>and Ran-GTP. Note that cargo proteins</a:t>
            </a:r>
          </a:p>
          <a:p>
            <a:pPr eaLnBrk="1" hangingPunct="1"/>
            <a:r>
              <a:rPr lang="es-ES" altLang="en-US">
                <a:latin typeface="Arial" panose="020B0604020202020204" pitchFamily="34" charset="0"/>
              </a:rPr>
              <a:t>and Ran-GTP bind to different regions of</a:t>
            </a:r>
          </a:p>
          <a:p>
            <a:pPr eaLnBrk="1" hangingPunct="1"/>
            <a:r>
              <a:rPr lang="es-ES" altLang="en-US">
                <a:latin typeface="Arial" panose="020B0604020202020204" pitchFamily="34" charset="0"/>
              </a:rPr>
              <a:t>the coiled spring. The Ran-GTP partly</a:t>
            </a:r>
          </a:p>
          <a:p>
            <a:pPr eaLnBrk="1" hangingPunct="1"/>
            <a:r>
              <a:rPr lang="es-ES" altLang="en-US">
                <a:latin typeface="Arial" panose="020B0604020202020204" pitchFamily="34" charset="0"/>
              </a:rPr>
              <a:t>covers a conserved loop (red) of the</a:t>
            </a:r>
          </a:p>
          <a:p>
            <a:pPr eaLnBrk="1" hangingPunct="1"/>
            <a:r>
              <a:rPr lang="es-ES" altLang="en-US">
                <a:latin typeface="Arial" panose="020B0604020202020204" pitchFamily="34" charset="0"/>
              </a:rPr>
              <a:t>receptor, which, in the Ran-free state, is</a:t>
            </a:r>
          </a:p>
          <a:p>
            <a:pPr eaLnBrk="1" hangingPunct="1"/>
            <a:r>
              <a:rPr lang="es-ES" altLang="en-US">
                <a:latin typeface="Arial" panose="020B0604020202020204" pitchFamily="34" charset="0"/>
              </a:rPr>
              <a:t>thought to be important for cargo</a:t>
            </a:r>
          </a:p>
          <a:p>
            <a:pPr eaLnBrk="1" hangingPunct="1"/>
            <a:r>
              <a:rPr lang="es-ES" altLang="en-US">
                <a:latin typeface="Arial" panose="020B0604020202020204" pitchFamily="34" charset="0"/>
              </a:rPr>
              <a:t>binding. (B) The cycle of loading in the</a:t>
            </a:r>
          </a:p>
          <a:p>
            <a:pPr eaLnBrk="1" hangingPunct="1"/>
            <a:r>
              <a:rPr lang="es-ES" altLang="en-US">
                <a:latin typeface="Arial" panose="020B0604020202020204" pitchFamily="34" charset="0"/>
              </a:rPr>
              <a:t>cytosol and unloading in the nucleus of a</a:t>
            </a:r>
          </a:p>
          <a:p>
            <a:pPr eaLnBrk="1" hangingPunct="1"/>
            <a:r>
              <a:rPr lang="es-ES" altLang="en-US">
                <a:latin typeface="Arial" panose="020B0604020202020204" pitchFamily="34" charset="0"/>
              </a:rPr>
              <a:t>nuclear import receptor. (A, adapted from</a:t>
            </a:r>
          </a:p>
          <a:p>
            <a:pPr eaLnBrk="1" hangingPunct="1"/>
            <a:r>
              <a:rPr lang="es-ES" altLang="en-US">
                <a:latin typeface="Arial" panose="020B0604020202020204" pitchFamily="34" charset="0"/>
              </a:rPr>
              <a:t>Y.M. Chook and G. Blobel, Nature</a:t>
            </a:r>
          </a:p>
          <a:p>
            <a:pPr eaLnBrk="1" hangingPunct="1"/>
            <a:r>
              <a:rPr lang="es-ES" altLang="en-US">
                <a:latin typeface="Arial" panose="020B0604020202020204" pitchFamily="34" charset="0"/>
              </a:rPr>
              <a:t>399:230–237, 1999. With permission from</a:t>
            </a:r>
          </a:p>
          <a:p>
            <a:pPr eaLnBrk="1" hangingPunct="1"/>
            <a:r>
              <a:rPr lang="es-ES" altLang="en-US">
                <a:latin typeface="Arial" panose="020B0604020202020204" pitchFamily="34" charset="0"/>
              </a:rPr>
              <a:t>Macmillan Publishers Ltd.)</a:t>
            </a:r>
          </a:p>
          <a:p>
            <a:pPr eaLnBrk="1" hangingPunct="1"/>
            <a:r>
              <a:rPr lang="es-ES" altLang="en-US">
                <a:latin typeface="Arial" panose="020B0604020202020204" pitchFamily="34" charset="0"/>
              </a:rPr>
              <a:t>150 mm</a:t>
            </a:r>
          </a:p>
          <a:p>
            <a:pPr eaLnBrk="1" hangingPunct="1"/>
            <a:r>
              <a:rPr lang="es-ES" altLang="en-US" b="1">
                <a:latin typeface="Arial" panose="020B0604020202020204" pitchFamily="34" charset="0"/>
              </a:rPr>
              <a:t>Figure 12–17 The control of nuclear transport in the fly embryo. </a:t>
            </a:r>
            <a:r>
              <a:rPr lang="es-ES" altLang="en-US">
                <a:latin typeface="Arial" panose="020B0604020202020204" pitchFamily="34" charset="0"/>
              </a:rPr>
              <a:t>The</a:t>
            </a:r>
          </a:p>
          <a:p>
            <a:pPr eaLnBrk="1" hangingPunct="1"/>
            <a:r>
              <a:rPr lang="es-ES" altLang="en-US">
                <a:latin typeface="Arial" panose="020B0604020202020204" pitchFamily="34" charset="0"/>
              </a:rPr>
              <a:t>gene regulatory protein dorsal is expressed uniformly throughout this early</a:t>
            </a:r>
          </a:p>
          <a:p>
            <a:pPr eaLnBrk="1" hangingPunct="1"/>
            <a:r>
              <a:rPr lang="es-ES" altLang="en-US">
                <a:latin typeface="Arial" panose="020B0604020202020204" pitchFamily="34" charset="0"/>
              </a:rPr>
              <a:t>Drosophila embryo, which is shown in cross section. The protein has been</a:t>
            </a:r>
          </a:p>
          <a:p>
            <a:pPr eaLnBrk="1" hangingPunct="1"/>
            <a:r>
              <a:rPr lang="es-ES" altLang="en-US">
                <a:latin typeface="Arial" panose="020B0604020202020204" pitchFamily="34" charset="0"/>
              </a:rPr>
              <a:t>stained with an enzyme-coupled antibody that yields a brown product. It is</a:t>
            </a:r>
          </a:p>
          <a:p>
            <a:pPr eaLnBrk="1" hangingPunct="1"/>
            <a:r>
              <a:rPr lang="es-ES" altLang="en-US">
                <a:latin typeface="Arial" panose="020B0604020202020204" pitchFamily="34" charset="0"/>
              </a:rPr>
              <a:t>active only in cells at the ventral side (bottom) of the embryo, where it is</a:t>
            </a:r>
          </a:p>
          <a:p>
            <a:pPr eaLnBrk="1" hangingPunct="1"/>
            <a:r>
              <a:rPr lang="es-ES" altLang="en-US">
                <a:latin typeface="Arial" panose="020B0604020202020204" pitchFamily="34" charset="0"/>
              </a:rPr>
              <a:t>found in nuclei. (Courtesy of Siegfried Roth.)</a:t>
            </a:r>
          </a:p>
          <a:p>
            <a:pPr eaLnBrk="1" hangingPunct="1"/>
            <a:endParaRPr lang="es-ES" altLang="en-US">
              <a:latin typeface="Arial" panose="020B0604020202020204" pitchFamily="34" charset="0"/>
            </a:endParaRP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101872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5B92FEC5-180A-7743-8249-042033F5C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E2D05D-F442-F043-9DAF-714BAEF2AB1B}" type="slidenum">
              <a:rPr lang="es-ES" altLang="en-US"/>
              <a:pPr>
                <a:spcBef>
                  <a:spcPct val="0"/>
                </a:spcBef>
              </a:pPr>
              <a:t>35</a:t>
            </a:fld>
            <a:endParaRPr lang="es-ES" altLang="en-US"/>
          </a:p>
        </p:txBody>
      </p:sp>
      <p:sp>
        <p:nvSpPr>
          <p:cNvPr id="157698" name="Rectangle 2">
            <a:extLst>
              <a:ext uri="{FF2B5EF4-FFF2-40B4-BE49-F238E27FC236}">
                <a16:creationId xmlns:a16="http://schemas.microsoft.com/office/drawing/2014/main" id="{D79F3376-EFD8-F647-8DF4-4E4D408301CC}"/>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1D725810-0AEB-334D-94FE-21BDFCACBA1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12–14 The compartmentalization</a:t>
            </a:r>
          </a:p>
          <a:p>
            <a:pPr eaLnBrk="1" hangingPunct="1"/>
            <a:r>
              <a:rPr lang="es-ES" altLang="en-US" b="1">
                <a:latin typeface="Arial" panose="020B0604020202020204" pitchFamily="34" charset="0"/>
              </a:rPr>
              <a:t>of Ran-GDP and Ran-GTP. </a:t>
            </a:r>
            <a:r>
              <a:rPr lang="es-ES" altLang="en-US">
                <a:latin typeface="Arial" panose="020B0604020202020204" pitchFamily="34" charset="0"/>
              </a:rPr>
              <a:t>Localization of</a:t>
            </a:r>
          </a:p>
          <a:p>
            <a:pPr eaLnBrk="1" hangingPunct="1"/>
            <a:r>
              <a:rPr lang="es-ES" altLang="en-US">
                <a:latin typeface="Arial" panose="020B0604020202020204" pitchFamily="34" charset="0"/>
              </a:rPr>
              <a:t>Ran-GDP in the cytosol and Ran-GTP in</a:t>
            </a:r>
          </a:p>
          <a:p>
            <a:pPr eaLnBrk="1" hangingPunct="1"/>
            <a:r>
              <a:rPr lang="es-ES" altLang="en-US">
                <a:latin typeface="Arial" panose="020B0604020202020204" pitchFamily="34" charset="0"/>
              </a:rPr>
              <a:t>the nucleus results from the localization</a:t>
            </a:r>
          </a:p>
          <a:p>
            <a:pPr eaLnBrk="1" hangingPunct="1"/>
            <a:r>
              <a:rPr lang="es-ES" altLang="en-US">
                <a:latin typeface="Arial" panose="020B0604020202020204" pitchFamily="34" charset="0"/>
              </a:rPr>
              <a:t>of two Ran regulatory proteins: Ran</a:t>
            </a:r>
          </a:p>
          <a:p>
            <a:pPr eaLnBrk="1" hangingPunct="1"/>
            <a:r>
              <a:rPr lang="es-ES" altLang="en-US">
                <a:latin typeface="Arial" panose="020B0604020202020204" pitchFamily="34" charset="0"/>
              </a:rPr>
              <a:t>GTPase-activating protein (Ran-GAP) is</a:t>
            </a:r>
          </a:p>
          <a:p>
            <a:pPr eaLnBrk="1" hangingPunct="1"/>
            <a:r>
              <a:rPr lang="es-ES" altLang="en-US">
                <a:latin typeface="Arial" panose="020B0604020202020204" pitchFamily="34" charset="0"/>
              </a:rPr>
              <a:t>located in the cytosol and Ran guanine</a:t>
            </a:r>
          </a:p>
          <a:p>
            <a:pPr eaLnBrk="1" hangingPunct="1"/>
            <a:r>
              <a:rPr lang="es-ES" altLang="en-US">
                <a:latin typeface="Arial" panose="020B0604020202020204" pitchFamily="34" charset="0"/>
              </a:rPr>
              <a:t>nucleotide exchange factor (Ran-GEF)</a:t>
            </a:r>
          </a:p>
          <a:p>
            <a:pPr eaLnBrk="1" hangingPunct="1"/>
            <a:r>
              <a:rPr lang="es-ES" altLang="en-US">
                <a:latin typeface="Arial" panose="020B0604020202020204" pitchFamily="34" charset="0"/>
              </a:rPr>
              <a:t>binds to chromatin and is therefore</a:t>
            </a:r>
          </a:p>
          <a:p>
            <a:pPr eaLnBrk="1" hangingPunct="1"/>
            <a:r>
              <a:rPr lang="es-ES" altLang="en-US">
                <a:latin typeface="Arial" panose="020B0604020202020204" pitchFamily="34" charset="0"/>
              </a:rPr>
              <a:t>located in the nucleus.</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978196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94A388BC-B15E-DB41-927E-3219C4F1B9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8BDE65-3626-274A-B721-ADF959CDB6CE}" type="slidenum">
              <a:rPr lang="es-ES" altLang="en-US"/>
              <a:pPr>
                <a:spcBef>
                  <a:spcPct val="0"/>
                </a:spcBef>
              </a:pPr>
              <a:t>36</a:t>
            </a:fld>
            <a:endParaRPr lang="es-ES" altLang="en-US"/>
          </a:p>
        </p:txBody>
      </p:sp>
      <p:sp>
        <p:nvSpPr>
          <p:cNvPr id="159746" name="Rectangle 2">
            <a:extLst>
              <a:ext uri="{FF2B5EF4-FFF2-40B4-BE49-F238E27FC236}">
                <a16:creationId xmlns:a16="http://schemas.microsoft.com/office/drawing/2014/main" id="{B9AE31E6-ADFF-894F-B7ED-C210CE976F20}"/>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EF14C527-98FD-5541-A38A-3F75D2ADF52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Figure 12–18 The control of nuclear</a:t>
            </a:r>
          </a:p>
          <a:p>
            <a:pPr eaLnBrk="1" hangingPunct="1"/>
            <a:r>
              <a:rPr lang="es-ES" altLang="en-US" b="1">
                <a:latin typeface="Arial" panose="020B0604020202020204" pitchFamily="34" charset="0"/>
              </a:rPr>
              <a:t>import during T cell activation. </a:t>
            </a:r>
            <a:r>
              <a:rPr lang="es-ES" altLang="en-US">
                <a:latin typeface="Arial" panose="020B0604020202020204" pitchFamily="34" charset="0"/>
              </a:rPr>
              <a:t>&lt;AGTT&gt;</a:t>
            </a:r>
          </a:p>
          <a:p>
            <a:pPr eaLnBrk="1" hangingPunct="1"/>
            <a:r>
              <a:rPr lang="es-ES" altLang="en-US">
                <a:latin typeface="Arial" panose="020B0604020202020204" pitchFamily="34" charset="0"/>
              </a:rPr>
              <a:t>The nuclear factor of activated T cells</a:t>
            </a:r>
          </a:p>
          <a:p>
            <a:pPr eaLnBrk="1" hangingPunct="1"/>
            <a:r>
              <a:rPr lang="es-ES" altLang="en-US">
                <a:latin typeface="Arial" panose="020B0604020202020204" pitchFamily="34" charset="0"/>
              </a:rPr>
              <a:t>(NF-AT) is a gene regulatory protein that,</a:t>
            </a:r>
          </a:p>
          <a:p>
            <a:pPr eaLnBrk="1" hangingPunct="1"/>
            <a:r>
              <a:rPr lang="es-ES" altLang="en-US">
                <a:latin typeface="Arial" panose="020B0604020202020204" pitchFamily="34" charset="0"/>
              </a:rPr>
              <a:t>in the resting T cell, is found in the</a:t>
            </a:r>
          </a:p>
          <a:p>
            <a:pPr eaLnBrk="1" hangingPunct="1"/>
            <a:r>
              <a:rPr lang="es-ES" altLang="en-US">
                <a:latin typeface="Arial" panose="020B0604020202020204" pitchFamily="34" charset="0"/>
              </a:rPr>
              <a:t>cytosol in a phosphorylated state. When</a:t>
            </a:r>
          </a:p>
          <a:p>
            <a:pPr eaLnBrk="1" hangingPunct="1"/>
            <a:r>
              <a:rPr lang="es-ES" altLang="en-US">
                <a:latin typeface="Arial" panose="020B0604020202020204" pitchFamily="34" charset="0"/>
              </a:rPr>
              <a:t>T cells are activated by foreign antigen</a:t>
            </a:r>
          </a:p>
          <a:p>
            <a:pPr eaLnBrk="1" hangingPunct="1"/>
            <a:r>
              <a:rPr lang="es-ES" altLang="en-US">
                <a:latin typeface="Arial" panose="020B0604020202020204" pitchFamily="34" charset="0"/>
              </a:rPr>
              <a:t>(discussed in Chapter 25), the</a:t>
            </a:r>
          </a:p>
          <a:p>
            <a:pPr eaLnBrk="1" hangingPunct="1"/>
            <a:r>
              <a:rPr lang="es-ES" altLang="en-US">
                <a:latin typeface="Arial" panose="020B0604020202020204" pitchFamily="34" charset="0"/>
              </a:rPr>
              <a:t>intracellular Ca2+ concentration increases.</a:t>
            </a:r>
          </a:p>
          <a:p>
            <a:pPr eaLnBrk="1" hangingPunct="1"/>
            <a:r>
              <a:rPr lang="es-ES" altLang="en-US">
                <a:latin typeface="Arial" panose="020B0604020202020204" pitchFamily="34" charset="0"/>
              </a:rPr>
              <a:t>In high Ca2+, the protein phosphatase</a:t>
            </a:r>
          </a:p>
          <a:p>
            <a:pPr eaLnBrk="1" hangingPunct="1"/>
            <a:r>
              <a:rPr lang="es-ES" altLang="en-US">
                <a:latin typeface="Arial" panose="020B0604020202020204" pitchFamily="34" charset="0"/>
              </a:rPr>
              <a:t>calcineurin binds to NF-AT and</a:t>
            </a:r>
          </a:p>
          <a:p>
            <a:pPr eaLnBrk="1" hangingPunct="1"/>
            <a:r>
              <a:rPr lang="es-ES" altLang="en-US">
                <a:latin typeface="Arial" panose="020B0604020202020204" pitchFamily="34" charset="0"/>
              </a:rPr>
              <a:t>dephosphorylates it. The</a:t>
            </a:r>
          </a:p>
          <a:p>
            <a:pPr eaLnBrk="1" hangingPunct="1"/>
            <a:r>
              <a:rPr lang="es-ES" altLang="en-US">
                <a:latin typeface="Arial" panose="020B0604020202020204" pitchFamily="34" charset="0"/>
              </a:rPr>
              <a:t>dephosphorylation exposes nuclear</a:t>
            </a:r>
          </a:p>
          <a:p>
            <a:pPr eaLnBrk="1" hangingPunct="1"/>
            <a:r>
              <a:rPr lang="es-ES" altLang="en-US">
                <a:latin typeface="Arial" panose="020B0604020202020204" pitchFamily="34" charset="0"/>
              </a:rPr>
              <a:t>import signals and blocks a nuclear</a:t>
            </a:r>
          </a:p>
          <a:p>
            <a:pPr eaLnBrk="1" hangingPunct="1"/>
            <a:r>
              <a:rPr lang="es-ES" altLang="en-US">
                <a:latin typeface="Arial" panose="020B0604020202020204" pitchFamily="34" charset="0"/>
              </a:rPr>
              <a:t>export signal. The complex of NF-AT and</a:t>
            </a:r>
          </a:p>
          <a:p>
            <a:pPr eaLnBrk="1" hangingPunct="1"/>
            <a:r>
              <a:rPr lang="es-ES" altLang="en-US">
                <a:latin typeface="Arial" panose="020B0604020202020204" pitchFamily="34" charset="0"/>
              </a:rPr>
              <a:t>calcineurin is then imported into the</a:t>
            </a:r>
          </a:p>
          <a:p>
            <a:pPr eaLnBrk="1" hangingPunct="1"/>
            <a:r>
              <a:rPr lang="es-ES" altLang="en-US">
                <a:latin typeface="Arial" panose="020B0604020202020204" pitchFamily="34" charset="0"/>
              </a:rPr>
              <a:t>nucleus, where NF-AT activates the</a:t>
            </a:r>
          </a:p>
          <a:p>
            <a:pPr eaLnBrk="1" hangingPunct="1"/>
            <a:r>
              <a:rPr lang="es-ES" altLang="en-US">
                <a:latin typeface="Arial" panose="020B0604020202020204" pitchFamily="34" charset="0"/>
              </a:rPr>
              <a:t>transcription of numerous genes required</a:t>
            </a:r>
          </a:p>
          <a:p>
            <a:pPr eaLnBrk="1" hangingPunct="1"/>
            <a:r>
              <a:rPr lang="es-ES" altLang="en-US">
                <a:latin typeface="Arial" panose="020B0604020202020204" pitchFamily="34" charset="0"/>
              </a:rPr>
              <a:t>for T cell activation.</a:t>
            </a:r>
          </a:p>
          <a:p>
            <a:pPr eaLnBrk="1" hangingPunct="1"/>
            <a:r>
              <a:rPr lang="es-ES" altLang="en-US">
                <a:latin typeface="Arial" panose="020B0604020202020204" pitchFamily="34" charset="0"/>
              </a:rPr>
              <a:t>The response shuts off when Ca2+ levels</a:t>
            </a:r>
          </a:p>
          <a:p>
            <a:pPr eaLnBrk="1" hangingPunct="1"/>
            <a:r>
              <a:rPr lang="es-ES" altLang="en-US">
                <a:latin typeface="Arial" panose="020B0604020202020204" pitchFamily="34" charset="0"/>
              </a:rPr>
              <a:t>decrease, releasing NF-AT from</a:t>
            </a:r>
          </a:p>
          <a:p>
            <a:pPr eaLnBrk="1" hangingPunct="1"/>
            <a:r>
              <a:rPr lang="es-ES" altLang="en-US">
                <a:latin typeface="Arial" panose="020B0604020202020204" pitchFamily="34" charset="0"/>
              </a:rPr>
              <a:t>calcineurin. Rephosphorylation of NF-AT</a:t>
            </a:r>
          </a:p>
          <a:p>
            <a:pPr eaLnBrk="1" hangingPunct="1"/>
            <a:r>
              <a:rPr lang="es-ES" altLang="en-US">
                <a:latin typeface="Arial" panose="020B0604020202020204" pitchFamily="34" charset="0"/>
              </a:rPr>
              <a:t>inactivates the nuclear import signals</a:t>
            </a:r>
          </a:p>
          <a:p>
            <a:pPr eaLnBrk="1" hangingPunct="1"/>
            <a:r>
              <a:rPr lang="es-ES" altLang="en-US">
                <a:latin typeface="Arial" panose="020B0604020202020204" pitchFamily="34" charset="0"/>
              </a:rPr>
              <a:t>and re-exposes the nuclear export signal,</a:t>
            </a:r>
          </a:p>
          <a:p>
            <a:pPr eaLnBrk="1" hangingPunct="1"/>
            <a:r>
              <a:rPr lang="es-ES" altLang="en-US">
                <a:latin typeface="Arial" panose="020B0604020202020204" pitchFamily="34" charset="0"/>
              </a:rPr>
              <a:t>causing NF-AT to relocate to the cytosol.</a:t>
            </a:r>
          </a:p>
          <a:p>
            <a:pPr eaLnBrk="1" hangingPunct="1"/>
            <a:r>
              <a:rPr lang="es-ES" altLang="en-US">
                <a:latin typeface="Arial" panose="020B0604020202020204" pitchFamily="34" charset="0"/>
              </a:rPr>
              <a:t>Some of the most potent</a:t>
            </a:r>
          </a:p>
          <a:p>
            <a:pPr eaLnBrk="1" hangingPunct="1"/>
            <a:r>
              <a:rPr lang="es-ES" altLang="en-US">
                <a:latin typeface="Arial" panose="020B0604020202020204" pitchFamily="34" charset="0"/>
              </a:rPr>
              <a:t>immunosuppressive drugs, including</a:t>
            </a:r>
          </a:p>
          <a:p>
            <a:pPr eaLnBrk="1" hangingPunct="1"/>
            <a:r>
              <a:rPr lang="es-ES" altLang="en-US">
                <a:latin typeface="Arial" panose="020B0604020202020204" pitchFamily="34" charset="0"/>
              </a:rPr>
              <a:t>cyclosporin A and FK506, inhibit the</a:t>
            </a:r>
          </a:p>
          <a:p>
            <a:pPr eaLnBrk="1" hangingPunct="1"/>
            <a:r>
              <a:rPr lang="es-ES" altLang="en-US">
                <a:latin typeface="Arial" panose="020B0604020202020204" pitchFamily="34" charset="0"/>
              </a:rPr>
              <a:t>ability of calcineurin to dephosphorylate</a:t>
            </a:r>
          </a:p>
          <a:p>
            <a:pPr eaLnBrk="1" hangingPunct="1"/>
            <a:r>
              <a:rPr lang="es-ES" altLang="en-US">
                <a:latin typeface="Arial" panose="020B0604020202020204" pitchFamily="34" charset="0"/>
              </a:rPr>
              <a:t>NF-AT and thereby block the nuclear</a:t>
            </a:r>
          </a:p>
          <a:p>
            <a:pPr eaLnBrk="1" hangingPunct="1"/>
            <a:r>
              <a:rPr lang="es-ES" altLang="en-US">
                <a:latin typeface="Arial" panose="020B0604020202020204" pitchFamily="34" charset="0"/>
              </a:rPr>
              <a:t>accumulation of NF-AT and T cell</a:t>
            </a:r>
          </a:p>
          <a:p>
            <a:pPr eaLnBrk="1" hangingPunct="1"/>
            <a:r>
              <a:rPr lang="es-ES" altLang="en-US">
                <a:latin typeface="Arial" panose="020B0604020202020204" pitchFamily="34" charset="0"/>
              </a:rPr>
              <a:t>activation.</a:t>
            </a:r>
          </a:p>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3345720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32352B39-947A-A742-8478-FB5C2857F8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26B80B-4A4C-1D4A-9CD7-2B064CAFFF02}" type="slidenum">
              <a:rPr lang="es-ES" altLang="en-US"/>
              <a:pPr>
                <a:spcBef>
                  <a:spcPct val="0"/>
                </a:spcBef>
              </a:pPr>
              <a:t>37</a:t>
            </a:fld>
            <a:endParaRPr lang="es-ES" altLang="en-US"/>
          </a:p>
        </p:txBody>
      </p:sp>
      <p:sp>
        <p:nvSpPr>
          <p:cNvPr id="161794" name="Rectangle 2">
            <a:extLst>
              <a:ext uri="{FF2B5EF4-FFF2-40B4-BE49-F238E27FC236}">
                <a16:creationId xmlns:a16="http://schemas.microsoft.com/office/drawing/2014/main" id="{9C3A9BC9-FA06-6744-A952-C3580B99BC7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1A8138BC-7D44-1346-8844-2209ABD99A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9234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6FD5FDC1-2B71-0042-A64A-BA4E899A9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3AE92B-58A3-E945-A786-A54882ED90D2}" type="slidenum">
              <a:rPr lang="es-ES" altLang="en-US"/>
              <a:pPr>
                <a:spcBef>
                  <a:spcPct val="0"/>
                </a:spcBef>
              </a:pPr>
              <a:t>38</a:t>
            </a:fld>
            <a:endParaRPr lang="es-ES" altLang="en-US"/>
          </a:p>
        </p:txBody>
      </p:sp>
      <p:sp>
        <p:nvSpPr>
          <p:cNvPr id="163842" name="Rectangle 2">
            <a:extLst>
              <a:ext uri="{FF2B5EF4-FFF2-40B4-BE49-F238E27FC236}">
                <a16:creationId xmlns:a16="http://schemas.microsoft.com/office/drawing/2014/main" id="{081859E5-0472-3A42-85AF-04899D8095A4}"/>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22622F81-B370-EA4D-9210-497C85CB59B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a:latin typeface="Arial" panose="020B0604020202020204" pitchFamily="34" charset="0"/>
              </a:rPr>
              <a:t>Fig. 5. FG repeat binding sites. </a:t>
            </a:r>
            <a:r>
              <a:rPr lang="es-ES" altLang="en-US" b="1" i="1">
                <a:latin typeface="Arial" panose="020B0604020202020204" pitchFamily="34" charset="0"/>
              </a:rPr>
              <a:t>A</a:t>
            </a:r>
            <a:r>
              <a:rPr lang="es-ES" altLang="en-US" b="1">
                <a:latin typeface="Arial" panose="020B0604020202020204" pitchFamily="34" charset="0"/>
              </a:rPr>
              <a:t>, schematic representation of the Mtr2-Mex67 multidomain organization (</a:t>
            </a:r>
            <a:r>
              <a:rPr lang="es-ES" altLang="en-US" b="1" i="1">
                <a:latin typeface="Arial" panose="020B0604020202020204" pitchFamily="34" charset="0"/>
              </a:rPr>
              <a:t>left</a:t>
            </a:r>
            <a:r>
              <a:rPr lang="es-ES" altLang="en-US" b="1">
                <a:latin typeface="Arial" panose="020B0604020202020204" pitchFamily="34" charset="0"/>
              </a:rPr>
              <a:t>) and Mtr2 (</a:t>
            </a:r>
            <a:r>
              <a:rPr lang="es-ES" altLang="en-US" b="1" i="1">
                <a:latin typeface="Arial" panose="020B0604020202020204" pitchFamily="34" charset="0"/>
              </a:rPr>
              <a:t>right</a:t>
            </a:r>
            <a:r>
              <a:rPr lang="es-ES" altLang="en-US" b="1">
                <a:latin typeface="Arial" panose="020B0604020202020204" pitchFamily="34" charset="0"/>
              </a:rPr>
              <a:t>) within the NPC showing the dual role of Mtr2. The FG nucleoporins are symbolized with brown filled circles along with the Mtr2 hydrophobic region (</a:t>
            </a:r>
            <a:r>
              <a:rPr lang="es-ES" altLang="en-US" b="1" i="1">
                <a:latin typeface="Arial" panose="020B0604020202020204" pitchFamily="34" charset="0"/>
              </a:rPr>
              <a:t>magenta</a:t>
            </a:r>
            <a:r>
              <a:rPr lang="es-ES" altLang="en-US" b="1">
                <a:latin typeface="Arial" panose="020B0604020202020204" pitchFamily="34" charset="0"/>
              </a:rPr>
              <a:t>) and additional core domain (</a:t>
            </a:r>
            <a:r>
              <a:rPr lang="es-ES" altLang="en-US" b="1" i="1">
                <a:latin typeface="Arial" panose="020B0604020202020204" pitchFamily="34" charset="0"/>
              </a:rPr>
              <a:t>green</a:t>
            </a:r>
            <a:r>
              <a:rPr lang="es-ES" altLang="en-US" b="1">
                <a:latin typeface="Arial" panose="020B0604020202020204" pitchFamily="34" charset="0"/>
              </a:rPr>
              <a:t>). </a:t>
            </a:r>
            <a:r>
              <a:rPr lang="es-ES" altLang="en-US" b="1" i="1">
                <a:latin typeface="Arial" panose="020B0604020202020204" pitchFamily="34" charset="0"/>
              </a:rPr>
              <a:t>B</a:t>
            </a:r>
            <a:r>
              <a:rPr lang="es-ES" altLang="en-US" b="1">
                <a:latin typeface="Arial" panose="020B0604020202020204" pitchFamily="34" charset="0"/>
              </a:rPr>
              <a:t>, the Mtr2-Mex67 heterodimer complex, viewed in two orientations rotated by ∼90°, is shown with the Mtr2 inserts 1 and 3 color-coded as in </a:t>
            </a:r>
            <a:r>
              <a:rPr lang="es-ES" altLang="en-US" b="1">
                <a:latin typeface="Arial" panose="020B0604020202020204" pitchFamily="34" charset="0"/>
                <a:hlinkClick r:id="rId3"/>
              </a:rPr>
              <a:t>Fig. 1</a:t>
            </a:r>
            <a:r>
              <a:rPr lang="es-ES" altLang="en-US" b="1" i="1">
                <a:latin typeface="Arial" panose="020B0604020202020204" pitchFamily="34" charset="0"/>
                <a:hlinkClick r:id="rId3"/>
              </a:rPr>
              <a:t>A</a:t>
            </a:r>
            <a:r>
              <a:rPr lang="es-ES" altLang="en-US" b="1">
                <a:latin typeface="Arial" panose="020B0604020202020204" pitchFamily="34" charset="0"/>
              </a:rPr>
              <a:t>. The crescent-shaped surface patches (</a:t>
            </a:r>
            <a:r>
              <a:rPr lang="es-ES" altLang="en-US" b="1" i="1">
                <a:latin typeface="Arial" panose="020B0604020202020204" pitchFamily="34" charset="0"/>
              </a:rPr>
              <a:t>white</a:t>
            </a:r>
            <a:r>
              <a:rPr lang="es-ES" altLang="en-US" b="1">
                <a:latin typeface="Arial" panose="020B0604020202020204" pitchFamily="34" charset="0"/>
              </a:rPr>
              <a:t>) indicate the location of each of the three FG repeat binding sites respectively located in Mtr2 (</a:t>
            </a:r>
            <a:r>
              <a:rPr lang="es-ES" altLang="en-US" b="1" i="1">
                <a:latin typeface="Arial" panose="020B0604020202020204" pitchFamily="34" charset="0"/>
              </a:rPr>
              <a:t>top, left</a:t>
            </a:r>
            <a:r>
              <a:rPr lang="es-ES" altLang="en-US" b="1">
                <a:latin typeface="Arial" panose="020B0604020202020204" pitchFamily="34" charset="0"/>
              </a:rPr>
              <a:t>), at the heterodimeric interface (</a:t>
            </a:r>
            <a:r>
              <a:rPr lang="es-ES" altLang="en-US" b="1" i="1">
                <a:latin typeface="Arial" panose="020B0604020202020204" pitchFamily="34" charset="0"/>
              </a:rPr>
              <a:t>top, center</a:t>
            </a:r>
            <a:r>
              <a:rPr lang="es-ES" altLang="en-US" b="1">
                <a:latin typeface="Arial" panose="020B0604020202020204" pitchFamily="34" charset="0"/>
              </a:rPr>
              <a:t>) and Mex67 (</a:t>
            </a:r>
            <a:r>
              <a:rPr lang="es-ES" altLang="en-US" b="1" i="1">
                <a:latin typeface="Arial" panose="020B0604020202020204" pitchFamily="34" charset="0"/>
              </a:rPr>
              <a:t>top, right</a:t>
            </a:r>
            <a:r>
              <a:rPr lang="es-ES" altLang="en-US" b="1">
                <a:latin typeface="Arial" panose="020B0604020202020204" pitchFamily="34" charset="0"/>
              </a:rPr>
              <a:t>). The </a:t>
            </a:r>
            <a:r>
              <a:rPr lang="es-ES" altLang="en-US" b="1" i="1">
                <a:latin typeface="Arial" panose="020B0604020202020204" pitchFamily="34" charset="0"/>
              </a:rPr>
              <a:t>bottom view</a:t>
            </a:r>
            <a:r>
              <a:rPr lang="es-ES" altLang="en-US" b="1">
                <a:latin typeface="Arial" panose="020B0604020202020204" pitchFamily="34" charset="0"/>
              </a:rPr>
              <a:t> indicates the position of the Mtr2 hydrophobic pocket (</a:t>
            </a:r>
            <a:r>
              <a:rPr lang="es-ES" altLang="en-US" b="1" i="1">
                <a:latin typeface="Arial" panose="020B0604020202020204" pitchFamily="34" charset="0"/>
              </a:rPr>
              <a:t>purple</a:t>
            </a:r>
            <a:r>
              <a:rPr lang="es-ES" altLang="en-US" b="1">
                <a:latin typeface="Arial" panose="020B0604020202020204" pitchFamily="34" charset="0"/>
              </a:rPr>
              <a:t>) relative to that of the FG repeat binding sites. Close-up views of </a:t>
            </a:r>
            <a:r>
              <a:rPr lang="es-ES" altLang="en-US" b="1" i="1">
                <a:latin typeface="Arial" panose="020B0604020202020204" pitchFamily="34" charset="0"/>
              </a:rPr>
              <a:t>C</a:t>
            </a:r>
            <a:r>
              <a:rPr lang="es-ES" altLang="en-US" b="1">
                <a:latin typeface="Arial" panose="020B0604020202020204" pitchFamily="34" charset="0"/>
              </a:rPr>
              <a:t> the Mtr2 FG binding site, the FG binding site located at the heteodimeric interface (</a:t>
            </a:r>
            <a:r>
              <a:rPr lang="es-ES" altLang="en-US" b="1" i="1">
                <a:latin typeface="Arial" panose="020B0604020202020204" pitchFamily="34" charset="0"/>
              </a:rPr>
              <a:t>D</a:t>
            </a:r>
            <a:r>
              <a:rPr lang="es-ES" altLang="en-US" b="1">
                <a:latin typeface="Arial" panose="020B0604020202020204" pitchFamily="34" charset="0"/>
              </a:rPr>
              <a:t>), and the Mex67 FG binding site (</a:t>
            </a:r>
            <a:r>
              <a:rPr lang="es-ES" altLang="en-US" b="1" i="1">
                <a:latin typeface="Arial" panose="020B0604020202020204" pitchFamily="34" charset="0"/>
              </a:rPr>
              <a:t>E</a:t>
            </a:r>
            <a:r>
              <a:rPr lang="es-ES" altLang="en-US" b="1">
                <a:latin typeface="Arial" panose="020B0604020202020204" pitchFamily="34" charset="0"/>
              </a:rPr>
              <a:t>). Mtr2 residues are labeled using the symbol #. The P</a:t>
            </a:r>
            <a:r>
              <a:rPr lang="es-ES" altLang="en-US" b="1" i="1">
                <a:latin typeface="Arial" panose="020B0604020202020204" pitchFamily="34" charset="0"/>
              </a:rPr>
              <a:t>GFG</a:t>
            </a:r>
            <a:r>
              <a:rPr lang="es-ES" altLang="en-US" b="1">
                <a:latin typeface="Arial" panose="020B0604020202020204" pitchFamily="34" charset="0"/>
              </a:rPr>
              <a:t>QQG peptide (</a:t>
            </a:r>
            <a:r>
              <a:rPr lang="es-ES" altLang="en-US" b="1" i="1">
                <a:latin typeface="Arial" panose="020B0604020202020204" pitchFamily="34" charset="0"/>
              </a:rPr>
              <a:t>white carbon atoms</a:t>
            </a:r>
            <a:r>
              <a:rPr lang="es-ES" altLang="en-US" b="1">
                <a:latin typeface="Arial" panose="020B0604020202020204" pitchFamily="34" charset="0"/>
              </a:rPr>
              <a:t> and </a:t>
            </a:r>
            <a:r>
              <a:rPr lang="es-ES" altLang="en-US" b="1" i="1">
                <a:latin typeface="Arial" panose="020B0604020202020204" pitchFamily="34" charset="0"/>
              </a:rPr>
              <a:t>green</a:t>
            </a:r>
            <a:r>
              <a:rPr lang="es-ES" altLang="en-US" b="1">
                <a:latin typeface="Arial" panose="020B0604020202020204" pitchFamily="34" charset="0"/>
              </a:rPr>
              <a:t> Phe side chain of the FG core) that is shown through a transparent surface was fitted into the Mex67 cavity based on the coordinates of the human TAP-p15 complex (accession code 1JN5). </a:t>
            </a:r>
          </a:p>
          <a:p>
            <a:pPr eaLnBrk="1" hangingPunct="1"/>
            <a:endParaRPr lang="es-ES_tradnl" altLang="en-US" b="1">
              <a:latin typeface="Arial" panose="020B0604020202020204" pitchFamily="34" charset="0"/>
            </a:endParaRPr>
          </a:p>
          <a:p>
            <a:pPr eaLnBrk="1" hangingPunct="1"/>
            <a:r>
              <a:rPr lang="es-ES" altLang="en-US" b="1">
                <a:latin typeface="Arial" panose="020B0604020202020204" pitchFamily="34" charset="0"/>
              </a:rPr>
              <a:t>Figure 6–39 Transport of a large mRNA molecule through the nuclear pore complex. </a:t>
            </a:r>
            <a:r>
              <a:rPr lang="es-ES" altLang="en-US">
                <a:latin typeface="Arial" panose="020B0604020202020204" pitchFamily="34" charset="0"/>
              </a:rPr>
              <a:t>(A) The maturation of an mRNA</a:t>
            </a:r>
          </a:p>
          <a:p>
            <a:pPr eaLnBrk="1" hangingPunct="1"/>
            <a:r>
              <a:rPr lang="es-ES" altLang="en-US">
                <a:latin typeface="Arial" panose="020B0604020202020204" pitchFamily="34" charset="0"/>
              </a:rPr>
              <a:t>molecule as it is synthesized by RNA polymerase and packaged by a variety of nuclear proteins. This drawing of an</a:t>
            </a:r>
          </a:p>
          <a:p>
            <a:pPr eaLnBrk="1" hangingPunct="1"/>
            <a:r>
              <a:rPr lang="es-ES" altLang="en-US">
                <a:latin typeface="Arial" panose="020B0604020202020204" pitchFamily="34" charset="0"/>
              </a:rPr>
              <a:t>unusually abundant RNA, called the Balbiani Ring mRNA, is based on EM micrographs such as that shown in (B). Balbiani</a:t>
            </a:r>
          </a:p>
          <a:p>
            <a:pPr eaLnBrk="1" hangingPunct="1"/>
            <a:r>
              <a:rPr lang="es-ES" altLang="en-US">
                <a:latin typeface="Arial" panose="020B0604020202020204" pitchFamily="34" charset="0"/>
              </a:rPr>
              <a:t>Rings are found in the cells of certain insects. (A, adapted from B. Daneholt, Cell 88:585–588, 1997. With permission from</a:t>
            </a:r>
          </a:p>
          <a:p>
            <a:pPr eaLnBrk="1" hangingPunct="1"/>
            <a:r>
              <a:rPr lang="es-ES" altLang="en-US">
                <a:latin typeface="Arial" panose="020B0604020202020204" pitchFamily="34" charset="0"/>
              </a:rPr>
              <a:t>Elsevier; B, from B.J. Stevens and H. Swift, J. Cell Biol. 31:55–77, 1966. With permission from The Rockefeller University Press.)</a:t>
            </a:r>
          </a:p>
          <a:p>
            <a:pPr eaLnBrk="1" hangingPunct="1"/>
            <a:endParaRPr lang="es-ES" altLang="en-US">
              <a:latin typeface="Arial" panose="020B0604020202020204" pitchFamily="34" charset="0"/>
            </a:endParaRPr>
          </a:p>
          <a:p>
            <a:pPr eaLnBrk="1" hangingPunct="1"/>
            <a:endParaRPr lang="es-ES" altLang="en-US" b="1">
              <a:latin typeface="Arial" panose="020B0604020202020204" pitchFamily="34" charset="0"/>
            </a:endParaRPr>
          </a:p>
        </p:txBody>
      </p:sp>
    </p:spTree>
    <p:extLst>
      <p:ext uri="{BB962C8B-B14F-4D97-AF65-F5344CB8AC3E}">
        <p14:creationId xmlns:p14="http://schemas.microsoft.com/office/powerpoint/2010/main" val="240333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9DF5C923-7424-0E4D-84DC-AC02CD741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A067DD-8C56-5F46-AC3A-EC1BF5213226}" type="slidenum">
              <a:rPr lang="en-US" altLang="en-US"/>
              <a:pPr>
                <a:spcBef>
                  <a:spcPct val="0"/>
                </a:spcBef>
              </a:pPr>
              <a:t>7</a:t>
            </a:fld>
            <a:endParaRPr lang="en-US" altLang="en-US"/>
          </a:p>
        </p:txBody>
      </p:sp>
      <p:sp>
        <p:nvSpPr>
          <p:cNvPr id="106498" name="Rectangle 2">
            <a:extLst>
              <a:ext uri="{FF2B5EF4-FFF2-40B4-BE49-F238E27FC236}">
                <a16:creationId xmlns:a16="http://schemas.microsoft.com/office/drawing/2014/main" id="{AA715B93-1061-0441-A768-07BBEDB89F29}"/>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02D4FE47-030F-0247-B5E2-A7D5D2A56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1346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965DEE4F-943E-4147-A80F-56FF36983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7867FA-6D0A-A746-8868-C7E4EB7CF3CC}" type="slidenum">
              <a:rPr lang="en-US" altLang="en-US"/>
              <a:pPr>
                <a:spcBef>
                  <a:spcPct val="0"/>
                </a:spcBef>
              </a:pPr>
              <a:t>8</a:t>
            </a:fld>
            <a:endParaRPr lang="en-US" altLang="en-US"/>
          </a:p>
        </p:txBody>
      </p:sp>
      <p:sp>
        <p:nvSpPr>
          <p:cNvPr id="108546" name="Rectangle 2">
            <a:extLst>
              <a:ext uri="{FF2B5EF4-FFF2-40B4-BE49-F238E27FC236}">
                <a16:creationId xmlns:a16="http://schemas.microsoft.com/office/drawing/2014/main" id="{0A056029-7245-3642-8DD5-78E0A08759E2}"/>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C578317B-B41B-9648-90F1-BEACEF70D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302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23C3C99-AA9A-9649-94B6-3A7A50351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BB934A-5F6C-5F41-8F92-8A7BF8496483}" type="slidenum">
              <a:rPr lang="en-US" altLang="en-US"/>
              <a:pPr>
                <a:spcBef>
                  <a:spcPct val="0"/>
                </a:spcBef>
              </a:pPr>
              <a:t>9</a:t>
            </a:fld>
            <a:endParaRPr lang="en-US" altLang="en-US"/>
          </a:p>
        </p:txBody>
      </p:sp>
      <p:sp>
        <p:nvSpPr>
          <p:cNvPr id="110594" name="Rectangle 2">
            <a:extLst>
              <a:ext uri="{FF2B5EF4-FFF2-40B4-BE49-F238E27FC236}">
                <a16:creationId xmlns:a16="http://schemas.microsoft.com/office/drawing/2014/main" id="{E3E7AD30-E8CC-5B4A-AD15-47976A119CA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0C1D715-CE43-1840-9FD9-0B8ADD6F67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5651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9FC6076F-058E-E94D-9A49-B54A3BA75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6250ED-79EE-AC4A-BBD4-F0F98F4605F8}" type="slidenum">
              <a:rPr lang="en-US" altLang="en-US"/>
              <a:pPr>
                <a:spcBef>
                  <a:spcPct val="0"/>
                </a:spcBef>
              </a:pPr>
              <a:t>10</a:t>
            </a:fld>
            <a:endParaRPr lang="en-US" altLang="en-US"/>
          </a:p>
        </p:txBody>
      </p:sp>
      <p:sp>
        <p:nvSpPr>
          <p:cNvPr id="112642" name="Rectangle 2">
            <a:extLst>
              <a:ext uri="{FF2B5EF4-FFF2-40B4-BE49-F238E27FC236}">
                <a16:creationId xmlns:a16="http://schemas.microsoft.com/office/drawing/2014/main" id="{DF443CC0-719D-4A4C-AB93-08F0E421B968}"/>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2F804459-8293-2140-BEED-42D2E774D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7213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4DD128DD-BB83-5742-99A8-669A8F56E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6378C-ADC7-CC45-A4FD-03E770A57E97}" type="slidenum">
              <a:rPr lang="es-ES" altLang="en-US"/>
              <a:pPr>
                <a:spcBef>
                  <a:spcPct val="0"/>
                </a:spcBef>
              </a:pPr>
              <a:t>11</a:t>
            </a:fld>
            <a:endParaRPr lang="es-ES" altLang="en-US"/>
          </a:p>
        </p:txBody>
      </p:sp>
      <p:sp>
        <p:nvSpPr>
          <p:cNvPr id="114690" name="Rectangle 2">
            <a:extLst>
              <a:ext uri="{FF2B5EF4-FFF2-40B4-BE49-F238E27FC236}">
                <a16:creationId xmlns:a16="http://schemas.microsoft.com/office/drawing/2014/main" id="{98760D78-7FB8-A64B-AE7B-4AF97E07DB03}"/>
              </a:ext>
            </a:extLst>
          </p:cNvPr>
          <p:cNvSpPr>
            <a:spLocks noGrp="1" noRot="1" noChangeAspect="1" noChangeArrowheads="1" noTextEdit="1"/>
          </p:cNvSpPr>
          <p:nvPr>
            <p:ph type="sldImg"/>
          </p:nvPr>
        </p:nvSpPr>
        <p:spPr>
          <a:xfrm>
            <a:off x="382588" y="685800"/>
            <a:ext cx="6096000" cy="3429000"/>
          </a:xfrm>
          <a:ln/>
        </p:spPr>
      </p:sp>
      <p:sp>
        <p:nvSpPr>
          <p:cNvPr id="114691" name="Rectangle 3">
            <a:extLst>
              <a:ext uri="{FF2B5EF4-FFF2-40B4-BE49-F238E27FC236}">
                <a16:creationId xmlns:a16="http://schemas.microsoft.com/office/drawing/2014/main" id="{D3E81E64-609F-6D4B-8F99-9ED9E6382067}"/>
              </a:ext>
            </a:extLst>
          </p:cNvPr>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5572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306834B5-FAAB-5D43-B2F3-835EB9E97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D4CE80-AF83-6549-B228-5EFDB60906F6}" type="slidenum">
              <a:rPr lang="es-ES" altLang="en-US"/>
              <a:pPr>
                <a:spcBef>
                  <a:spcPct val="0"/>
                </a:spcBef>
              </a:pPr>
              <a:t>12</a:t>
            </a:fld>
            <a:endParaRPr lang="es-ES" altLang="en-US"/>
          </a:p>
        </p:txBody>
      </p:sp>
      <p:sp>
        <p:nvSpPr>
          <p:cNvPr id="116738" name="Rectangle 2">
            <a:extLst>
              <a:ext uri="{FF2B5EF4-FFF2-40B4-BE49-F238E27FC236}">
                <a16:creationId xmlns:a16="http://schemas.microsoft.com/office/drawing/2014/main" id="{FD9FC30C-C891-6543-B512-98E18FB27C51}"/>
              </a:ext>
            </a:extLst>
          </p:cNvPr>
          <p:cNvSpPr>
            <a:spLocks noGrp="1" noRot="1" noChangeAspect="1" noChangeArrowheads="1" noTextEdit="1"/>
          </p:cNvSpPr>
          <p:nvPr>
            <p:ph type="sldImg"/>
          </p:nvPr>
        </p:nvSpPr>
        <p:spPr>
          <a:xfrm>
            <a:off x="382588" y="685800"/>
            <a:ext cx="6096000" cy="3429000"/>
          </a:xfrm>
          <a:ln/>
        </p:spPr>
      </p:sp>
      <p:sp>
        <p:nvSpPr>
          <p:cNvPr id="116739" name="Rectangle 3">
            <a:extLst>
              <a:ext uri="{FF2B5EF4-FFF2-40B4-BE49-F238E27FC236}">
                <a16:creationId xmlns:a16="http://schemas.microsoft.com/office/drawing/2014/main" id="{FE07860C-FCA1-1845-8A13-ABE9824FE259}"/>
              </a:ext>
            </a:extLst>
          </p:cNvPr>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527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5A98921B-D02C-6D41-BD16-089892277D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D11F57-E06E-104F-A491-6C740206AA9B}" type="slidenum">
              <a:rPr lang="es-ES" altLang="en-US"/>
              <a:pPr>
                <a:spcBef>
                  <a:spcPct val="0"/>
                </a:spcBef>
              </a:pPr>
              <a:t>13</a:t>
            </a:fld>
            <a:endParaRPr lang="es-ES" altLang="en-US"/>
          </a:p>
        </p:txBody>
      </p:sp>
      <p:sp>
        <p:nvSpPr>
          <p:cNvPr id="118786" name="Rectangle 2">
            <a:extLst>
              <a:ext uri="{FF2B5EF4-FFF2-40B4-BE49-F238E27FC236}">
                <a16:creationId xmlns:a16="http://schemas.microsoft.com/office/drawing/2014/main" id="{DA9FA53B-AD63-034F-86ED-84D2785646FB}"/>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9CA3FF80-0E12-874B-9893-D82CA94653D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a:latin typeface="Arial" panose="020B0604020202020204" pitchFamily="34" charset="0"/>
              </a:rPr>
              <a:t>Figure 4-10 The complete set of human</a:t>
            </a:r>
          </a:p>
          <a:p>
            <a:r>
              <a:rPr lang="es-ES" altLang="en-US">
                <a:latin typeface="Arial" panose="020B0604020202020204" pitchFamily="34" charset="0"/>
              </a:rPr>
              <a:t>chromosomesT. hesec hromosomesf,r om</a:t>
            </a:r>
          </a:p>
          <a:p>
            <a:r>
              <a:rPr lang="es-ES" altLang="en-US">
                <a:latin typeface="Arial" panose="020B0604020202020204" pitchFamily="34" charset="0"/>
              </a:rPr>
              <a:t>a male,w erei solatedfr om a cell</a:t>
            </a:r>
          </a:p>
          <a:p>
            <a:r>
              <a:rPr lang="es-ES" altLang="en-US">
                <a:latin typeface="Arial" panose="020B0604020202020204" pitchFamily="34" charset="0"/>
              </a:rPr>
              <a:t>undergoingn ucleadr ivision( mitosisa) nd</a:t>
            </a:r>
          </a:p>
          <a:p>
            <a:r>
              <a:rPr lang="es-ES" altLang="en-US">
                <a:latin typeface="Arial" panose="020B0604020202020204" pitchFamily="34" charset="0"/>
              </a:rPr>
              <a:t>aret hereforeh ighlyc ompactedE. ach</a:t>
            </a:r>
          </a:p>
          <a:p>
            <a:r>
              <a:rPr lang="es-ES" altLang="en-US">
                <a:latin typeface="Arial" panose="020B0604020202020204" pitchFamily="34" charset="0"/>
              </a:rPr>
              <a:t>chromosomeh asb een" painteda"</a:t>
            </a:r>
          </a:p>
          <a:p>
            <a:r>
              <a:rPr lang="es-ES" altLang="en-US">
                <a:latin typeface="Arial" panose="020B0604020202020204" pitchFamily="34" charset="0"/>
              </a:rPr>
              <a:t>differenct olort o permiti tsu nambiguous</a:t>
            </a:r>
          </a:p>
          <a:p>
            <a:r>
              <a:rPr lang="es-ES" altLang="en-US">
                <a:latin typeface="Arial" panose="020B0604020202020204" pitchFamily="34" charset="0"/>
              </a:rPr>
              <a:t>identificatiounn dert he lightm icroscope.</a:t>
            </a:r>
          </a:p>
          <a:p>
            <a:r>
              <a:rPr lang="es-ES" altLang="en-US">
                <a:latin typeface="Arial" panose="020B0604020202020204" pitchFamily="34" charset="0"/>
              </a:rPr>
              <a:t>Chromosomep aintingi s performedb y</a:t>
            </a:r>
          </a:p>
          <a:p>
            <a:r>
              <a:rPr lang="es-ES" altLang="en-US">
                <a:latin typeface="Arial" panose="020B0604020202020204" pitchFamily="34" charset="0"/>
              </a:rPr>
              <a:t>exposingth e chromosometso a collection</a:t>
            </a:r>
          </a:p>
          <a:p>
            <a:r>
              <a:rPr lang="es-ES" altLang="en-US">
                <a:latin typeface="Arial" panose="020B0604020202020204" pitchFamily="34" charset="0"/>
              </a:rPr>
              <a:t>of humanD NAm oleculetsh at haveb een</a:t>
            </a:r>
          </a:p>
          <a:p>
            <a:r>
              <a:rPr lang="es-ES" altLang="en-US">
                <a:latin typeface="Arial" panose="020B0604020202020204" pitchFamily="34" charset="0"/>
              </a:rPr>
              <a:t>coupledt o a combinationo f fluorescent</a:t>
            </a:r>
          </a:p>
          <a:p>
            <a:r>
              <a:rPr lang="es-ES" altLang="en-US">
                <a:latin typeface="Arial" panose="020B0604020202020204" pitchFamily="34" charset="0"/>
              </a:rPr>
              <a:t>dyes.F ore xampleD, NAm oleculeds erived</a:t>
            </a:r>
          </a:p>
          <a:p>
            <a:r>
              <a:rPr lang="es-ES" altLang="en-US">
                <a:latin typeface="Arial" panose="020B0604020202020204" pitchFamily="34" charset="0"/>
              </a:rPr>
              <a:t>from chromosome1 arel abeledw ith one</a:t>
            </a:r>
          </a:p>
          <a:p>
            <a:r>
              <a:rPr lang="es-ES" altLang="en-US">
                <a:latin typeface="Arial" panose="020B0604020202020204" pitchFamily="34" charset="0"/>
              </a:rPr>
              <a:t>specificd ye combination,t hosef rom</a:t>
            </a:r>
          </a:p>
          <a:p>
            <a:r>
              <a:rPr lang="es-ES" altLang="en-US">
                <a:latin typeface="Arial" panose="020B0604020202020204" pitchFamily="34" charset="0"/>
              </a:rPr>
              <a:t>chromosome2 with anothera, nd so on.</a:t>
            </a:r>
          </a:p>
          <a:p>
            <a:r>
              <a:rPr lang="es-ES" altLang="en-US">
                <a:latin typeface="Arial" panose="020B0604020202020204" pitchFamily="34" charset="0"/>
              </a:rPr>
              <a:t>Becausteh e labeledD NAc anf orm base</a:t>
            </a:r>
          </a:p>
          <a:p>
            <a:r>
              <a:rPr lang="es-ES" altLang="en-US">
                <a:latin typeface="Arial" panose="020B0604020202020204" pitchFamily="34" charset="0"/>
              </a:rPr>
              <a:t>pairso, r hybridizeo,n lyt o the</a:t>
            </a:r>
          </a:p>
          <a:p>
            <a:r>
              <a:rPr lang="es-ES" altLang="en-US">
                <a:latin typeface="Arial" panose="020B0604020202020204" pitchFamily="34" charset="0"/>
              </a:rPr>
              <a:t>chromosomef rom which it was derived</a:t>
            </a:r>
          </a:p>
          <a:p>
            <a:r>
              <a:rPr lang="es-ES" altLang="en-US">
                <a:latin typeface="Arial" panose="020B0604020202020204" pitchFamily="34" charset="0"/>
              </a:rPr>
              <a:t>(discusseidn Chapter8 ),e ach</a:t>
            </a:r>
          </a:p>
          <a:p>
            <a:r>
              <a:rPr lang="es-ES" altLang="en-US">
                <a:latin typeface="Arial" panose="020B0604020202020204" pitchFamily="34" charset="0"/>
              </a:rPr>
              <a:t>chromosomeis d ifferentlyla beledF. or</a:t>
            </a:r>
          </a:p>
          <a:p>
            <a:r>
              <a:rPr lang="es-ES" altLang="en-US">
                <a:latin typeface="Arial" panose="020B0604020202020204" pitchFamily="34" charset="0"/>
              </a:rPr>
              <a:t>suche xperimentsth, e chromosomeasr e</a:t>
            </a:r>
          </a:p>
          <a:p>
            <a:r>
              <a:rPr lang="es-ES" altLang="en-US">
                <a:latin typeface="Arial" panose="020B0604020202020204" pitchFamily="34" charset="0"/>
              </a:rPr>
              <a:t>subjectedt o treatmentst hat separateth e</a:t>
            </a:r>
          </a:p>
          <a:p>
            <a:r>
              <a:rPr lang="es-ES" altLang="en-US">
                <a:latin typeface="Arial" panose="020B0604020202020204" pitchFamily="34" charset="0"/>
              </a:rPr>
              <a:t>double-helicaDl NAi nto individuasl trands,</a:t>
            </a:r>
          </a:p>
          <a:p>
            <a:r>
              <a:rPr lang="es-ES" altLang="en-US">
                <a:latin typeface="Arial" panose="020B0604020202020204" pitchFamily="34" charset="0"/>
              </a:rPr>
              <a:t>designedto permitb ase-pairinwgi th the</a:t>
            </a:r>
          </a:p>
          <a:p>
            <a:r>
              <a:rPr lang="es-ES" altLang="en-US">
                <a:latin typeface="Arial" panose="020B0604020202020204" pitchFamily="34" charset="0"/>
              </a:rPr>
              <a:t>single-strandeladb eledD NAw hile</a:t>
            </a:r>
          </a:p>
          <a:p>
            <a:r>
              <a:rPr lang="es-ES" altLang="en-US">
                <a:latin typeface="Arial" panose="020B0604020202020204" pitchFamily="34" charset="0"/>
              </a:rPr>
              <a:t>keepingt he chromosomes tructure</a:t>
            </a:r>
          </a:p>
          <a:p>
            <a:r>
              <a:rPr lang="es-ES" altLang="en-US">
                <a:latin typeface="Arial" panose="020B0604020202020204" pitchFamily="34" charset="0"/>
              </a:rPr>
              <a:t>relativelyin tact.( A)T hec hromosomes</a:t>
            </a:r>
          </a:p>
          <a:p>
            <a:r>
              <a:rPr lang="es-ES" altLang="en-US">
                <a:latin typeface="Arial" panose="020B0604020202020204" pitchFamily="34" charset="0"/>
              </a:rPr>
              <a:t>visualizeads t heyo riginallys pilledfr om</a:t>
            </a:r>
          </a:p>
          <a:p>
            <a:r>
              <a:rPr lang="es-ES" altLang="en-US">
                <a:latin typeface="Arial" panose="020B0604020202020204" pitchFamily="34" charset="0"/>
              </a:rPr>
              <a:t>the lysed cell. (B) The same chromosomes</a:t>
            </a:r>
          </a:p>
          <a:p>
            <a:r>
              <a:rPr lang="es-ES" altLang="en-US">
                <a:latin typeface="Arial" panose="020B0604020202020204" pitchFamily="34" charset="0"/>
              </a:rPr>
              <a:t>artificialllyin edu p in theirn umericaol rder.</a:t>
            </a:r>
          </a:p>
          <a:p>
            <a:r>
              <a:rPr lang="es-ES" altLang="en-US">
                <a:latin typeface="Arial" panose="020B0604020202020204" pitchFamily="34" charset="0"/>
              </a:rPr>
              <a:t>Thisa rrangemenot f the full chromosome</a:t>
            </a:r>
          </a:p>
          <a:p>
            <a:r>
              <a:rPr lang="es-ES" altLang="en-US">
                <a:latin typeface="Arial" panose="020B0604020202020204" pitchFamily="34" charset="0"/>
              </a:rPr>
              <a:t>seti sc alleda karyotype(.F romE .S chrock</a:t>
            </a:r>
          </a:p>
          <a:p>
            <a:r>
              <a:rPr lang="es-ES" altLang="en-US">
                <a:latin typeface="Arial" panose="020B0604020202020204" pitchFamily="34" charset="0"/>
              </a:rPr>
              <a:t>et al..S cience2 73:494-497,1996W. ith</a:t>
            </a:r>
          </a:p>
          <a:p>
            <a:r>
              <a:rPr lang="es-ES" altLang="en-US">
                <a:latin typeface="Arial" panose="020B0604020202020204" pitchFamily="34" charset="0"/>
              </a:rPr>
              <a:t>permissionfr om AAAS.)</a:t>
            </a:r>
          </a:p>
          <a:p>
            <a:endParaRPr lang="es-ES" altLang="en-US">
              <a:latin typeface="Arial" panose="020B0604020202020204" pitchFamily="34" charset="0"/>
            </a:endParaRPr>
          </a:p>
          <a:p>
            <a:endParaRPr lang="es-ES" altLang="en-US">
              <a:latin typeface="Arial" panose="020B0604020202020204" pitchFamily="34" charset="0"/>
            </a:endParaRPr>
          </a:p>
          <a:p>
            <a:r>
              <a:rPr lang="es-ES" altLang="en-US">
                <a:latin typeface="Arial" panose="020B0604020202020204" pitchFamily="34" charset="0"/>
              </a:rPr>
              <a:t>Figure4 -63 Simultaneouvsi sualizationo f the chromosomete rritories</a:t>
            </a:r>
          </a:p>
          <a:p>
            <a:r>
              <a:rPr lang="es-ES" altLang="en-US">
                <a:latin typeface="Arial" panose="020B0604020202020204" pitchFamily="34" charset="0"/>
              </a:rPr>
              <a:t>for all of the humanc hromosomesin a singlei nterphasen ucleusA. FISH</a:t>
            </a:r>
          </a:p>
          <a:p>
            <a:r>
              <a:rPr lang="es-ES" altLang="en-US">
                <a:latin typeface="Arial" panose="020B0604020202020204" pitchFamily="34" charset="0"/>
              </a:rPr>
              <a:t>analysius singa differenmt ixtureo f fluorochromefso r markingt he DNAo f</a:t>
            </a:r>
          </a:p>
          <a:p>
            <a:r>
              <a:rPr lang="es-ES" altLang="en-US">
                <a:latin typeface="Arial" panose="020B0604020202020204" pitchFamily="34" charset="0"/>
              </a:rPr>
              <a:t>eachc hromosomed,e tectedw ith sevenc olorc hannelsin a fluoresence</a:t>
            </a:r>
          </a:p>
          <a:p>
            <a:r>
              <a:rPr lang="es-ES" altLang="en-US">
                <a:latin typeface="Arial" panose="020B0604020202020204" pitchFamily="34" charset="0"/>
              </a:rPr>
              <a:t>microscopea,l lowse achc hromosometo be distinguisheidn threedimensionarle</a:t>
            </a:r>
          </a:p>
          <a:p>
            <a:r>
              <a:rPr lang="es-ES" altLang="en-US">
                <a:latin typeface="Arial" panose="020B0604020202020204" pitchFamily="34" charset="0"/>
              </a:rPr>
              <a:t>constructionBse. lowt he micrographe,a chc hromosomeis</a:t>
            </a:r>
          </a:p>
          <a:p>
            <a:r>
              <a:rPr lang="es-ES" altLang="en-US">
                <a:latin typeface="Arial" panose="020B0604020202020204" pitchFamily="34" charset="0"/>
              </a:rPr>
              <a:t>identifiedin a schematioc f the actuali mage.N otet hat the two</a:t>
            </a:r>
          </a:p>
          <a:p>
            <a:r>
              <a:rPr lang="es-ES" altLang="en-US">
                <a:latin typeface="Arial" panose="020B0604020202020204" pitchFamily="34" charset="0"/>
              </a:rPr>
              <a:t>homologousc hromosome(se .g.t,h e two copieso f chromosome9 ),a ren ot</a:t>
            </a:r>
          </a:p>
          <a:p>
            <a:r>
              <a:rPr lang="es-ES" altLang="en-US">
                <a:latin typeface="Arial" panose="020B0604020202020204" pitchFamily="34" charset="0"/>
              </a:rPr>
              <a:t>in generacl o-located(.F romM .RS. peichear nd N.PC. arterN, at'R evG. enet.</a:t>
            </a:r>
          </a:p>
          <a:p>
            <a:r>
              <a:rPr lang="es-ES" altLang="en-US">
                <a:latin typeface="Arial" panose="020B0604020202020204" pitchFamily="34" charset="0"/>
              </a:rPr>
              <a:t>6:782-792,200W5.i thp ermissiofnr om MacmillanP ublisherLst d.)</a:t>
            </a:r>
          </a:p>
          <a:p>
            <a:r>
              <a:rPr lang="es-ES" altLang="en-US">
                <a:latin typeface="Arial" panose="020B0604020202020204" pitchFamily="34" charset="0"/>
              </a:rPr>
              <a:t>Figure4 -64T hed istributioonf gene-ricrhe gionos f theh umang enome</a:t>
            </a:r>
          </a:p>
          <a:p>
            <a:r>
              <a:rPr lang="es-ES" altLang="en-US">
                <a:latin typeface="Arial" panose="020B0604020202020204" pitchFamily="34" charset="0"/>
              </a:rPr>
              <a:t>in ani nterphasneu cleusG. ene-ricrhe gionhsa veb eenv isualizewdit ha</a:t>
            </a:r>
          </a:p>
          <a:p>
            <a:r>
              <a:rPr lang="es-ES" altLang="en-US">
                <a:latin typeface="Arial" panose="020B0604020202020204" pitchFamily="34" charset="0"/>
              </a:rPr>
              <a:t>fluorescepnrto beth ath ybridizetos t heA lui nterspersreedp eawt, hichis</a:t>
            </a:r>
          </a:p>
          <a:p>
            <a:r>
              <a:rPr lang="es-ES" altLang="en-US">
                <a:latin typeface="Arial" panose="020B0604020202020204" pitchFamily="34" charset="0"/>
              </a:rPr>
              <a:t>presenint moret hana millionc opieisn t heh umang enome(s eeF igure</a:t>
            </a:r>
          </a:p>
          <a:p>
            <a:r>
              <a:rPr lang="es-ES" altLang="en-US">
                <a:latin typeface="Arial" panose="020B0604020202020204" pitchFamily="34" charset="0"/>
              </a:rPr>
              <a:t>5-75)F. oru nknownre asontsh,e ses equenceclsu steirn c hromosomal</a:t>
            </a:r>
          </a:p>
          <a:p>
            <a:r>
              <a:rPr lang="es-ES" altLang="en-US">
                <a:latin typeface="Arial" panose="020B0604020202020204" pitchFamily="34" charset="0"/>
              </a:rPr>
              <a:t>regionrsic hi ng enesI.n t hisr epresentatiroeng, ionesn richefdo rt heA lu</a:t>
            </a:r>
          </a:p>
          <a:p>
            <a:r>
              <a:rPr lang="es-ES" altLang="en-US">
                <a:latin typeface="Arial" panose="020B0604020202020204" pitchFamily="34" charset="0"/>
              </a:rPr>
              <a:t>sequencaet eg reenr,e gionds epletedfo rt heses equenceasre r edw, hile</a:t>
            </a:r>
          </a:p>
          <a:p>
            <a:r>
              <a:rPr lang="es-ES" altLang="en-US">
                <a:latin typeface="Arial" panose="020B0604020202020204" pitchFamily="34" charset="0"/>
              </a:rPr>
              <a:t>thea veragree gionas rey el/or,Tvh. eg ene-ricrhe gionas res eento be</a:t>
            </a:r>
          </a:p>
          <a:p>
            <a:r>
              <a:rPr lang="es-ES" altLang="en-US">
                <a:latin typeface="Arial" panose="020B0604020202020204" pitchFamily="34" charset="0"/>
              </a:rPr>
              <a:t>depletedin the DNAn eart he nucleaer nvelope(F. romA .B olzeer t al.,p LoS</a:t>
            </a:r>
          </a:p>
          <a:p>
            <a:r>
              <a:rPr lang="es-ES" altLang="en-US">
                <a:latin typeface="Arial" panose="020B0604020202020204" pitchFamily="34" charset="0"/>
              </a:rPr>
              <a:t>Biol.3:826-84220,0 5W. ithp ermissiofnro mp ublicL ibrarvo f Science.)</a:t>
            </a:r>
          </a:p>
          <a:p>
            <a:endParaRPr lang="es-ES" altLang="en-US">
              <a:latin typeface="Arial" panose="020B0604020202020204" pitchFamily="34" charset="0"/>
            </a:endParaRPr>
          </a:p>
        </p:txBody>
      </p:sp>
    </p:spTree>
    <p:extLst>
      <p:ext uri="{BB962C8B-B14F-4D97-AF65-F5344CB8AC3E}">
        <p14:creationId xmlns:p14="http://schemas.microsoft.com/office/powerpoint/2010/main" val="365303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FE9C-5D44-B64B-8117-02B0DB00E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4EC62-9A36-BD45-8BD8-BBE9B98B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72C4C-4DE9-0442-8A7B-FBD817E91AF5}"/>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66A61ED4-BA19-A74B-8BED-77AF0C935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FC1CE-86DA-BA45-8F7F-51315C7FD4F4}"/>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310723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B801-35D1-CD4B-93BF-C78AB31EF4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8BBD5-0A05-F748-BD88-A93F7B4C13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10515-2504-874A-BD98-9598E0F09A92}"/>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80AB7A62-9FE9-DB49-9EB9-844682037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292C2-56F2-4441-B752-639229882F34}"/>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235515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87734-BE8F-324D-AE49-9E4ABF2366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2CF489-4328-CD41-8290-B715B29C2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0AFCE-DCC1-014F-B490-C6CD8BF3CECC}"/>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4D5B84DC-FCD6-DC45-9A54-C1CEE70C0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F1F36-41C4-EE4A-AC25-4D6FA0D5C494}"/>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3084914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6039C6D2-FD36-B746-BED1-EEBC13CBCD4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81D3774-AC20-484C-8A8F-78B09298B45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CD7E4C2-D0BC-E04F-B582-8F67836AB725}"/>
              </a:ext>
            </a:extLst>
          </p:cNvPr>
          <p:cNvSpPr>
            <a:spLocks noGrp="1" noChangeArrowheads="1"/>
          </p:cNvSpPr>
          <p:nvPr>
            <p:ph type="sldNum" sz="quarter" idx="12"/>
          </p:nvPr>
        </p:nvSpPr>
        <p:spPr>
          <a:ln/>
        </p:spPr>
        <p:txBody>
          <a:bodyPr/>
          <a:lstStyle>
            <a:lvl1pPr>
              <a:defRPr/>
            </a:lvl1pPr>
          </a:lstStyle>
          <a:p>
            <a:fld id="{3151BD7A-6F22-BF4F-A6EF-DBE3691A8C69}" type="slidenum">
              <a:rPr lang="es-ES" altLang="en-UY"/>
              <a:pPr/>
              <a:t>‹#›</a:t>
            </a:fld>
            <a:endParaRPr lang="es-ES" altLang="en-UY"/>
          </a:p>
        </p:txBody>
      </p:sp>
    </p:spTree>
    <p:extLst>
      <p:ext uri="{BB962C8B-B14F-4D97-AF65-F5344CB8AC3E}">
        <p14:creationId xmlns:p14="http://schemas.microsoft.com/office/powerpoint/2010/main" val="161547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a:extLst>
              <a:ext uri="{FF2B5EF4-FFF2-40B4-BE49-F238E27FC236}">
                <a16:creationId xmlns:a16="http://schemas.microsoft.com/office/drawing/2014/main" id="{3336CB73-7DFB-4746-A72E-5BD51203B07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79D12334-B802-4C4D-8779-65B3392DCE6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62853E06-7A96-7647-997B-6F2C1ACA7A06}"/>
              </a:ext>
            </a:extLst>
          </p:cNvPr>
          <p:cNvSpPr>
            <a:spLocks noGrp="1" noChangeArrowheads="1"/>
          </p:cNvSpPr>
          <p:nvPr>
            <p:ph type="sldNum" sz="quarter" idx="12"/>
          </p:nvPr>
        </p:nvSpPr>
        <p:spPr>
          <a:ln/>
        </p:spPr>
        <p:txBody>
          <a:bodyPr/>
          <a:lstStyle>
            <a:lvl1pPr>
              <a:defRPr/>
            </a:lvl1pPr>
          </a:lstStyle>
          <a:p>
            <a:fld id="{1E54E3E8-8AA5-1345-BD48-9BBAFC63FFFF}" type="slidenum">
              <a:rPr lang="es-ES" altLang="en-UY"/>
              <a:pPr/>
              <a:t>‹#›</a:t>
            </a:fld>
            <a:endParaRPr lang="es-ES" altLang="en-UY"/>
          </a:p>
        </p:txBody>
      </p:sp>
    </p:spTree>
    <p:extLst>
      <p:ext uri="{BB962C8B-B14F-4D97-AF65-F5344CB8AC3E}">
        <p14:creationId xmlns:p14="http://schemas.microsoft.com/office/powerpoint/2010/main" val="155189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13E02EF-567E-314C-9533-A1E7CAE2DE7E}"/>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19189803-07E2-E74A-9326-181B0FFEA86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20CEF90B-4B1F-E049-B269-A0262311F115}"/>
              </a:ext>
            </a:extLst>
          </p:cNvPr>
          <p:cNvSpPr>
            <a:spLocks noGrp="1" noChangeArrowheads="1"/>
          </p:cNvSpPr>
          <p:nvPr>
            <p:ph type="sldNum" sz="quarter" idx="12"/>
          </p:nvPr>
        </p:nvSpPr>
        <p:spPr>
          <a:ln/>
        </p:spPr>
        <p:txBody>
          <a:bodyPr/>
          <a:lstStyle>
            <a:lvl1pPr>
              <a:defRPr/>
            </a:lvl1pPr>
          </a:lstStyle>
          <a:p>
            <a:fld id="{E932E543-FF4D-8E4C-9769-65DAB9697AA5}" type="slidenum">
              <a:rPr lang="es-ES" altLang="en-UY"/>
              <a:pPr/>
              <a:t>‹#›</a:t>
            </a:fld>
            <a:endParaRPr lang="es-ES" altLang="en-UY"/>
          </a:p>
        </p:txBody>
      </p:sp>
    </p:spTree>
    <p:extLst>
      <p:ext uri="{BB962C8B-B14F-4D97-AF65-F5344CB8AC3E}">
        <p14:creationId xmlns:p14="http://schemas.microsoft.com/office/powerpoint/2010/main" val="203150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9178-BB53-D244-B439-2B6D3F78B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E7342-E55E-1144-AD21-33EB3DEDB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126B9-5CAB-7841-A474-C015BED8D0B7}"/>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F9BBEB3F-5B2D-B94D-943E-50ECB3073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1744-17DD-0945-A1C3-D865CAA8F906}"/>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363552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8273-19C3-7D42-8888-611F3CF09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BADCA-5898-F44A-805C-20D11B28E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2754FC-A4A9-9542-A85D-E7FA6550F113}"/>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7A4727F1-E518-FB41-87C8-704CC5FA9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AF7C5-EE40-8244-9A3C-8F95DA0CBCE0}"/>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63079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9705-B40A-5E42-8851-686BB8290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32776-3CA0-AA49-9BFC-27AFB00AB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A0A65-3E4B-464D-A26B-A9421EEED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E4F66-EA2D-4448-B403-F7E550D7C8C8}"/>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6" name="Footer Placeholder 5">
            <a:extLst>
              <a:ext uri="{FF2B5EF4-FFF2-40B4-BE49-F238E27FC236}">
                <a16:creationId xmlns:a16="http://schemas.microsoft.com/office/drawing/2014/main" id="{1539CA24-4045-8B47-BA4F-4B9629476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0E20F-B364-EC4F-AC09-2845526F57B1}"/>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263102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35-6D05-DB40-8869-8D435FDD73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46B678-FF9A-BD43-85ED-CFF80B222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BBA45-AB33-9A4F-AF10-CB405B1939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7972B-53E0-FD4B-A566-98444E70F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4FCD30-818A-3F47-BDB1-BBFBFB2BD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2A715-7EF1-AC4A-B33A-AE77ADC44D69}"/>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8" name="Footer Placeholder 7">
            <a:extLst>
              <a:ext uri="{FF2B5EF4-FFF2-40B4-BE49-F238E27FC236}">
                <a16:creationId xmlns:a16="http://schemas.microsoft.com/office/drawing/2014/main" id="{35AD5FD1-6227-7948-94CD-07807E121D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C8FFB-26AC-404F-AB8C-0568EBF97E91}"/>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35565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191-71D7-B64A-81DD-4B3AECB6A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4A9426-A29D-AC4D-B1A9-60E92E3689BD}"/>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4" name="Footer Placeholder 3">
            <a:extLst>
              <a:ext uri="{FF2B5EF4-FFF2-40B4-BE49-F238E27FC236}">
                <a16:creationId xmlns:a16="http://schemas.microsoft.com/office/drawing/2014/main" id="{3644828A-F9B7-3847-AC46-B3008B01D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1B3B7E-C1D4-3C4E-8ABD-969EFB0F1CDF}"/>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395284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60D9D-D422-2C47-BA47-9A965F84304B}"/>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3" name="Footer Placeholder 2">
            <a:extLst>
              <a:ext uri="{FF2B5EF4-FFF2-40B4-BE49-F238E27FC236}">
                <a16:creationId xmlns:a16="http://schemas.microsoft.com/office/drawing/2014/main" id="{31D920BA-BC63-434E-AA87-A86927377B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64B03-143E-E14E-8696-1EBE4E02E9DF}"/>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40686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5118-AE4C-BF4A-BF9A-54A48F8D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394377-4084-8D45-83F3-1E7325936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346D8-4EDE-1E40-86CC-E322232FB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C5D83-5FC5-9747-9D4E-F16C7E5B8430}"/>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6" name="Footer Placeholder 5">
            <a:extLst>
              <a:ext uri="{FF2B5EF4-FFF2-40B4-BE49-F238E27FC236}">
                <a16:creationId xmlns:a16="http://schemas.microsoft.com/office/drawing/2014/main" id="{4563F842-EE17-0E48-81DF-430C07FE2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79DF5-D76B-2A40-B41A-AD5E7DFB8D7A}"/>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27928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4618-AE28-C94B-97F3-FA1FA0DD9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48D9D-F261-834B-81FD-A309AEB38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025E02-BA2A-B945-A4B4-621ABA27C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9311D-543D-0548-82F2-3E3B4B1245D2}"/>
              </a:ext>
            </a:extLst>
          </p:cNvPr>
          <p:cNvSpPr>
            <a:spLocks noGrp="1"/>
          </p:cNvSpPr>
          <p:nvPr>
            <p:ph type="dt" sz="half" idx="10"/>
          </p:nvPr>
        </p:nvSpPr>
        <p:spPr/>
        <p:txBody>
          <a:bodyPr/>
          <a:lstStyle/>
          <a:p>
            <a:fld id="{782E544E-6783-A140-8E04-A31543C105B2}" type="datetimeFigureOut">
              <a:rPr lang="en-US" smtClean="0"/>
              <a:t>4/14/20</a:t>
            </a:fld>
            <a:endParaRPr lang="en-US"/>
          </a:p>
        </p:txBody>
      </p:sp>
      <p:sp>
        <p:nvSpPr>
          <p:cNvPr id="6" name="Footer Placeholder 5">
            <a:extLst>
              <a:ext uri="{FF2B5EF4-FFF2-40B4-BE49-F238E27FC236}">
                <a16:creationId xmlns:a16="http://schemas.microsoft.com/office/drawing/2014/main" id="{36D77ACD-BB38-9649-8A93-8CE8317E0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D0609-1ACD-EE46-9D94-13E0E3071A47}"/>
              </a:ext>
            </a:extLst>
          </p:cNvPr>
          <p:cNvSpPr>
            <a:spLocks noGrp="1"/>
          </p:cNvSpPr>
          <p:nvPr>
            <p:ph type="sldNum" sz="quarter" idx="12"/>
          </p:nvPr>
        </p:nvSpPr>
        <p:spPr/>
        <p:txBody>
          <a:bodyPr/>
          <a:lstStyle/>
          <a:p>
            <a:fld id="{E0071EA5-531A-6140-80DC-00BC2EF38A1C}" type="slidenum">
              <a:rPr lang="en-US" smtClean="0"/>
              <a:t>‹#›</a:t>
            </a:fld>
            <a:endParaRPr lang="en-US"/>
          </a:p>
        </p:txBody>
      </p:sp>
    </p:spTree>
    <p:extLst>
      <p:ext uri="{BB962C8B-B14F-4D97-AF65-F5344CB8AC3E}">
        <p14:creationId xmlns:p14="http://schemas.microsoft.com/office/powerpoint/2010/main" val="157702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DDF89-9B35-0647-BC79-03D42663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B3304-A871-9743-8EB7-74991E8FD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BFA2D-83C1-BA49-AB2D-35DE189F5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E544E-6783-A140-8E04-A31543C105B2}" type="datetimeFigureOut">
              <a:rPr lang="en-US" smtClean="0"/>
              <a:t>4/14/20</a:t>
            </a:fld>
            <a:endParaRPr lang="en-US"/>
          </a:p>
        </p:txBody>
      </p:sp>
      <p:sp>
        <p:nvSpPr>
          <p:cNvPr id="5" name="Footer Placeholder 4">
            <a:extLst>
              <a:ext uri="{FF2B5EF4-FFF2-40B4-BE49-F238E27FC236}">
                <a16:creationId xmlns:a16="http://schemas.microsoft.com/office/drawing/2014/main" id="{4E78B0D0-870A-984A-AB98-8F301E5CD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2964AF-A4F4-A14F-839E-2CC3A41F4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71EA5-531A-6140-80DC-00BC2EF38A1C}" type="slidenum">
              <a:rPr lang="en-US" smtClean="0"/>
              <a:t>‹#›</a:t>
            </a:fld>
            <a:endParaRPr lang="en-US"/>
          </a:p>
        </p:txBody>
      </p:sp>
    </p:spTree>
    <p:extLst>
      <p:ext uri="{BB962C8B-B14F-4D97-AF65-F5344CB8AC3E}">
        <p14:creationId xmlns:p14="http://schemas.microsoft.com/office/powerpoint/2010/main" val="240480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Users/JSS/Documents/Nucleo%202010/lamina%20durante%20el%20ciclo.MOV" TargetMode="External"/><Relationship Id="rId1" Type="http://schemas.microsoft.com/office/2007/relationships/media" Target="file:////Users/JSS/Documents/Nucleo%202010/lamina%20durante%20el%20ciclo.MOV" TargetMode="External"/><Relationship Id="rId5" Type="http://schemas.openxmlformats.org/officeDocument/2006/relationships/image" Target="../media/image32.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Documents/clases/Nucleo%202010/12.2-nuclear_import%20ch.avi" TargetMode="External"/><Relationship Id="rId1" Type="http://schemas.microsoft.com/office/2007/relationships/media" Target="file:////D:/Documents/clases/Nucleo%202010/12.2-nuclear_import%20ch.avi" TargetMode="External"/><Relationship Id="rId5" Type="http://schemas.openxmlformats.org/officeDocument/2006/relationships/image" Target="../media/image52.png"/><Relationship Id="rId4"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1">
            <a:extLst>
              <a:ext uri="{FF2B5EF4-FFF2-40B4-BE49-F238E27FC236}">
                <a16:creationId xmlns:a16="http://schemas.microsoft.com/office/drawing/2014/main" id="{BD6061B8-6D28-0C49-A8EF-EA320CDCFD03}"/>
              </a:ext>
            </a:extLst>
          </p:cNvPr>
          <p:cNvSpPr txBox="1">
            <a:spLocks noChangeArrowheads="1"/>
          </p:cNvSpPr>
          <p:nvPr/>
        </p:nvSpPr>
        <p:spPr bwMode="auto">
          <a:xfrm>
            <a:off x="4241801" y="2413001"/>
            <a:ext cx="369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_tradnl" altLang="en-US" sz="2400"/>
              <a:t>Territorios cromosómicos.</a:t>
            </a:r>
          </a:p>
        </p:txBody>
      </p:sp>
    </p:spTree>
    <p:extLst>
      <p:ext uri="{BB962C8B-B14F-4D97-AF65-F5344CB8AC3E}">
        <p14:creationId xmlns:p14="http://schemas.microsoft.com/office/powerpoint/2010/main" val="273474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a:extLst>
              <a:ext uri="{FF2B5EF4-FFF2-40B4-BE49-F238E27FC236}">
                <a16:creationId xmlns:a16="http://schemas.microsoft.com/office/drawing/2014/main" id="{C499DF45-7242-9C49-9133-90770B12720F}"/>
              </a:ext>
            </a:extLst>
          </p:cNvPr>
          <p:cNvSpPr txBox="1">
            <a:spLocks noChangeArrowheads="1"/>
          </p:cNvSpPr>
          <p:nvPr/>
        </p:nvSpPr>
        <p:spPr bwMode="auto">
          <a:xfrm>
            <a:off x="1524000" y="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      (FISH) – Metaphase chromosome painting</a:t>
            </a:r>
          </a:p>
        </p:txBody>
      </p:sp>
      <p:pic>
        <p:nvPicPr>
          <p:cNvPr id="111618" name="Picture 5" descr="Slide4a">
            <a:extLst>
              <a:ext uri="{FF2B5EF4-FFF2-40B4-BE49-F238E27FC236}">
                <a16:creationId xmlns:a16="http://schemas.microsoft.com/office/drawing/2014/main" id="{280D76EA-22DE-2740-B971-0930FEA03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12"/>
          <a:stretch>
            <a:fillRect/>
          </a:stretch>
        </p:blipFill>
        <p:spPr bwMode="auto">
          <a:xfrm>
            <a:off x="2266950" y="1371600"/>
            <a:ext cx="7658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40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E03D026-8310-2C49-AE59-FEC444C7CC9D}"/>
              </a:ext>
            </a:extLst>
          </p:cNvPr>
          <p:cNvSpPr>
            <a:spLocks noGrp="1" noChangeArrowheads="1"/>
          </p:cNvSpPr>
          <p:nvPr>
            <p:ph type="title"/>
          </p:nvPr>
        </p:nvSpPr>
        <p:spPr>
          <a:xfrm>
            <a:off x="1862139" y="381000"/>
            <a:ext cx="8264525" cy="1143000"/>
          </a:xfrm>
        </p:spPr>
        <p:txBody>
          <a:bodyPr/>
          <a:lstStyle/>
          <a:p>
            <a:r>
              <a:rPr lang="en-GB" altLang="en-US" sz="3200" b="1">
                <a:solidFill>
                  <a:srgbClr val="FFFF00"/>
                </a:solidFill>
              </a:rPr>
              <a:t>Cromosomas humanos: FISH multicolor</a:t>
            </a:r>
          </a:p>
        </p:txBody>
      </p:sp>
      <p:pic>
        <p:nvPicPr>
          <p:cNvPr id="113667" name="Picture 3" descr="8240MFISH005Kpc copy">
            <a:extLst>
              <a:ext uri="{FF2B5EF4-FFF2-40B4-BE49-F238E27FC236}">
                <a16:creationId xmlns:a16="http://schemas.microsoft.com/office/drawing/2014/main" id="{D74F068D-0416-2A4D-B9C8-1C2FB4BED41E}"/>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965325" y="1844675"/>
            <a:ext cx="8523288" cy="4040188"/>
          </a:xfrm>
          <a:ln>
            <a:solidFill>
              <a:schemeClr val="tx1"/>
            </a:solidFill>
            <a:miter lim="800000"/>
            <a:headEnd/>
            <a:tailEnd/>
          </a:ln>
        </p:spPr>
      </p:pic>
    </p:spTree>
    <p:extLst>
      <p:ext uri="{BB962C8B-B14F-4D97-AF65-F5344CB8AC3E}">
        <p14:creationId xmlns:p14="http://schemas.microsoft.com/office/powerpoint/2010/main" val="19571657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5C1E8E8-F2B6-2247-86CB-F898BD177F83}"/>
              </a:ext>
            </a:extLst>
          </p:cNvPr>
          <p:cNvSpPr>
            <a:spLocks noGrp="1" noChangeArrowheads="1"/>
          </p:cNvSpPr>
          <p:nvPr>
            <p:ph type="title"/>
          </p:nvPr>
        </p:nvSpPr>
        <p:spPr>
          <a:xfrm>
            <a:off x="2209800" y="188913"/>
            <a:ext cx="7772400" cy="1143000"/>
          </a:xfrm>
        </p:spPr>
        <p:txBody>
          <a:bodyPr/>
          <a:lstStyle/>
          <a:p>
            <a:r>
              <a:rPr lang="en-US" altLang="en-US" sz="2800" b="1">
                <a:solidFill>
                  <a:srgbClr val="FFFF00"/>
                </a:solidFill>
              </a:rPr>
              <a:t>Territorios Cromosómicos (TCs)</a:t>
            </a:r>
            <a:endParaRPr lang="en-GB" altLang="en-US" sz="2800" b="1">
              <a:solidFill>
                <a:srgbClr val="FFFF00"/>
              </a:solidFill>
            </a:endParaRPr>
          </a:p>
        </p:txBody>
      </p:sp>
      <p:sp>
        <p:nvSpPr>
          <p:cNvPr id="115715" name="Rectangle 3">
            <a:extLst>
              <a:ext uri="{FF2B5EF4-FFF2-40B4-BE49-F238E27FC236}">
                <a16:creationId xmlns:a16="http://schemas.microsoft.com/office/drawing/2014/main" id="{BF89380A-83D1-1A46-B25A-DBFB1DF9D9C1}"/>
              </a:ext>
            </a:extLst>
          </p:cNvPr>
          <p:cNvSpPr>
            <a:spLocks noGrp="1" noChangeArrowheads="1"/>
          </p:cNvSpPr>
          <p:nvPr>
            <p:ph type="body" sz="half" idx="1"/>
          </p:nvPr>
        </p:nvSpPr>
        <p:spPr>
          <a:xfrm>
            <a:off x="1487487" y="2132014"/>
            <a:ext cx="4681538" cy="4249737"/>
          </a:xfrm>
        </p:spPr>
        <p:txBody>
          <a:bodyPr/>
          <a:lstStyle/>
          <a:p>
            <a:pPr indent="14288" algn="just">
              <a:lnSpc>
                <a:spcPct val="150000"/>
              </a:lnSpc>
              <a:spcBef>
                <a:spcPct val="0"/>
              </a:spcBef>
              <a:buNone/>
            </a:pPr>
            <a:r>
              <a:rPr lang="en-GB" altLang="en-US" sz="1800" b="1">
                <a:solidFill>
                  <a:schemeClr val="bg1"/>
                </a:solidFill>
              </a:rPr>
              <a:t>La técnica de FISH utilizando sondas para detectar todo el cromosoma (WCP) revelaron que el núcleo eucariótico posee un elevado nivel de organización. El volumen nuclear se halla compartimentado en territorios cromosómicos (TCs) tridimensionales discretos y no superpuestos.</a:t>
            </a:r>
            <a:endParaRPr lang="en-US" altLang="en-US" sz="1800" b="1">
              <a:solidFill>
                <a:schemeClr val="bg1"/>
              </a:solidFill>
            </a:endParaRPr>
          </a:p>
          <a:p>
            <a:pPr indent="14288" algn="just">
              <a:lnSpc>
                <a:spcPct val="125000"/>
              </a:lnSpc>
              <a:spcBef>
                <a:spcPct val="0"/>
              </a:spcBef>
              <a:buNone/>
            </a:pPr>
            <a:endParaRPr lang="en-US" altLang="en-US" sz="1800" b="1">
              <a:solidFill>
                <a:schemeClr val="bg1"/>
              </a:solidFill>
            </a:endParaRPr>
          </a:p>
        </p:txBody>
      </p:sp>
      <p:grpSp>
        <p:nvGrpSpPr>
          <p:cNvPr id="115716" name="Group 4">
            <a:extLst>
              <a:ext uri="{FF2B5EF4-FFF2-40B4-BE49-F238E27FC236}">
                <a16:creationId xmlns:a16="http://schemas.microsoft.com/office/drawing/2014/main" id="{7D3FA799-B697-5B43-93CE-6F118AEB3C3B}"/>
              </a:ext>
            </a:extLst>
          </p:cNvPr>
          <p:cNvGrpSpPr>
            <a:grpSpLocks/>
          </p:cNvGrpSpPr>
          <p:nvPr/>
        </p:nvGrpSpPr>
        <p:grpSpPr bwMode="auto">
          <a:xfrm>
            <a:off x="6383339" y="1846263"/>
            <a:ext cx="4105275" cy="4895850"/>
            <a:chOff x="2925" y="1117"/>
            <a:chExt cx="2586" cy="3084"/>
          </a:xfrm>
        </p:grpSpPr>
        <p:pic>
          <p:nvPicPr>
            <p:cNvPr id="115717" name="Picture 5" descr="02_22">
              <a:extLst>
                <a:ext uri="{FF2B5EF4-FFF2-40B4-BE49-F238E27FC236}">
                  <a16:creationId xmlns:a16="http://schemas.microsoft.com/office/drawing/2014/main" id="{4FD62CA6-D389-F04B-B14C-E00AAD54C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 y="1117"/>
              <a:ext cx="2381" cy="2819"/>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15718" name="Rectangle 6">
              <a:extLst>
                <a:ext uri="{FF2B5EF4-FFF2-40B4-BE49-F238E27FC236}">
                  <a16:creationId xmlns:a16="http://schemas.microsoft.com/office/drawing/2014/main" id="{305A8DFF-3D57-444B-A6BB-1D76AA9646E8}"/>
                </a:ext>
              </a:extLst>
            </p:cNvPr>
            <p:cNvSpPr>
              <a:spLocks noChangeArrowheads="1"/>
            </p:cNvSpPr>
            <p:nvPr/>
          </p:nvSpPr>
          <p:spPr bwMode="auto">
            <a:xfrm>
              <a:off x="2925" y="3702"/>
              <a:ext cx="2586" cy="49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5719" name="Line 7">
              <a:extLst>
                <a:ext uri="{FF2B5EF4-FFF2-40B4-BE49-F238E27FC236}">
                  <a16:creationId xmlns:a16="http://schemas.microsoft.com/office/drawing/2014/main" id="{E1D39EB6-C185-2247-9771-88249060B111}"/>
                </a:ext>
              </a:extLst>
            </p:cNvPr>
            <p:cNvSpPr>
              <a:spLocks noChangeShapeType="1"/>
            </p:cNvSpPr>
            <p:nvPr/>
          </p:nvSpPr>
          <p:spPr bwMode="auto">
            <a:xfrm flipH="1">
              <a:off x="3424" y="3521"/>
              <a:ext cx="63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0" name="Line 8">
              <a:extLst>
                <a:ext uri="{FF2B5EF4-FFF2-40B4-BE49-F238E27FC236}">
                  <a16:creationId xmlns:a16="http://schemas.microsoft.com/office/drawing/2014/main" id="{8771D855-4233-5C44-AE54-015CCA9124DF}"/>
                </a:ext>
              </a:extLst>
            </p:cNvPr>
            <p:cNvSpPr>
              <a:spLocks noChangeShapeType="1"/>
            </p:cNvSpPr>
            <p:nvPr/>
          </p:nvSpPr>
          <p:spPr bwMode="auto">
            <a:xfrm rot="10800000" flipH="1">
              <a:off x="4377" y="3521"/>
              <a:ext cx="63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1" name="Text Box 9">
              <a:extLst>
                <a:ext uri="{FF2B5EF4-FFF2-40B4-BE49-F238E27FC236}">
                  <a16:creationId xmlns:a16="http://schemas.microsoft.com/office/drawing/2014/main" id="{9523406F-603D-6447-8E11-C74B3564B9A0}"/>
                </a:ext>
              </a:extLst>
            </p:cNvPr>
            <p:cNvSpPr txBox="1">
              <a:spLocks noChangeArrowheads="1"/>
            </p:cNvSpPr>
            <p:nvPr/>
          </p:nvSpPr>
          <p:spPr bwMode="auto">
            <a:xfrm>
              <a:off x="3969" y="3430"/>
              <a:ext cx="4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1200" b="1">
                  <a:solidFill>
                    <a:schemeClr val="bg1"/>
                  </a:solidFill>
                </a:rPr>
                <a:t>10</a:t>
              </a:r>
              <a:r>
                <a:rPr lang="es-ES" altLang="en-US" sz="1200" b="1">
                  <a:solidFill>
                    <a:schemeClr val="bg1"/>
                  </a:solidFill>
                  <a:sym typeface="Symbol" pitchFamily="2" charset="2"/>
                </a:rPr>
                <a:t>m</a:t>
              </a:r>
            </a:p>
          </p:txBody>
        </p:sp>
      </p:grpSp>
    </p:spTree>
    <p:extLst>
      <p:ext uri="{BB962C8B-B14F-4D97-AF65-F5344CB8AC3E}">
        <p14:creationId xmlns:p14="http://schemas.microsoft.com/office/powerpoint/2010/main" val="22364611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7762" name="Picture 2" descr="figure 4-63">
            <a:extLst>
              <a:ext uri="{FF2B5EF4-FFF2-40B4-BE49-F238E27FC236}">
                <a16:creationId xmlns:a16="http://schemas.microsoft.com/office/drawing/2014/main" id="{5EB614E2-54DC-824A-9AC6-9C75AE88685A}"/>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l="5006" t="18195" r="55602" b="31773"/>
          <a:stretch>
            <a:fillRect/>
          </a:stretch>
        </p:blipFill>
        <p:spPr bwMode="auto">
          <a:xfrm>
            <a:off x="1817688" y="3894138"/>
            <a:ext cx="39100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4" descr="figure 4-64">
            <a:extLst>
              <a:ext uri="{FF2B5EF4-FFF2-40B4-BE49-F238E27FC236}">
                <a16:creationId xmlns:a16="http://schemas.microsoft.com/office/drawing/2014/main" id="{0D6E200B-80DD-954F-B3A0-547E7BA445A5}"/>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l="3075" t="2086" r="2211" b="10655"/>
          <a:stretch>
            <a:fillRect/>
          </a:stretch>
        </p:blipFill>
        <p:spPr bwMode="auto">
          <a:xfrm>
            <a:off x="7939089" y="1171576"/>
            <a:ext cx="261143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5" descr="figure 4-63">
            <a:extLst>
              <a:ext uri="{FF2B5EF4-FFF2-40B4-BE49-F238E27FC236}">
                <a16:creationId xmlns:a16="http://schemas.microsoft.com/office/drawing/2014/main" id="{BDD14E1A-F7A3-C746-B22E-36075C6DE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779" b="10403"/>
          <a:stretch>
            <a:fillRect/>
          </a:stretch>
        </p:blipFill>
        <p:spPr bwMode="auto">
          <a:xfrm>
            <a:off x="5667375" y="4602164"/>
            <a:ext cx="19764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6" descr="figure 4-10">
            <a:extLst>
              <a:ext uri="{FF2B5EF4-FFF2-40B4-BE49-F238E27FC236}">
                <a16:creationId xmlns:a16="http://schemas.microsoft.com/office/drawing/2014/main" id="{AD278CD6-CB13-0C46-A6C0-2E69B2A1BC37}"/>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l="967" t="2042" r="967" b="15500"/>
          <a:stretch>
            <a:fillRect/>
          </a:stretch>
        </p:blipFill>
        <p:spPr bwMode="auto">
          <a:xfrm>
            <a:off x="1862138" y="768350"/>
            <a:ext cx="56515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Text Box 7">
            <a:extLst>
              <a:ext uri="{FF2B5EF4-FFF2-40B4-BE49-F238E27FC236}">
                <a16:creationId xmlns:a16="http://schemas.microsoft.com/office/drawing/2014/main" id="{CB873E2D-5428-EC4B-A08E-41ED66E3CA10}"/>
              </a:ext>
            </a:extLst>
          </p:cNvPr>
          <p:cNvSpPr txBox="1">
            <a:spLocks noChangeArrowheads="1"/>
          </p:cNvSpPr>
          <p:nvPr/>
        </p:nvSpPr>
        <p:spPr bwMode="auto">
          <a:xfrm>
            <a:off x="4173539" y="204788"/>
            <a:ext cx="384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FF6600"/>
                </a:solidFill>
                <a:latin typeface="Century Gothic" panose="020B0502020202020204" pitchFamily="34" charset="0"/>
              </a:rPr>
              <a:t>Organización del núcleo</a:t>
            </a:r>
            <a:endParaRPr lang="es-ES" altLang="en-US" sz="2400">
              <a:solidFill>
                <a:srgbClr val="FF6600"/>
              </a:solidFill>
              <a:latin typeface="Century Gothic" panose="020B0502020202020204" pitchFamily="34" charset="0"/>
            </a:endParaRPr>
          </a:p>
        </p:txBody>
      </p:sp>
      <p:sp>
        <p:nvSpPr>
          <p:cNvPr id="117767" name="Text Box 8">
            <a:extLst>
              <a:ext uri="{FF2B5EF4-FFF2-40B4-BE49-F238E27FC236}">
                <a16:creationId xmlns:a16="http://schemas.microsoft.com/office/drawing/2014/main" id="{B4BAF33B-8FC9-3E4D-856C-9D2F990207F3}"/>
              </a:ext>
            </a:extLst>
          </p:cNvPr>
          <p:cNvSpPr txBox="1">
            <a:spLocks noChangeArrowheads="1"/>
          </p:cNvSpPr>
          <p:nvPr/>
        </p:nvSpPr>
        <p:spPr bwMode="auto">
          <a:xfrm>
            <a:off x="3001963" y="3440114"/>
            <a:ext cx="3382962"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chemeClr val="bg1"/>
                </a:solidFill>
              </a:rPr>
              <a:t>“</a:t>
            </a:r>
            <a:r>
              <a:rPr lang="es-ES_tradnl" altLang="en-US" sz="2400">
                <a:solidFill>
                  <a:srgbClr val="FF0000"/>
                </a:solidFill>
              </a:rPr>
              <a:t>C</a:t>
            </a:r>
            <a:r>
              <a:rPr lang="es-ES_tradnl" altLang="en-US" sz="2400">
                <a:solidFill>
                  <a:srgbClr val="00FF00"/>
                </a:solidFill>
              </a:rPr>
              <a:t>h</a:t>
            </a:r>
            <a:r>
              <a:rPr lang="es-ES_tradnl" altLang="en-US" sz="2400">
                <a:solidFill>
                  <a:srgbClr val="336699"/>
                </a:solidFill>
              </a:rPr>
              <a:t>r</a:t>
            </a:r>
            <a:r>
              <a:rPr lang="es-ES_tradnl" altLang="en-US" sz="2400">
                <a:solidFill>
                  <a:srgbClr val="FFFF00"/>
                </a:solidFill>
              </a:rPr>
              <a:t>o</a:t>
            </a:r>
            <a:r>
              <a:rPr lang="es-ES_tradnl" altLang="en-US" sz="2400">
                <a:solidFill>
                  <a:schemeClr val="bg1"/>
                </a:solidFill>
              </a:rPr>
              <a:t>m</a:t>
            </a:r>
            <a:r>
              <a:rPr lang="es-ES_tradnl" altLang="en-US" sz="2400">
                <a:solidFill>
                  <a:schemeClr val="hlink"/>
                </a:solidFill>
              </a:rPr>
              <a:t>o</a:t>
            </a:r>
            <a:r>
              <a:rPr lang="es-ES_tradnl" altLang="en-US" sz="2400">
                <a:solidFill>
                  <a:srgbClr val="008000"/>
                </a:solidFill>
              </a:rPr>
              <a:t>s</a:t>
            </a:r>
            <a:r>
              <a:rPr lang="es-ES_tradnl" altLang="en-US" sz="2400">
                <a:solidFill>
                  <a:srgbClr val="FF0000"/>
                </a:solidFill>
              </a:rPr>
              <a:t>o</a:t>
            </a:r>
            <a:r>
              <a:rPr lang="es-ES_tradnl" altLang="en-US" sz="2400">
                <a:solidFill>
                  <a:schemeClr val="accent1"/>
                </a:solidFill>
              </a:rPr>
              <a:t>m</a:t>
            </a:r>
            <a:r>
              <a:rPr lang="es-ES_tradnl" altLang="en-US" sz="2400">
                <a:solidFill>
                  <a:schemeClr val="bg1"/>
                </a:solidFill>
              </a:rPr>
              <a:t>e</a:t>
            </a:r>
            <a:r>
              <a:rPr lang="es-ES_tradnl" altLang="en-US" sz="2400"/>
              <a:t> </a:t>
            </a:r>
            <a:r>
              <a:rPr lang="es-ES_tradnl" altLang="en-US" sz="2400">
                <a:solidFill>
                  <a:srgbClr val="FFFF00"/>
                </a:solidFill>
              </a:rPr>
              <a:t>p</a:t>
            </a:r>
            <a:r>
              <a:rPr lang="es-ES_tradnl" altLang="en-US" sz="2400">
                <a:solidFill>
                  <a:srgbClr val="336699"/>
                </a:solidFill>
              </a:rPr>
              <a:t>a</a:t>
            </a:r>
            <a:r>
              <a:rPr lang="es-ES_tradnl" altLang="en-US" sz="2400">
                <a:solidFill>
                  <a:srgbClr val="00FF00"/>
                </a:solidFill>
              </a:rPr>
              <a:t>i</a:t>
            </a:r>
            <a:r>
              <a:rPr lang="es-ES_tradnl" altLang="en-US" sz="2400">
                <a:solidFill>
                  <a:srgbClr val="FF6600"/>
                </a:solidFill>
              </a:rPr>
              <a:t>n</a:t>
            </a:r>
            <a:r>
              <a:rPr lang="es-ES_tradnl" altLang="en-US" sz="2400">
                <a:solidFill>
                  <a:schemeClr val="accent1"/>
                </a:solidFill>
              </a:rPr>
              <a:t>t</a:t>
            </a:r>
            <a:r>
              <a:rPr lang="es-ES_tradnl" altLang="en-US" sz="2400">
                <a:solidFill>
                  <a:srgbClr val="FF0000"/>
                </a:solidFill>
              </a:rPr>
              <a:t>i</a:t>
            </a:r>
            <a:r>
              <a:rPr lang="es-ES_tradnl" altLang="en-US" sz="2400">
                <a:solidFill>
                  <a:schemeClr val="folHlink"/>
                </a:solidFill>
              </a:rPr>
              <a:t>n</a:t>
            </a:r>
            <a:r>
              <a:rPr lang="es-ES_tradnl" altLang="en-US" sz="2400">
                <a:solidFill>
                  <a:srgbClr val="FFFF00"/>
                </a:solidFill>
              </a:rPr>
              <a:t>g</a:t>
            </a:r>
            <a:r>
              <a:rPr lang="es-ES_tradnl" altLang="en-US" sz="2400">
                <a:solidFill>
                  <a:srgbClr val="FF0000"/>
                </a:solidFill>
              </a:rPr>
              <a:t>”</a:t>
            </a:r>
            <a:endParaRPr lang="es-ES" altLang="en-US" sz="2400">
              <a:solidFill>
                <a:srgbClr val="FF0000"/>
              </a:solidFill>
            </a:endParaRPr>
          </a:p>
        </p:txBody>
      </p:sp>
      <p:sp>
        <p:nvSpPr>
          <p:cNvPr id="117768" name="Text Box 9">
            <a:extLst>
              <a:ext uri="{FF2B5EF4-FFF2-40B4-BE49-F238E27FC236}">
                <a16:creationId xmlns:a16="http://schemas.microsoft.com/office/drawing/2014/main" id="{879E474A-06B6-5749-99A0-20A113EC11F6}"/>
              </a:ext>
            </a:extLst>
          </p:cNvPr>
          <p:cNvSpPr txBox="1">
            <a:spLocks noChangeArrowheads="1"/>
          </p:cNvSpPr>
          <p:nvPr/>
        </p:nvSpPr>
        <p:spPr bwMode="auto">
          <a:xfrm>
            <a:off x="8356601" y="5192714"/>
            <a:ext cx="1865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000">
                <a:solidFill>
                  <a:srgbClr val="00FF00"/>
                </a:solidFill>
              </a:rPr>
              <a:t>Muchos genes</a:t>
            </a:r>
          </a:p>
          <a:p>
            <a:pPr algn="ctr" eaLnBrk="1" hangingPunct="1">
              <a:spcBef>
                <a:spcPct val="0"/>
              </a:spcBef>
              <a:buFontTx/>
              <a:buNone/>
            </a:pPr>
            <a:r>
              <a:rPr lang="es-ES_tradnl" altLang="en-US" sz="2000">
                <a:solidFill>
                  <a:srgbClr val="FFFF00"/>
                </a:solidFill>
              </a:rPr>
              <a:t>Algunos genes</a:t>
            </a:r>
          </a:p>
          <a:p>
            <a:pPr algn="ctr" eaLnBrk="1" hangingPunct="1">
              <a:spcBef>
                <a:spcPct val="0"/>
              </a:spcBef>
              <a:buFontTx/>
              <a:buNone/>
            </a:pPr>
            <a:r>
              <a:rPr lang="es-ES_tradnl" altLang="en-US" sz="2000">
                <a:solidFill>
                  <a:srgbClr val="FF0000"/>
                </a:solidFill>
              </a:rPr>
              <a:t>Pocos genes</a:t>
            </a:r>
            <a:endParaRPr lang="es-ES" altLang="en-US" sz="2000">
              <a:solidFill>
                <a:srgbClr val="FF0000"/>
              </a:solidFill>
            </a:endParaRPr>
          </a:p>
        </p:txBody>
      </p:sp>
      <p:sp>
        <p:nvSpPr>
          <p:cNvPr id="117769" name="Rectangle 10">
            <a:extLst>
              <a:ext uri="{FF2B5EF4-FFF2-40B4-BE49-F238E27FC236}">
                <a16:creationId xmlns:a16="http://schemas.microsoft.com/office/drawing/2014/main" id="{8031C575-43A2-9143-8DCE-6EC71CE09411}"/>
              </a:ext>
            </a:extLst>
          </p:cNvPr>
          <p:cNvSpPr>
            <a:spLocks noChangeArrowheads="1"/>
          </p:cNvSpPr>
          <p:nvPr/>
        </p:nvSpPr>
        <p:spPr bwMode="auto">
          <a:xfrm>
            <a:off x="7851775" y="958850"/>
            <a:ext cx="2787650" cy="5500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236277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9810" name="Picture 2" descr="Cremer 18-19 position">
            <a:extLst>
              <a:ext uri="{FF2B5EF4-FFF2-40B4-BE49-F238E27FC236}">
                <a16:creationId xmlns:a16="http://schemas.microsoft.com/office/drawing/2014/main" id="{D49DF632-1E36-D74E-AAF9-EB1AC1A9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81343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a:extLst>
              <a:ext uri="{FF2B5EF4-FFF2-40B4-BE49-F238E27FC236}">
                <a16:creationId xmlns:a16="http://schemas.microsoft.com/office/drawing/2014/main" id="{5318162C-2FA7-2E41-B4D9-0246B13B4730}"/>
              </a:ext>
            </a:extLst>
          </p:cNvPr>
          <p:cNvSpPr txBox="1">
            <a:spLocks noChangeArrowheads="1"/>
          </p:cNvSpPr>
          <p:nvPr/>
        </p:nvSpPr>
        <p:spPr bwMode="auto">
          <a:xfrm>
            <a:off x="1992313" y="519114"/>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2400" b="1">
                <a:solidFill>
                  <a:srgbClr val="FFFF00"/>
                </a:solidFill>
              </a:rPr>
              <a:t>Topología nuclear de cromosomas ricos (19) y pobres (18) en genes</a:t>
            </a:r>
            <a:endParaRPr lang="es-ES" altLang="en-US" sz="2400" b="1" noProof="1">
              <a:solidFill>
                <a:srgbClr val="FFFF00"/>
              </a:solidFill>
            </a:endParaRPr>
          </a:p>
        </p:txBody>
      </p:sp>
      <p:sp>
        <p:nvSpPr>
          <p:cNvPr id="119812" name="Text Box 4">
            <a:extLst>
              <a:ext uri="{FF2B5EF4-FFF2-40B4-BE49-F238E27FC236}">
                <a16:creationId xmlns:a16="http://schemas.microsoft.com/office/drawing/2014/main" id="{B190897E-E4CC-F64F-8B9D-FA1D37ED6798}"/>
              </a:ext>
            </a:extLst>
          </p:cNvPr>
          <p:cNvSpPr txBox="1">
            <a:spLocks noChangeArrowheads="1"/>
          </p:cNvSpPr>
          <p:nvPr/>
        </p:nvSpPr>
        <p:spPr bwMode="auto">
          <a:xfrm>
            <a:off x="35814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solidFill>
                  <a:srgbClr val="FFFF00"/>
                </a:solidFill>
              </a:rPr>
              <a:t>19</a:t>
            </a:r>
            <a:endParaRPr lang="es-ES" altLang="en-US" sz="2400" b="1" noProof="1">
              <a:solidFill>
                <a:srgbClr val="FFFF00"/>
              </a:solidFill>
            </a:endParaRPr>
          </a:p>
        </p:txBody>
      </p:sp>
      <p:sp>
        <p:nvSpPr>
          <p:cNvPr id="119813" name="Text Box 5">
            <a:extLst>
              <a:ext uri="{FF2B5EF4-FFF2-40B4-BE49-F238E27FC236}">
                <a16:creationId xmlns:a16="http://schemas.microsoft.com/office/drawing/2014/main" id="{26900B29-4512-DF49-A3E8-11E374379FE0}"/>
              </a:ext>
            </a:extLst>
          </p:cNvPr>
          <p:cNvSpPr txBox="1">
            <a:spLocks noChangeArrowheads="1"/>
          </p:cNvSpPr>
          <p:nvPr/>
        </p:nvSpPr>
        <p:spPr bwMode="auto">
          <a:xfrm>
            <a:off x="1981200" y="3505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solidFill>
                  <a:srgbClr val="FFFF00"/>
                </a:solidFill>
              </a:rPr>
              <a:t>18</a:t>
            </a:r>
            <a:endParaRPr lang="es-ES" altLang="en-US" sz="2400" b="1" noProof="1">
              <a:solidFill>
                <a:srgbClr val="FFFF00"/>
              </a:solidFill>
            </a:endParaRPr>
          </a:p>
        </p:txBody>
      </p:sp>
      <p:sp>
        <p:nvSpPr>
          <p:cNvPr id="119814" name="Text Box 6">
            <a:extLst>
              <a:ext uri="{FF2B5EF4-FFF2-40B4-BE49-F238E27FC236}">
                <a16:creationId xmlns:a16="http://schemas.microsoft.com/office/drawing/2014/main" id="{9B0833DD-3C1B-C040-ACA4-FD033B34B4E5}"/>
              </a:ext>
            </a:extLst>
          </p:cNvPr>
          <p:cNvSpPr txBox="1">
            <a:spLocks noChangeArrowheads="1"/>
          </p:cNvSpPr>
          <p:nvPr/>
        </p:nvSpPr>
        <p:spPr bwMode="auto">
          <a:xfrm>
            <a:off x="4724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solidFill>
                  <a:srgbClr val="FFFF00"/>
                </a:solidFill>
              </a:rPr>
              <a:t>18</a:t>
            </a:r>
            <a:endParaRPr lang="es-ES" altLang="en-US" sz="2400" b="1" noProof="1">
              <a:solidFill>
                <a:srgbClr val="FFFF00"/>
              </a:solidFill>
            </a:endParaRPr>
          </a:p>
        </p:txBody>
      </p:sp>
      <p:sp>
        <p:nvSpPr>
          <p:cNvPr id="119815" name="Text Box 7">
            <a:extLst>
              <a:ext uri="{FF2B5EF4-FFF2-40B4-BE49-F238E27FC236}">
                <a16:creationId xmlns:a16="http://schemas.microsoft.com/office/drawing/2014/main" id="{B242E2F6-0F90-8041-BB3D-EFE680300E56}"/>
              </a:ext>
            </a:extLst>
          </p:cNvPr>
          <p:cNvSpPr txBox="1">
            <a:spLocks noChangeArrowheads="1"/>
          </p:cNvSpPr>
          <p:nvPr/>
        </p:nvSpPr>
        <p:spPr bwMode="auto">
          <a:xfrm>
            <a:off x="3200400" y="251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solidFill>
                  <a:srgbClr val="FFFF00"/>
                </a:solidFill>
              </a:rPr>
              <a:t>19</a:t>
            </a:r>
            <a:endParaRPr lang="es-ES" altLang="en-US" sz="2400" b="1" noProof="1">
              <a:solidFill>
                <a:srgbClr val="FFFF00"/>
              </a:solidFill>
            </a:endParaRPr>
          </a:p>
        </p:txBody>
      </p:sp>
      <p:sp>
        <p:nvSpPr>
          <p:cNvPr id="119816" name="Text Box 8">
            <a:extLst>
              <a:ext uri="{FF2B5EF4-FFF2-40B4-BE49-F238E27FC236}">
                <a16:creationId xmlns:a16="http://schemas.microsoft.com/office/drawing/2014/main" id="{5D038452-4318-454D-BDFD-CE248E0A1A86}"/>
              </a:ext>
            </a:extLst>
          </p:cNvPr>
          <p:cNvSpPr txBox="1">
            <a:spLocks noChangeArrowheads="1"/>
          </p:cNvSpPr>
          <p:nvPr/>
        </p:nvSpPr>
        <p:spPr bwMode="auto">
          <a:xfrm>
            <a:off x="6096000" y="3581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solidFill>
                  <a:srgbClr val="FFFF00"/>
                </a:solidFill>
              </a:rPr>
              <a:t>18</a:t>
            </a:r>
            <a:endParaRPr lang="es-ES" altLang="en-US" sz="2400" b="1" noProof="1">
              <a:solidFill>
                <a:srgbClr val="FFFF00"/>
              </a:solidFill>
            </a:endParaRPr>
          </a:p>
        </p:txBody>
      </p:sp>
      <p:sp>
        <p:nvSpPr>
          <p:cNvPr id="119817" name="Text Box 9">
            <a:extLst>
              <a:ext uri="{FF2B5EF4-FFF2-40B4-BE49-F238E27FC236}">
                <a16:creationId xmlns:a16="http://schemas.microsoft.com/office/drawing/2014/main" id="{A8AF3B95-6C0A-1948-926A-9C5352F3B275}"/>
              </a:ext>
            </a:extLst>
          </p:cNvPr>
          <p:cNvSpPr txBox="1">
            <a:spLocks noChangeArrowheads="1"/>
          </p:cNvSpPr>
          <p:nvPr/>
        </p:nvSpPr>
        <p:spPr bwMode="auto">
          <a:xfrm>
            <a:off x="8991600" y="2438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400" b="1">
                <a:solidFill>
                  <a:srgbClr val="FFFF00"/>
                </a:solidFill>
              </a:rPr>
              <a:t>18</a:t>
            </a:r>
            <a:endParaRPr lang="es-ES" altLang="en-US" sz="2400" b="1" noProof="1">
              <a:solidFill>
                <a:srgbClr val="FFFF00"/>
              </a:solidFill>
            </a:endParaRPr>
          </a:p>
        </p:txBody>
      </p:sp>
      <p:sp>
        <p:nvSpPr>
          <p:cNvPr id="119818" name="Text Box 10">
            <a:extLst>
              <a:ext uri="{FF2B5EF4-FFF2-40B4-BE49-F238E27FC236}">
                <a16:creationId xmlns:a16="http://schemas.microsoft.com/office/drawing/2014/main" id="{9D153A71-0C06-8847-999F-C7B6C0CFFE8F}"/>
              </a:ext>
            </a:extLst>
          </p:cNvPr>
          <p:cNvSpPr txBox="1">
            <a:spLocks noChangeArrowheads="1"/>
          </p:cNvSpPr>
          <p:nvPr/>
        </p:nvSpPr>
        <p:spPr bwMode="auto">
          <a:xfrm>
            <a:off x="7696200" y="228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400" b="1">
                <a:solidFill>
                  <a:srgbClr val="FFFF00"/>
                </a:solidFill>
              </a:rPr>
              <a:t>19</a:t>
            </a:r>
            <a:endParaRPr lang="es-ES" altLang="en-US" sz="2400" b="1" noProof="1">
              <a:solidFill>
                <a:srgbClr val="FFFF00"/>
              </a:solidFill>
            </a:endParaRPr>
          </a:p>
        </p:txBody>
      </p:sp>
      <p:sp>
        <p:nvSpPr>
          <p:cNvPr id="119819" name="Text Box 11">
            <a:extLst>
              <a:ext uri="{FF2B5EF4-FFF2-40B4-BE49-F238E27FC236}">
                <a16:creationId xmlns:a16="http://schemas.microsoft.com/office/drawing/2014/main" id="{0744A976-0218-434E-A522-4701F199A46B}"/>
              </a:ext>
            </a:extLst>
          </p:cNvPr>
          <p:cNvSpPr txBox="1">
            <a:spLocks noChangeArrowheads="1"/>
          </p:cNvSpPr>
          <p:nvPr/>
        </p:nvSpPr>
        <p:spPr bwMode="auto">
          <a:xfrm>
            <a:off x="754380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400" b="1">
                <a:solidFill>
                  <a:srgbClr val="FFFF00"/>
                </a:solidFill>
              </a:rPr>
              <a:t>19</a:t>
            </a:r>
            <a:endParaRPr lang="es-ES" altLang="en-US" sz="2400" b="1" noProof="1">
              <a:solidFill>
                <a:srgbClr val="FFFF00"/>
              </a:solidFill>
            </a:endParaRPr>
          </a:p>
        </p:txBody>
      </p:sp>
      <p:sp>
        <p:nvSpPr>
          <p:cNvPr id="119820" name="Line 12">
            <a:extLst>
              <a:ext uri="{FF2B5EF4-FFF2-40B4-BE49-F238E27FC236}">
                <a16:creationId xmlns:a16="http://schemas.microsoft.com/office/drawing/2014/main" id="{81990AD0-CFC0-324E-8B90-609AC71300CE}"/>
              </a:ext>
            </a:extLst>
          </p:cNvPr>
          <p:cNvSpPr>
            <a:spLocks noChangeShapeType="1"/>
          </p:cNvSpPr>
          <p:nvPr/>
        </p:nvSpPr>
        <p:spPr bwMode="auto">
          <a:xfrm>
            <a:off x="8991600" y="617220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1" name="Text Box 13">
            <a:extLst>
              <a:ext uri="{FF2B5EF4-FFF2-40B4-BE49-F238E27FC236}">
                <a16:creationId xmlns:a16="http://schemas.microsoft.com/office/drawing/2014/main" id="{3D5356F3-C17D-5E48-ABCA-C86E3FC383B1}"/>
              </a:ext>
            </a:extLst>
          </p:cNvPr>
          <p:cNvSpPr txBox="1">
            <a:spLocks noChangeArrowheads="1"/>
          </p:cNvSpPr>
          <p:nvPr/>
        </p:nvSpPr>
        <p:spPr bwMode="auto">
          <a:xfrm>
            <a:off x="8991600" y="563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400" b="1">
                <a:solidFill>
                  <a:srgbClr val="FFFF00"/>
                </a:solidFill>
              </a:rPr>
              <a:t> </a:t>
            </a:r>
            <a:r>
              <a:rPr lang="es-ES" altLang="en-US" sz="2400" b="1">
                <a:solidFill>
                  <a:schemeClr val="bg1"/>
                </a:solidFill>
              </a:rPr>
              <a:t>5 </a:t>
            </a:r>
            <a:r>
              <a:rPr lang="es-ES" altLang="en-US" sz="2400" b="1">
                <a:solidFill>
                  <a:schemeClr val="bg1"/>
                </a:solidFill>
                <a:sym typeface="Symbol" pitchFamily="2" charset="2"/>
              </a:rPr>
              <a:t>m</a:t>
            </a:r>
            <a:endParaRPr lang="es-ES" altLang="en-US" sz="2400" b="1" noProof="1">
              <a:solidFill>
                <a:schemeClr val="bg1"/>
              </a:solidFill>
            </a:endParaRPr>
          </a:p>
        </p:txBody>
      </p:sp>
      <p:sp>
        <p:nvSpPr>
          <p:cNvPr id="119822" name="Line 14">
            <a:extLst>
              <a:ext uri="{FF2B5EF4-FFF2-40B4-BE49-F238E27FC236}">
                <a16:creationId xmlns:a16="http://schemas.microsoft.com/office/drawing/2014/main" id="{1BC02437-770F-5D48-B8E6-6482FB92A5EC}"/>
              </a:ext>
            </a:extLst>
          </p:cNvPr>
          <p:cNvSpPr>
            <a:spLocks noChangeShapeType="1"/>
          </p:cNvSpPr>
          <p:nvPr/>
        </p:nvSpPr>
        <p:spPr bwMode="auto">
          <a:xfrm>
            <a:off x="3733800" y="61722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3" name="Line 15">
            <a:extLst>
              <a:ext uri="{FF2B5EF4-FFF2-40B4-BE49-F238E27FC236}">
                <a16:creationId xmlns:a16="http://schemas.microsoft.com/office/drawing/2014/main" id="{C27E2B1F-A08A-734C-BEDD-A4E3C951BB00}"/>
              </a:ext>
            </a:extLst>
          </p:cNvPr>
          <p:cNvSpPr>
            <a:spLocks noChangeShapeType="1"/>
          </p:cNvSpPr>
          <p:nvPr/>
        </p:nvSpPr>
        <p:spPr bwMode="auto">
          <a:xfrm flipV="1">
            <a:off x="3733800" y="5410200"/>
            <a:ext cx="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4" name="Text Box 16">
            <a:extLst>
              <a:ext uri="{FF2B5EF4-FFF2-40B4-BE49-F238E27FC236}">
                <a16:creationId xmlns:a16="http://schemas.microsoft.com/office/drawing/2014/main" id="{6CAA373B-75F3-394A-B75B-060206BCC145}"/>
              </a:ext>
            </a:extLst>
          </p:cNvPr>
          <p:cNvSpPr txBox="1">
            <a:spLocks noChangeArrowheads="1"/>
          </p:cNvSpPr>
          <p:nvPr/>
        </p:nvSpPr>
        <p:spPr bwMode="auto">
          <a:xfrm>
            <a:off x="3505200" y="50292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000" b="1">
                <a:solidFill>
                  <a:srgbClr val="FFFF00"/>
                </a:solidFill>
              </a:rPr>
              <a:t>Y</a:t>
            </a:r>
            <a:endParaRPr lang="es-ES" altLang="en-US" sz="2000" b="1" noProof="1">
              <a:solidFill>
                <a:srgbClr val="FFFF00"/>
              </a:solidFill>
            </a:endParaRPr>
          </a:p>
        </p:txBody>
      </p:sp>
      <p:sp>
        <p:nvSpPr>
          <p:cNvPr id="119825" name="Text Box 17">
            <a:extLst>
              <a:ext uri="{FF2B5EF4-FFF2-40B4-BE49-F238E27FC236}">
                <a16:creationId xmlns:a16="http://schemas.microsoft.com/office/drawing/2014/main" id="{D0DE9FCC-D836-8445-972C-C8802CECCE15}"/>
              </a:ext>
            </a:extLst>
          </p:cNvPr>
          <p:cNvSpPr txBox="1">
            <a:spLocks noChangeArrowheads="1"/>
          </p:cNvSpPr>
          <p:nvPr/>
        </p:nvSpPr>
        <p:spPr bwMode="auto">
          <a:xfrm>
            <a:off x="4648200" y="59436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000" b="1">
                <a:solidFill>
                  <a:srgbClr val="FFFF00"/>
                </a:solidFill>
              </a:rPr>
              <a:t>X</a:t>
            </a:r>
            <a:endParaRPr lang="es-ES" altLang="en-US" sz="2000" b="1" noProof="1">
              <a:solidFill>
                <a:srgbClr val="FFFF00"/>
              </a:solidFill>
            </a:endParaRPr>
          </a:p>
        </p:txBody>
      </p:sp>
      <p:sp>
        <p:nvSpPr>
          <p:cNvPr id="119826" name="Line 18">
            <a:extLst>
              <a:ext uri="{FF2B5EF4-FFF2-40B4-BE49-F238E27FC236}">
                <a16:creationId xmlns:a16="http://schemas.microsoft.com/office/drawing/2014/main" id="{F9001D53-A6F2-2A4E-B197-100546CE54F5}"/>
              </a:ext>
            </a:extLst>
          </p:cNvPr>
          <p:cNvSpPr>
            <a:spLocks noChangeShapeType="1"/>
          </p:cNvSpPr>
          <p:nvPr/>
        </p:nvSpPr>
        <p:spPr bwMode="auto">
          <a:xfrm>
            <a:off x="7391400" y="61722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7" name="Line 19">
            <a:extLst>
              <a:ext uri="{FF2B5EF4-FFF2-40B4-BE49-F238E27FC236}">
                <a16:creationId xmlns:a16="http://schemas.microsoft.com/office/drawing/2014/main" id="{6AD273D9-EF5B-394A-B164-54992C2CEC85}"/>
              </a:ext>
            </a:extLst>
          </p:cNvPr>
          <p:cNvSpPr>
            <a:spLocks noChangeShapeType="1"/>
          </p:cNvSpPr>
          <p:nvPr/>
        </p:nvSpPr>
        <p:spPr bwMode="auto">
          <a:xfrm flipV="1">
            <a:off x="7391400" y="5410200"/>
            <a:ext cx="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8" name="Text Box 20">
            <a:extLst>
              <a:ext uri="{FF2B5EF4-FFF2-40B4-BE49-F238E27FC236}">
                <a16:creationId xmlns:a16="http://schemas.microsoft.com/office/drawing/2014/main" id="{8DC7D652-7F1E-2340-B75D-9836B5554EC5}"/>
              </a:ext>
            </a:extLst>
          </p:cNvPr>
          <p:cNvSpPr txBox="1">
            <a:spLocks noChangeArrowheads="1"/>
          </p:cNvSpPr>
          <p:nvPr/>
        </p:nvSpPr>
        <p:spPr bwMode="auto">
          <a:xfrm>
            <a:off x="7162800" y="50292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000" b="1">
                <a:solidFill>
                  <a:srgbClr val="FFFF00"/>
                </a:solidFill>
              </a:rPr>
              <a:t>Z</a:t>
            </a:r>
            <a:endParaRPr lang="es-ES" altLang="en-US" sz="2000" b="1" noProof="1">
              <a:solidFill>
                <a:srgbClr val="FFFF00"/>
              </a:solidFill>
            </a:endParaRPr>
          </a:p>
        </p:txBody>
      </p:sp>
      <p:sp>
        <p:nvSpPr>
          <p:cNvPr id="119829" name="Text Box 21">
            <a:extLst>
              <a:ext uri="{FF2B5EF4-FFF2-40B4-BE49-F238E27FC236}">
                <a16:creationId xmlns:a16="http://schemas.microsoft.com/office/drawing/2014/main" id="{FAE2F1CB-BAAB-424B-8566-43D385146045}"/>
              </a:ext>
            </a:extLst>
          </p:cNvPr>
          <p:cNvSpPr txBox="1">
            <a:spLocks noChangeArrowheads="1"/>
          </p:cNvSpPr>
          <p:nvPr/>
        </p:nvSpPr>
        <p:spPr bwMode="auto">
          <a:xfrm>
            <a:off x="8305800" y="59436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n-US" sz="2000" b="1">
                <a:solidFill>
                  <a:srgbClr val="FFFF00"/>
                </a:solidFill>
              </a:rPr>
              <a:t>X</a:t>
            </a:r>
            <a:endParaRPr lang="es-ES" altLang="en-US" sz="2000" b="1" noProof="1">
              <a:solidFill>
                <a:srgbClr val="FFFF00"/>
              </a:solidFill>
            </a:endParaRPr>
          </a:p>
        </p:txBody>
      </p:sp>
      <p:sp>
        <p:nvSpPr>
          <p:cNvPr id="119830" name="Rectangle 22">
            <a:extLst>
              <a:ext uri="{FF2B5EF4-FFF2-40B4-BE49-F238E27FC236}">
                <a16:creationId xmlns:a16="http://schemas.microsoft.com/office/drawing/2014/main" id="{A45A7622-9C5C-6448-93A5-203CE2A93DFD}"/>
              </a:ext>
            </a:extLst>
          </p:cNvPr>
          <p:cNvSpPr>
            <a:spLocks noChangeArrowheads="1"/>
          </p:cNvSpPr>
          <p:nvPr/>
        </p:nvSpPr>
        <p:spPr bwMode="auto">
          <a:xfrm>
            <a:off x="6383338" y="6538914"/>
            <a:ext cx="403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000" b="1">
                <a:solidFill>
                  <a:schemeClr val="bg1"/>
                </a:solidFill>
              </a:rPr>
              <a:t>Cremer and Cremer (2001) </a:t>
            </a:r>
            <a:r>
              <a:rPr lang="es-UY" altLang="en-US" sz="1000" b="1" i="1">
                <a:solidFill>
                  <a:schemeClr val="bg1"/>
                </a:solidFill>
              </a:rPr>
              <a:t>Nat Rev Genet</a:t>
            </a:r>
            <a:r>
              <a:rPr lang="es-UY" altLang="en-US" sz="1000" b="1">
                <a:solidFill>
                  <a:schemeClr val="bg1"/>
                </a:solidFill>
              </a:rPr>
              <a:t>  2: 292-301</a:t>
            </a:r>
            <a:endParaRPr lang="es-UY" altLang="en-US" sz="1000" b="1" noProof="1">
              <a:solidFill>
                <a:schemeClr val="bg1"/>
              </a:solidFill>
            </a:endParaRPr>
          </a:p>
        </p:txBody>
      </p:sp>
    </p:spTree>
    <p:extLst>
      <p:ext uri="{BB962C8B-B14F-4D97-AF65-F5344CB8AC3E}">
        <p14:creationId xmlns:p14="http://schemas.microsoft.com/office/powerpoint/2010/main" val="13579288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1858" name="Picture 3">
            <a:extLst>
              <a:ext uri="{FF2B5EF4-FFF2-40B4-BE49-F238E27FC236}">
                <a16:creationId xmlns:a16="http://schemas.microsoft.com/office/drawing/2014/main" id="{6F679F52-561F-D94B-8CC8-A472C4AB2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990601"/>
            <a:ext cx="42402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4">
            <a:extLst>
              <a:ext uri="{FF2B5EF4-FFF2-40B4-BE49-F238E27FC236}">
                <a16:creationId xmlns:a16="http://schemas.microsoft.com/office/drawing/2014/main" id="{2E3DE4EE-7C44-0A43-BFA4-761177CAFCE9}"/>
              </a:ext>
            </a:extLst>
          </p:cNvPr>
          <p:cNvSpPr txBox="1">
            <a:spLocks noChangeArrowheads="1"/>
          </p:cNvSpPr>
          <p:nvPr/>
        </p:nvSpPr>
        <p:spPr bwMode="auto">
          <a:xfrm>
            <a:off x="1524000" y="3079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rPr>
              <a:t>Territorios cromosómicos y evolución</a:t>
            </a:r>
          </a:p>
        </p:txBody>
      </p:sp>
      <p:sp>
        <p:nvSpPr>
          <p:cNvPr id="121860" name="Text Box 5">
            <a:extLst>
              <a:ext uri="{FF2B5EF4-FFF2-40B4-BE49-F238E27FC236}">
                <a16:creationId xmlns:a16="http://schemas.microsoft.com/office/drawing/2014/main" id="{92670616-DED8-A649-82E7-CA382FF1C4C8}"/>
              </a:ext>
            </a:extLst>
          </p:cNvPr>
          <p:cNvSpPr txBox="1">
            <a:spLocks noChangeArrowheads="1"/>
          </p:cNvSpPr>
          <p:nvPr/>
        </p:nvSpPr>
        <p:spPr bwMode="auto">
          <a:xfrm>
            <a:off x="7392989" y="6561139"/>
            <a:ext cx="3455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1000" b="1">
                <a:solidFill>
                  <a:schemeClr val="bg1"/>
                </a:solidFill>
              </a:rPr>
              <a:t>Tanabe </a:t>
            </a:r>
            <a:r>
              <a:rPr lang="es-ES" altLang="en-US" sz="1000" b="1" i="1">
                <a:solidFill>
                  <a:schemeClr val="bg1"/>
                </a:solidFill>
              </a:rPr>
              <a:t>et al.</a:t>
            </a:r>
            <a:r>
              <a:rPr lang="es-ES" altLang="en-US" sz="1000" b="1">
                <a:solidFill>
                  <a:schemeClr val="bg1"/>
                </a:solidFill>
              </a:rPr>
              <a:t> (2002) </a:t>
            </a:r>
            <a:r>
              <a:rPr lang="es-ES" altLang="en-US" sz="1000" b="1" i="1">
                <a:solidFill>
                  <a:schemeClr val="bg1"/>
                </a:solidFill>
              </a:rPr>
              <a:t>PNAS</a:t>
            </a:r>
            <a:r>
              <a:rPr lang="es-ES" altLang="en-US" sz="1000" b="1">
                <a:solidFill>
                  <a:schemeClr val="bg1"/>
                </a:solidFill>
              </a:rPr>
              <a:t> 99 (7): 4424-4429 </a:t>
            </a:r>
            <a:endParaRPr lang="es-ES" altLang="en-US" sz="1000" b="1" noProof="1">
              <a:solidFill>
                <a:schemeClr val="bg1"/>
              </a:solidFill>
            </a:endParaRPr>
          </a:p>
        </p:txBody>
      </p:sp>
    </p:spTree>
    <p:extLst>
      <p:ext uri="{BB962C8B-B14F-4D97-AF65-F5344CB8AC3E}">
        <p14:creationId xmlns:p14="http://schemas.microsoft.com/office/powerpoint/2010/main" val="389645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Model Cremer 2001">
            <a:extLst>
              <a:ext uri="{FF2B5EF4-FFF2-40B4-BE49-F238E27FC236}">
                <a16:creationId xmlns:a16="http://schemas.microsoft.com/office/drawing/2014/main" id="{3861AA9E-EE40-F14B-9468-9E349A55D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81050"/>
            <a:ext cx="76581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a:extLst>
              <a:ext uri="{FF2B5EF4-FFF2-40B4-BE49-F238E27FC236}">
                <a16:creationId xmlns:a16="http://schemas.microsoft.com/office/drawing/2014/main" id="{7666613C-DAF3-634C-83AE-6C48E18FEC84}"/>
              </a:ext>
            </a:extLst>
          </p:cNvPr>
          <p:cNvSpPr txBox="1">
            <a:spLocks noChangeArrowheads="1"/>
          </p:cNvSpPr>
          <p:nvPr/>
        </p:nvSpPr>
        <p:spPr bwMode="auto">
          <a:xfrm>
            <a:off x="4267200" y="39814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UY" altLang="en-US" sz="2400" b="1"/>
              <a:t>q</a:t>
            </a:r>
            <a:endParaRPr lang="es-UY" altLang="en-US" sz="2400" b="1" noProof="1"/>
          </a:p>
        </p:txBody>
      </p:sp>
      <p:sp>
        <p:nvSpPr>
          <p:cNvPr id="122884" name="Text Box 4">
            <a:extLst>
              <a:ext uri="{FF2B5EF4-FFF2-40B4-BE49-F238E27FC236}">
                <a16:creationId xmlns:a16="http://schemas.microsoft.com/office/drawing/2014/main" id="{D6C86D50-5E00-3940-B0C2-8447ECF289D4}"/>
              </a:ext>
            </a:extLst>
          </p:cNvPr>
          <p:cNvSpPr txBox="1">
            <a:spLocks noChangeArrowheads="1"/>
          </p:cNvSpPr>
          <p:nvPr/>
        </p:nvSpPr>
        <p:spPr bwMode="auto">
          <a:xfrm>
            <a:off x="3962400" y="33718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UY" altLang="en-US" sz="2400" b="1"/>
              <a:t>p</a:t>
            </a:r>
            <a:endParaRPr lang="es-UY" altLang="en-US" sz="2400" b="1" noProof="1"/>
          </a:p>
        </p:txBody>
      </p:sp>
      <p:sp>
        <p:nvSpPr>
          <p:cNvPr id="122885" name="Line 5">
            <a:extLst>
              <a:ext uri="{FF2B5EF4-FFF2-40B4-BE49-F238E27FC236}">
                <a16:creationId xmlns:a16="http://schemas.microsoft.com/office/drawing/2014/main" id="{3A5AD8F6-D735-2A46-B60B-D9BBF7F501E4}"/>
              </a:ext>
            </a:extLst>
          </p:cNvPr>
          <p:cNvSpPr>
            <a:spLocks noChangeShapeType="1"/>
          </p:cNvSpPr>
          <p:nvPr/>
        </p:nvSpPr>
        <p:spPr bwMode="auto">
          <a:xfrm flipH="1">
            <a:off x="6477000" y="4667250"/>
            <a:ext cx="304800" cy="1219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86" name="Text Box 6">
            <a:extLst>
              <a:ext uri="{FF2B5EF4-FFF2-40B4-BE49-F238E27FC236}">
                <a16:creationId xmlns:a16="http://schemas.microsoft.com/office/drawing/2014/main" id="{785B98DD-A519-9A47-9644-905F02832B72}"/>
              </a:ext>
            </a:extLst>
          </p:cNvPr>
          <p:cNvSpPr txBox="1">
            <a:spLocks noChangeArrowheads="1"/>
          </p:cNvSpPr>
          <p:nvPr/>
        </p:nvSpPr>
        <p:spPr bwMode="auto">
          <a:xfrm>
            <a:off x="6096001" y="5810250"/>
            <a:ext cx="792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Genes </a:t>
            </a:r>
            <a:r>
              <a:rPr lang="es-UY" altLang="en-US" sz="1200" b="1">
                <a:solidFill>
                  <a:srgbClr val="FFFF00"/>
                </a:solidFill>
                <a:sym typeface="Symbol" pitchFamily="2" charset="2"/>
              </a:rPr>
              <a:t></a:t>
            </a:r>
          </a:p>
        </p:txBody>
      </p:sp>
      <p:sp>
        <p:nvSpPr>
          <p:cNvPr id="122887" name="Line 7">
            <a:extLst>
              <a:ext uri="{FF2B5EF4-FFF2-40B4-BE49-F238E27FC236}">
                <a16:creationId xmlns:a16="http://schemas.microsoft.com/office/drawing/2014/main" id="{01FB1480-C832-1343-97C9-DA769D26016D}"/>
              </a:ext>
            </a:extLst>
          </p:cNvPr>
          <p:cNvSpPr>
            <a:spLocks noChangeShapeType="1"/>
          </p:cNvSpPr>
          <p:nvPr/>
        </p:nvSpPr>
        <p:spPr bwMode="auto">
          <a:xfrm>
            <a:off x="6934200" y="5276850"/>
            <a:ext cx="381000" cy="381000"/>
          </a:xfrm>
          <a:prstGeom prst="line">
            <a:avLst/>
          </a:prstGeom>
          <a:noFill/>
          <a:ln w="9525">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88" name="Text Box 8">
            <a:extLst>
              <a:ext uri="{FF2B5EF4-FFF2-40B4-BE49-F238E27FC236}">
                <a16:creationId xmlns:a16="http://schemas.microsoft.com/office/drawing/2014/main" id="{8AE9A9E0-1E34-2F47-879E-D35B70C9AAF2}"/>
              </a:ext>
            </a:extLst>
          </p:cNvPr>
          <p:cNvSpPr txBox="1">
            <a:spLocks noChangeArrowheads="1"/>
          </p:cNvSpPr>
          <p:nvPr/>
        </p:nvSpPr>
        <p:spPr bwMode="auto">
          <a:xfrm>
            <a:off x="7248526" y="5530850"/>
            <a:ext cx="804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Genes </a:t>
            </a:r>
            <a:r>
              <a:rPr lang="es-UY" altLang="en-US" sz="1200" b="1">
                <a:solidFill>
                  <a:srgbClr val="FFFF00"/>
                </a:solidFill>
                <a:sym typeface="Symbol" pitchFamily="2" charset="2"/>
              </a:rPr>
              <a:t></a:t>
            </a:r>
            <a:endParaRPr lang="es-UY" altLang="en-US" sz="1200" b="1" noProof="1">
              <a:solidFill>
                <a:srgbClr val="FFFF00"/>
              </a:solidFill>
            </a:endParaRPr>
          </a:p>
        </p:txBody>
      </p:sp>
      <p:sp>
        <p:nvSpPr>
          <p:cNvPr id="122889" name="Line 9">
            <a:extLst>
              <a:ext uri="{FF2B5EF4-FFF2-40B4-BE49-F238E27FC236}">
                <a16:creationId xmlns:a16="http://schemas.microsoft.com/office/drawing/2014/main" id="{EFEED372-4298-0B4D-86E0-034DFA49D93C}"/>
              </a:ext>
            </a:extLst>
          </p:cNvPr>
          <p:cNvSpPr>
            <a:spLocks noChangeShapeType="1"/>
          </p:cNvSpPr>
          <p:nvPr/>
        </p:nvSpPr>
        <p:spPr bwMode="auto">
          <a:xfrm flipH="1" flipV="1">
            <a:off x="9067800" y="4133850"/>
            <a:ext cx="152400" cy="6096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0" name="Text Box 10">
            <a:extLst>
              <a:ext uri="{FF2B5EF4-FFF2-40B4-BE49-F238E27FC236}">
                <a16:creationId xmlns:a16="http://schemas.microsoft.com/office/drawing/2014/main" id="{4B6B5FF3-C650-FA40-8FE7-05C45C95EA06}"/>
              </a:ext>
            </a:extLst>
          </p:cNvPr>
          <p:cNvSpPr txBox="1">
            <a:spLocks noChangeArrowheads="1"/>
          </p:cNvSpPr>
          <p:nvPr/>
        </p:nvSpPr>
        <p:spPr bwMode="auto">
          <a:xfrm>
            <a:off x="8616951" y="3692525"/>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Genes activos</a:t>
            </a:r>
            <a:endParaRPr lang="es-UY" altLang="en-US" sz="1200" b="1" noProof="1">
              <a:solidFill>
                <a:srgbClr val="FFFF00"/>
              </a:solidFill>
            </a:endParaRPr>
          </a:p>
        </p:txBody>
      </p:sp>
      <p:sp>
        <p:nvSpPr>
          <p:cNvPr id="122891" name="Line 11">
            <a:extLst>
              <a:ext uri="{FF2B5EF4-FFF2-40B4-BE49-F238E27FC236}">
                <a16:creationId xmlns:a16="http://schemas.microsoft.com/office/drawing/2014/main" id="{27E4E212-25F1-F342-A9F0-9AE360D26FAE}"/>
              </a:ext>
            </a:extLst>
          </p:cNvPr>
          <p:cNvSpPr>
            <a:spLocks noChangeShapeType="1"/>
          </p:cNvSpPr>
          <p:nvPr/>
        </p:nvSpPr>
        <p:spPr bwMode="auto">
          <a:xfrm flipV="1">
            <a:off x="9220200" y="3752850"/>
            <a:ext cx="381000" cy="12954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2" name="Text Box 12">
            <a:extLst>
              <a:ext uri="{FF2B5EF4-FFF2-40B4-BE49-F238E27FC236}">
                <a16:creationId xmlns:a16="http://schemas.microsoft.com/office/drawing/2014/main" id="{2876C5B8-A01C-D141-A7CF-37B80DBB5605}"/>
              </a:ext>
            </a:extLst>
          </p:cNvPr>
          <p:cNvSpPr txBox="1">
            <a:spLocks noChangeArrowheads="1"/>
          </p:cNvSpPr>
          <p:nvPr/>
        </p:nvSpPr>
        <p:spPr bwMode="auto">
          <a:xfrm>
            <a:off x="9191626" y="33321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Genes inactivos</a:t>
            </a:r>
            <a:endParaRPr lang="es-UY" altLang="en-US" sz="1200" b="1" noProof="1">
              <a:solidFill>
                <a:srgbClr val="FFFF00"/>
              </a:solidFill>
            </a:endParaRPr>
          </a:p>
        </p:txBody>
      </p:sp>
      <p:sp>
        <p:nvSpPr>
          <p:cNvPr id="122893" name="Rectangle 13">
            <a:extLst>
              <a:ext uri="{FF2B5EF4-FFF2-40B4-BE49-F238E27FC236}">
                <a16:creationId xmlns:a16="http://schemas.microsoft.com/office/drawing/2014/main" id="{326C79CB-4C8B-A346-9605-E7B23CF71302}"/>
              </a:ext>
            </a:extLst>
          </p:cNvPr>
          <p:cNvSpPr>
            <a:spLocks noChangeArrowheads="1"/>
          </p:cNvSpPr>
          <p:nvPr/>
        </p:nvSpPr>
        <p:spPr bwMode="auto">
          <a:xfrm>
            <a:off x="5448301" y="6538914"/>
            <a:ext cx="5472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UY" altLang="en-US" sz="1200" b="1">
                <a:solidFill>
                  <a:schemeClr val="bg1"/>
                </a:solidFill>
              </a:rPr>
              <a:t>Cremer y Cremer (2001) </a:t>
            </a:r>
            <a:r>
              <a:rPr lang="es-UY" altLang="en-US" sz="1200" b="1" i="1">
                <a:solidFill>
                  <a:schemeClr val="bg1"/>
                </a:solidFill>
              </a:rPr>
              <a:t>Nat Rev Genet</a:t>
            </a:r>
            <a:r>
              <a:rPr lang="es-UY" altLang="en-US" sz="1200" b="1">
                <a:solidFill>
                  <a:schemeClr val="bg1"/>
                </a:solidFill>
              </a:rPr>
              <a:t>  2: 292-301 (modificado)</a:t>
            </a:r>
            <a:endParaRPr lang="es-UY" altLang="en-US" sz="1200" b="1" noProof="1">
              <a:solidFill>
                <a:schemeClr val="bg1"/>
              </a:solidFill>
            </a:endParaRPr>
          </a:p>
        </p:txBody>
      </p:sp>
      <p:sp>
        <p:nvSpPr>
          <p:cNvPr id="122894" name="Text Box 14">
            <a:extLst>
              <a:ext uri="{FF2B5EF4-FFF2-40B4-BE49-F238E27FC236}">
                <a16:creationId xmlns:a16="http://schemas.microsoft.com/office/drawing/2014/main" id="{A4445F41-0171-C449-B377-DD55156303A8}"/>
              </a:ext>
            </a:extLst>
          </p:cNvPr>
          <p:cNvSpPr txBox="1">
            <a:spLocks noChangeArrowheads="1"/>
          </p:cNvSpPr>
          <p:nvPr/>
        </p:nvSpPr>
        <p:spPr bwMode="auto">
          <a:xfrm>
            <a:off x="2438400" y="291465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Loop de cromatina activa en el IC</a:t>
            </a:r>
            <a:endParaRPr lang="es-UY" altLang="en-US" sz="1200" b="1" noProof="1">
              <a:solidFill>
                <a:srgbClr val="FFFF00"/>
              </a:solidFill>
            </a:endParaRPr>
          </a:p>
        </p:txBody>
      </p:sp>
      <p:sp>
        <p:nvSpPr>
          <p:cNvPr id="122895" name="Line 15">
            <a:extLst>
              <a:ext uri="{FF2B5EF4-FFF2-40B4-BE49-F238E27FC236}">
                <a16:creationId xmlns:a16="http://schemas.microsoft.com/office/drawing/2014/main" id="{56416D76-4AC1-E647-B96E-C10E0DCD46B0}"/>
              </a:ext>
            </a:extLst>
          </p:cNvPr>
          <p:cNvSpPr>
            <a:spLocks noChangeShapeType="1"/>
          </p:cNvSpPr>
          <p:nvPr/>
        </p:nvSpPr>
        <p:spPr bwMode="auto">
          <a:xfrm flipV="1">
            <a:off x="3124200" y="2305050"/>
            <a:ext cx="0" cy="6096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6" name="Text Box 16">
            <a:extLst>
              <a:ext uri="{FF2B5EF4-FFF2-40B4-BE49-F238E27FC236}">
                <a16:creationId xmlns:a16="http://schemas.microsoft.com/office/drawing/2014/main" id="{E49C1628-0216-C54F-8093-F2ADFBDAE9E5}"/>
              </a:ext>
            </a:extLst>
          </p:cNvPr>
          <p:cNvSpPr txBox="1">
            <a:spLocks noChangeArrowheads="1"/>
          </p:cNvSpPr>
          <p:nvPr/>
        </p:nvSpPr>
        <p:spPr bwMode="auto">
          <a:xfrm>
            <a:off x="4419600" y="3573463"/>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400" b="1">
                <a:solidFill>
                  <a:srgbClr val="FFFF00"/>
                </a:solidFill>
              </a:rPr>
              <a:t>TCs de brazos</a:t>
            </a:r>
            <a:endParaRPr lang="es-UY" altLang="en-US" sz="1400" b="1" noProof="1">
              <a:solidFill>
                <a:srgbClr val="FFFF00"/>
              </a:solidFill>
            </a:endParaRPr>
          </a:p>
        </p:txBody>
      </p:sp>
      <p:sp>
        <p:nvSpPr>
          <p:cNvPr id="122897" name="Text Box 17">
            <a:extLst>
              <a:ext uri="{FF2B5EF4-FFF2-40B4-BE49-F238E27FC236}">
                <a16:creationId xmlns:a16="http://schemas.microsoft.com/office/drawing/2014/main" id="{0883B61E-8FE5-D844-A3B0-9B01D72FFA4C}"/>
              </a:ext>
            </a:extLst>
          </p:cNvPr>
          <p:cNvSpPr txBox="1">
            <a:spLocks noChangeArrowheads="1"/>
          </p:cNvSpPr>
          <p:nvPr/>
        </p:nvSpPr>
        <p:spPr bwMode="auto">
          <a:xfrm>
            <a:off x="4038600" y="56578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400" b="1">
                <a:solidFill>
                  <a:srgbClr val="FFFF00"/>
                </a:solidFill>
              </a:rPr>
              <a:t>Efecto de posición</a:t>
            </a:r>
            <a:endParaRPr lang="es-UY" altLang="en-US" sz="1400" b="1" noProof="1">
              <a:solidFill>
                <a:srgbClr val="FFFF00"/>
              </a:solidFill>
            </a:endParaRPr>
          </a:p>
        </p:txBody>
      </p:sp>
      <p:sp>
        <p:nvSpPr>
          <p:cNvPr id="122898" name="Line 18">
            <a:extLst>
              <a:ext uri="{FF2B5EF4-FFF2-40B4-BE49-F238E27FC236}">
                <a16:creationId xmlns:a16="http://schemas.microsoft.com/office/drawing/2014/main" id="{003CDF8E-B4B1-CA40-8E2C-5A7EA19B6966}"/>
              </a:ext>
            </a:extLst>
          </p:cNvPr>
          <p:cNvSpPr>
            <a:spLocks noChangeShapeType="1"/>
          </p:cNvSpPr>
          <p:nvPr/>
        </p:nvSpPr>
        <p:spPr bwMode="auto">
          <a:xfrm flipH="1">
            <a:off x="3810000" y="5886450"/>
            <a:ext cx="3048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9" name="Text Box 19">
            <a:extLst>
              <a:ext uri="{FF2B5EF4-FFF2-40B4-BE49-F238E27FC236}">
                <a16:creationId xmlns:a16="http://schemas.microsoft.com/office/drawing/2014/main" id="{75240F43-8A0D-7042-A588-166448F85350}"/>
              </a:ext>
            </a:extLst>
          </p:cNvPr>
          <p:cNvSpPr txBox="1">
            <a:spLocks noChangeArrowheads="1"/>
          </p:cNvSpPr>
          <p:nvPr/>
        </p:nvSpPr>
        <p:spPr bwMode="auto">
          <a:xfrm>
            <a:off x="1524000" y="152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b="1">
                <a:solidFill>
                  <a:srgbClr val="FFFF00"/>
                </a:solidFill>
              </a:rPr>
              <a:t>Modelo TC/IC</a:t>
            </a:r>
            <a:endParaRPr lang="es-UY" altLang="en-US" b="1" noProof="1">
              <a:solidFill>
                <a:srgbClr val="FFFF00"/>
              </a:solidFill>
            </a:endParaRPr>
          </a:p>
        </p:txBody>
      </p:sp>
      <p:sp>
        <p:nvSpPr>
          <p:cNvPr id="122900" name="Text Box 20">
            <a:extLst>
              <a:ext uri="{FF2B5EF4-FFF2-40B4-BE49-F238E27FC236}">
                <a16:creationId xmlns:a16="http://schemas.microsoft.com/office/drawing/2014/main" id="{DB052C59-2356-8F42-86F4-C4D053073448}"/>
              </a:ext>
            </a:extLst>
          </p:cNvPr>
          <p:cNvSpPr txBox="1">
            <a:spLocks noChangeArrowheads="1"/>
          </p:cNvSpPr>
          <p:nvPr/>
        </p:nvSpPr>
        <p:spPr bwMode="auto">
          <a:xfrm>
            <a:off x="2566989" y="4365626"/>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t>h</a:t>
            </a:r>
            <a:endParaRPr lang="es-ES" altLang="en-US" sz="2400" b="1" noProof="1"/>
          </a:p>
        </p:txBody>
      </p:sp>
      <p:sp>
        <p:nvSpPr>
          <p:cNvPr id="122901" name="Text Box 21">
            <a:extLst>
              <a:ext uri="{FF2B5EF4-FFF2-40B4-BE49-F238E27FC236}">
                <a16:creationId xmlns:a16="http://schemas.microsoft.com/office/drawing/2014/main" id="{8A4F418E-E5AE-C24A-B235-EE34885EE256}"/>
              </a:ext>
            </a:extLst>
          </p:cNvPr>
          <p:cNvSpPr txBox="1">
            <a:spLocks noChangeArrowheads="1"/>
          </p:cNvSpPr>
          <p:nvPr/>
        </p:nvSpPr>
        <p:spPr bwMode="auto">
          <a:xfrm>
            <a:off x="2566989" y="5438776"/>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t>h</a:t>
            </a:r>
            <a:endParaRPr lang="es-ES" altLang="en-US" sz="2400" b="1" noProof="1"/>
          </a:p>
        </p:txBody>
      </p:sp>
      <p:sp>
        <p:nvSpPr>
          <p:cNvPr id="122902" name="Line 22">
            <a:extLst>
              <a:ext uri="{FF2B5EF4-FFF2-40B4-BE49-F238E27FC236}">
                <a16:creationId xmlns:a16="http://schemas.microsoft.com/office/drawing/2014/main" id="{930B2FB0-E678-3447-8DD0-D9F917D597C1}"/>
              </a:ext>
            </a:extLst>
          </p:cNvPr>
          <p:cNvSpPr>
            <a:spLocks noChangeShapeType="1"/>
          </p:cNvSpPr>
          <p:nvPr/>
        </p:nvSpPr>
        <p:spPr bwMode="auto">
          <a:xfrm flipV="1">
            <a:off x="7680325" y="1341438"/>
            <a:ext cx="0" cy="10795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3" name="Text Box 23">
            <a:extLst>
              <a:ext uri="{FF2B5EF4-FFF2-40B4-BE49-F238E27FC236}">
                <a16:creationId xmlns:a16="http://schemas.microsoft.com/office/drawing/2014/main" id="{2FAE7784-16B8-F545-BD66-D25C7029103A}"/>
              </a:ext>
            </a:extLst>
          </p:cNvPr>
          <p:cNvSpPr txBox="1">
            <a:spLocks noChangeArrowheads="1"/>
          </p:cNvSpPr>
          <p:nvPr/>
        </p:nvSpPr>
        <p:spPr bwMode="auto">
          <a:xfrm>
            <a:off x="7248526" y="1052514"/>
            <a:ext cx="804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UY" altLang="en-US" sz="1200" b="1">
                <a:solidFill>
                  <a:srgbClr val="FFFF00"/>
                </a:solidFill>
              </a:rPr>
              <a:t>CI + CN</a:t>
            </a:r>
            <a:endParaRPr lang="es-UY" altLang="en-US" sz="1200" b="1" noProof="1">
              <a:solidFill>
                <a:srgbClr val="FFFF00"/>
              </a:solidFill>
            </a:endParaRPr>
          </a:p>
        </p:txBody>
      </p:sp>
    </p:spTree>
    <p:extLst>
      <p:ext uri="{BB962C8B-B14F-4D97-AF65-F5344CB8AC3E}">
        <p14:creationId xmlns:p14="http://schemas.microsoft.com/office/powerpoint/2010/main" val="12362919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7EB74877-4750-2A4B-AC35-5F95D1065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0" y="2514599"/>
            <a:ext cx="68103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1" name="Picture 3">
            <a:extLst>
              <a:ext uri="{FF2B5EF4-FFF2-40B4-BE49-F238E27FC236}">
                <a16:creationId xmlns:a16="http://schemas.microsoft.com/office/drawing/2014/main" id="{7C59DB03-9452-9F4C-846A-A546487F3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403" y="600076"/>
            <a:ext cx="7977187"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89EEB242-FB5A-6940-AA80-C3F6C62DAB41}"/>
              </a:ext>
            </a:extLst>
          </p:cNvPr>
          <p:cNvSpPr txBox="1"/>
          <p:nvPr/>
        </p:nvSpPr>
        <p:spPr>
          <a:xfrm>
            <a:off x="2107403" y="271463"/>
            <a:ext cx="8390567" cy="369332"/>
          </a:xfrm>
          <a:prstGeom prst="rect">
            <a:avLst/>
          </a:prstGeom>
          <a:noFill/>
        </p:spPr>
        <p:txBody>
          <a:bodyPr wrap="none" rtlCol="0">
            <a:spAutoFit/>
          </a:bodyPr>
          <a:lstStyle/>
          <a:p>
            <a:r>
              <a:rPr lang="en-US" dirty="0" err="1"/>
              <a:t>Captura</a:t>
            </a:r>
            <a:r>
              <a:rPr lang="en-US" dirty="0"/>
              <a:t> de la </a:t>
            </a:r>
            <a:r>
              <a:rPr lang="en-US" dirty="0" err="1"/>
              <a:t>conformación</a:t>
            </a:r>
            <a:r>
              <a:rPr lang="en-US" dirty="0"/>
              <a:t> de la </a:t>
            </a:r>
            <a:r>
              <a:rPr lang="en-US" dirty="0" err="1"/>
              <a:t>cromatina</a:t>
            </a:r>
            <a:r>
              <a:rPr lang="en-US" dirty="0"/>
              <a:t>: </a:t>
            </a:r>
            <a:r>
              <a:rPr lang="en-US" dirty="0" err="1"/>
              <a:t>secuenciando</a:t>
            </a:r>
            <a:r>
              <a:rPr lang="en-US" dirty="0"/>
              <a:t> para </a:t>
            </a:r>
            <a:r>
              <a:rPr lang="en-US" dirty="0" err="1"/>
              <a:t>comprender</a:t>
            </a:r>
            <a:r>
              <a:rPr lang="en-US" dirty="0"/>
              <a:t> </a:t>
            </a:r>
            <a:r>
              <a:rPr lang="en-US" dirty="0" err="1"/>
              <a:t>estructura</a:t>
            </a:r>
            <a:endParaRPr lang="en-US" dirty="0"/>
          </a:p>
        </p:txBody>
      </p:sp>
    </p:spTree>
    <p:extLst>
      <p:ext uri="{BB962C8B-B14F-4D97-AF65-F5344CB8AC3E}">
        <p14:creationId xmlns:p14="http://schemas.microsoft.com/office/powerpoint/2010/main" val="271984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a:extLst>
              <a:ext uri="{FF2B5EF4-FFF2-40B4-BE49-F238E27FC236}">
                <a16:creationId xmlns:a16="http://schemas.microsoft.com/office/drawing/2014/main" id="{D1D98BDD-8ED9-2D4B-BAFD-0FBB05460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96964"/>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4" name="TextBox 2">
            <a:extLst>
              <a:ext uri="{FF2B5EF4-FFF2-40B4-BE49-F238E27FC236}">
                <a16:creationId xmlns:a16="http://schemas.microsoft.com/office/drawing/2014/main" id="{266D5257-88E2-9B4C-B2E6-3290E41C9DCA}"/>
              </a:ext>
            </a:extLst>
          </p:cNvPr>
          <p:cNvSpPr txBox="1">
            <a:spLocks noChangeArrowheads="1"/>
          </p:cNvSpPr>
          <p:nvPr/>
        </p:nvSpPr>
        <p:spPr bwMode="auto">
          <a:xfrm>
            <a:off x="8547100" y="6438901"/>
            <a:ext cx="2052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_tradnl" altLang="en-US" sz="1200"/>
              <a:t>Sotelo Silveira M et al 2018</a:t>
            </a:r>
          </a:p>
        </p:txBody>
      </p:sp>
    </p:spTree>
    <p:extLst>
      <p:ext uri="{BB962C8B-B14F-4D97-AF65-F5344CB8AC3E}">
        <p14:creationId xmlns:p14="http://schemas.microsoft.com/office/powerpoint/2010/main" val="38009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C5C043-4E1D-E04F-8E9B-CFC24D00A3C5}"/>
              </a:ext>
            </a:extLst>
          </p:cNvPr>
          <p:cNvPicPr>
            <a:picLocks noChangeAspect="1"/>
          </p:cNvPicPr>
          <p:nvPr/>
        </p:nvPicPr>
        <p:blipFill>
          <a:blip r:embed="rId2"/>
          <a:stretch>
            <a:fillRect/>
          </a:stretch>
        </p:blipFill>
        <p:spPr>
          <a:xfrm>
            <a:off x="1334530" y="-137322"/>
            <a:ext cx="9514702" cy="7126474"/>
          </a:xfrm>
          <a:prstGeom prst="rect">
            <a:avLst/>
          </a:prstGeom>
        </p:spPr>
      </p:pic>
    </p:spTree>
    <p:extLst>
      <p:ext uri="{BB962C8B-B14F-4D97-AF65-F5344CB8AC3E}">
        <p14:creationId xmlns:p14="http://schemas.microsoft.com/office/powerpoint/2010/main" val="366137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a:extLst>
              <a:ext uri="{FF2B5EF4-FFF2-40B4-BE49-F238E27FC236}">
                <a16:creationId xmlns:a16="http://schemas.microsoft.com/office/drawing/2014/main" id="{3099F13B-6203-2A40-AE65-5F877D30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471614"/>
            <a:ext cx="3503613"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 Box 3">
            <a:extLst>
              <a:ext uri="{FF2B5EF4-FFF2-40B4-BE49-F238E27FC236}">
                <a16:creationId xmlns:a16="http://schemas.microsoft.com/office/drawing/2014/main" id="{947634DE-19C2-E348-AF8A-5433762A6D8A}"/>
              </a:ext>
            </a:extLst>
          </p:cNvPr>
          <p:cNvSpPr txBox="1">
            <a:spLocks noChangeArrowheads="1"/>
          </p:cNvSpPr>
          <p:nvPr/>
        </p:nvSpPr>
        <p:spPr bwMode="auto">
          <a:xfrm>
            <a:off x="1524000" y="304801"/>
            <a:ext cx="403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2000" b="1"/>
              <a:t>Microscopía electrónica de transmisión</a:t>
            </a:r>
          </a:p>
          <a:p>
            <a:pPr algn="ctr" eaLnBrk="1" hangingPunct="1">
              <a:spcBef>
                <a:spcPct val="0"/>
              </a:spcBef>
              <a:buFontTx/>
              <a:buNone/>
            </a:pPr>
            <a:r>
              <a:rPr lang="es-ES" altLang="en-US" sz="2000" b="1"/>
              <a:t>del núcleo celular (corte ultrafino) en los 50.</a:t>
            </a:r>
          </a:p>
        </p:txBody>
      </p:sp>
      <p:pic>
        <p:nvPicPr>
          <p:cNvPr id="99331" name="Picture 2">
            <a:extLst>
              <a:ext uri="{FF2B5EF4-FFF2-40B4-BE49-F238E27FC236}">
                <a16:creationId xmlns:a16="http://schemas.microsoft.com/office/drawing/2014/main" id="{27A71B9E-217F-754D-AF22-193FBBEA8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828801"/>
            <a:ext cx="48260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4">
            <a:extLst>
              <a:ext uri="{FF2B5EF4-FFF2-40B4-BE49-F238E27FC236}">
                <a16:creationId xmlns:a16="http://schemas.microsoft.com/office/drawing/2014/main" id="{BD14B460-2356-4A47-89AA-7B7D5F99A8FD}"/>
              </a:ext>
            </a:extLst>
          </p:cNvPr>
          <p:cNvSpPr txBox="1">
            <a:spLocks noChangeArrowheads="1"/>
          </p:cNvSpPr>
          <p:nvPr/>
        </p:nvSpPr>
        <p:spPr bwMode="auto">
          <a:xfrm>
            <a:off x="6096000" y="379413"/>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n-US" sz="2400" b="1"/>
              <a:t>Esquema de organización</a:t>
            </a:r>
          </a:p>
          <a:p>
            <a:pPr algn="ctr" eaLnBrk="1" hangingPunct="1">
              <a:spcBef>
                <a:spcPct val="50000"/>
              </a:spcBef>
              <a:buFontTx/>
              <a:buNone/>
            </a:pPr>
            <a:r>
              <a:rPr lang="es-ES" altLang="en-US" sz="2400" b="1"/>
              <a:t> nuclear (década del 90</a:t>
            </a:r>
            <a:r>
              <a:rPr lang="es-ES" altLang="en-US" sz="2400" b="1">
                <a:cs typeface="Arial" panose="020B0604020202020204" pitchFamily="34" charset="0"/>
              </a:rPr>
              <a:t>')</a:t>
            </a:r>
          </a:p>
        </p:txBody>
      </p:sp>
    </p:spTree>
    <p:extLst>
      <p:ext uri="{BB962C8B-B14F-4D97-AF65-F5344CB8AC3E}">
        <p14:creationId xmlns:p14="http://schemas.microsoft.com/office/powerpoint/2010/main" val="41270919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8545E964-8DA9-654B-A08D-81C0A9134DB1}"/>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2395539" y="-363538"/>
            <a:ext cx="7400925"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66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figure 12-05">
            <a:extLst>
              <a:ext uri="{FF2B5EF4-FFF2-40B4-BE49-F238E27FC236}">
                <a16:creationId xmlns:a16="http://schemas.microsoft.com/office/drawing/2014/main" id="{EDA1CAD7-182E-4A4C-AE8C-3EBCBCA59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88988"/>
            <a:ext cx="9144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ext Box 5">
            <a:extLst>
              <a:ext uri="{FF2B5EF4-FFF2-40B4-BE49-F238E27FC236}">
                <a16:creationId xmlns:a16="http://schemas.microsoft.com/office/drawing/2014/main" id="{F72063A6-98AF-7C4D-9D87-72F51AAC1D2C}"/>
              </a:ext>
            </a:extLst>
          </p:cNvPr>
          <p:cNvSpPr txBox="1">
            <a:spLocks noChangeArrowheads="1"/>
          </p:cNvSpPr>
          <p:nvPr/>
        </p:nvSpPr>
        <p:spPr bwMode="auto">
          <a:xfrm>
            <a:off x="2538413" y="204788"/>
            <a:ext cx="711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Relaciones entre los compartimientos celulares</a:t>
            </a:r>
            <a:endParaRPr lang="es-ES" altLang="en-US" sz="2400">
              <a:solidFill>
                <a:srgbClr val="663300"/>
              </a:solidFill>
              <a:latin typeface="Century Gothic" panose="020B0502020202020204" pitchFamily="34" charset="0"/>
            </a:endParaRPr>
          </a:p>
        </p:txBody>
      </p:sp>
      <p:sp>
        <p:nvSpPr>
          <p:cNvPr id="129027" name="Text Box 6">
            <a:extLst>
              <a:ext uri="{FF2B5EF4-FFF2-40B4-BE49-F238E27FC236}">
                <a16:creationId xmlns:a16="http://schemas.microsoft.com/office/drawing/2014/main" id="{31ED885D-0B76-7548-A6A3-69DBCD74287E}"/>
              </a:ext>
            </a:extLst>
          </p:cNvPr>
          <p:cNvSpPr txBox="1">
            <a:spLocks noChangeArrowheads="1"/>
          </p:cNvSpPr>
          <p:nvPr/>
        </p:nvSpPr>
        <p:spPr bwMode="auto">
          <a:xfrm>
            <a:off x="2293939" y="533401"/>
            <a:ext cx="233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000" b="1">
                <a:solidFill>
                  <a:srgbClr val="A50021"/>
                </a:solidFill>
              </a:rPr>
              <a:t>NUCLEOPLASMA</a:t>
            </a:r>
            <a:endParaRPr lang="es-ES" altLang="en-US" sz="2000" b="1">
              <a:solidFill>
                <a:srgbClr val="A50021"/>
              </a:solidFill>
            </a:endParaRPr>
          </a:p>
        </p:txBody>
      </p:sp>
      <p:sp>
        <p:nvSpPr>
          <p:cNvPr id="129028" name="Line 7">
            <a:extLst>
              <a:ext uri="{FF2B5EF4-FFF2-40B4-BE49-F238E27FC236}">
                <a16:creationId xmlns:a16="http://schemas.microsoft.com/office/drawing/2014/main" id="{93AA40ED-F5A6-CF49-81B2-838305671C37}"/>
              </a:ext>
            </a:extLst>
          </p:cNvPr>
          <p:cNvSpPr>
            <a:spLocks noChangeShapeType="1"/>
          </p:cNvSpPr>
          <p:nvPr/>
        </p:nvSpPr>
        <p:spPr bwMode="auto">
          <a:xfrm>
            <a:off x="3392489" y="904875"/>
            <a:ext cx="2403475" cy="156845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29" name="Text Box 8">
            <a:extLst>
              <a:ext uri="{FF2B5EF4-FFF2-40B4-BE49-F238E27FC236}">
                <a16:creationId xmlns:a16="http://schemas.microsoft.com/office/drawing/2014/main" id="{08FA905C-0A38-0F44-BAEB-927FBBB4D7CF}"/>
              </a:ext>
            </a:extLst>
          </p:cNvPr>
          <p:cNvSpPr txBox="1">
            <a:spLocks noChangeArrowheads="1"/>
          </p:cNvSpPr>
          <p:nvPr/>
        </p:nvSpPr>
        <p:spPr bwMode="auto">
          <a:xfrm>
            <a:off x="6350001" y="533401"/>
            <a:ext cx="1312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000" b="1">
                <a:solidFill>
                  <a:srgbClr val="A50021"/>
                </a:solidFill>
              </a:rPr>
              <a:t>CITOSOL</a:t>
            </a:r>
            <a:endParaRPr lang="es-ES" altLang="en-US" sz="2000" b="1">
              <a:solidFill>
                <a:srgbClr val="A50021"/>
              </a:solidFill>
            </a:endParaRPr>
          </a:p>
        </p:txBody>
      </p:sp>
      <p:sp>
        <p:nvSpPr>
          <p:cNvPr id="129030" name="Line 9">
            <a:extLst>
              <a:ext uri="{FF2B5EF4-FFF2-40B4-BE49-F238E27FC236}">
                <a16:creationId xmlns:a16="http://schemas.microsoft.com/office/drawing/2014/main" id="{7A25BDA0-4D0B-7146-B940-E61A4CE3BF38}"/>
              </a:ext>
            </a:extLst>
          </p:cNvPr>
          <p:cNvSpPr>
            <a:spLocks noChangeShapeType="1"/>
          </p:cNvSpPr>
          <p:nvPr/>
        </p:nvSpPr>
        <p:spPr bwMode="auto">
          <a:xfrm flipH="1">
            <a:off x="6924676" y="874714"/>
            <a:ext cx="144463" cy="954087"/>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1" name="Text Box 10">
            <a:extLst>
              <a:ext uri="{FF2B5EF4-FFF2-40B4-BE49-F238E27FC236}">
                <a16:creationId xmlns:a16="http://schemas.microsoft.com/office/drawing/2014/main" id="{08AC036A-0EC1-E84E-81D0-C4FFED3E2E98}"/>
              </a:ext>
            </a:extLst>
          </p:cNvPr>
          <p:cNvSpPr txBox="1">
            <a:spLocks noChangeArrowheads="1"/>
          </p:cNvSpPr>
          <p:nvPr/>
        </p:nvSpPr>
        <p:spPr bwMode="auto">
          <a:xfrm>
            <a:off x="1900238" y="4826001"/>
            <a:ext cx="2024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s-ES_tradnl" altLang="en-US" sz="2000" b="1">
                <a:solidFill>
                  <a:srgbClr val="008000"/>
                </a:solidFill>
              </a:rPr>
              <a:t>ESPACIO </a:t>
            </a:r>
          </a:p>
          <a:p>
            <a:pPr algn="r" eaLnBrk="1" hangingPunct="1">
              <a:spcBef>
                <a:spcPct val="0"/>
              </a:spcBef>
              <a:buFontTx/>
              <a:buNone/>
            </a:pPr>
            <a:r>
              <a:rPr lang="es-ES_tradnl" altLang="en-US" sz="2000" b="1">
                <a:solidFill>
                  <a:srgbClr val="008000"/>
                </a:solidFill>
              </a:rPr>
              <a:t>PERINUCLEAR</a:t>
            </a:r>
            <a:endParaRPr lang="es-ES" altLang="en-US" sz="2000" b="1">
              <a:solidFill>
                <a:srgbClr val="008000"/>
              </a:solidFill>
            </a:endParaRPr>
          </a:p>
        </p:txBody>
      </p:sp>
      <p:sp>
        <p:nvSpPr>
          <p:cNvPr id="129032" name="Line 11">
            <a:extLst>
              <a:ext uri="{FF2B5EF4-FFF2-40B4-BE49-F238E27FC236}">
                <a16:creationId xmlns:a16="http://schemas.microsoft.com/office/drawing/2014/main" id="{A8639DEB-DFDC-CC4F-94AF-C0226DD1F9A4}"/>
              </a:ext>
            </a:extLst>
          </p:cNvPr>
          <p:cNvSpPr>
            <a:spLocks noChangeShapeType="1"/>
          </p:cNvSpPr>
          <p:nvPr/>
        </p:nvSpPr>
        <p:spPr bwMode="auto">
          <a:xfrm flipV="1">
            <a:off x="3425826" y="3330576"/>
            <a:ext cx="2498725" cy="1577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3" name="Text Box 12">
            <a:extLst>
              <a:ext uri="{FF2B5EF4-FFF2-40B4-BE49-F238E27FC236}">
                <a16:creationId xmlns:a16="http://schemas.microsoft.com/office/drawing/2014/main" id="{5CF0D968-0B69-8649-92D4-9AEC3732AB1E}"/>
              </a:ext>
            </a:extLst>
          </p:cNvPr>
          <p:cNvSpPr txBox="1">
            <a:spLocks noChangeArrowheads="1"/>
          </p:cNvSpPr>
          <p:nvPr/>
        </p:nvSpPr>
        <p:spPr bwMode="auto">
          <a:xfrm>
            <a:off x="4595813" y="4826001"/>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000" b="1">
                <a:solidFill>
                  <a:srgbClr val="008000"/>
                </a:solidFill>
              </a:rPr>
              <a:t>LUZ DEL RETÍCULO</a:t>
            </a:r>
          </a:p>
          <a:p>
            <a:pPr eaLnBrk="1" hangingPunct="1">
              <a:spcBef>
                <a:spcPct val="0"/>
              </a:spcBef>
              <a:buFontTx/>
              <a:buNone/>
            </a:pPr>
            <a:r>
              <a:rPr lang="es-ES_tradnl" altLang="en-US" sz="2000" b="1">
                <a:solidFill>
                  <a:srgbClr val="008000"/>
                </a:solidFill>
              </a:rPr>
              <a:t>ENDOPLÁSMICO</a:t>
            </a:r>
            <a:endParaRPr lang="es-ES" altLang="en-US" sz="2000" b="1">
              <a:solidFill>
                <a:srgbClr val="008000"/>
              </a:solidFill>
            </a:endParaRPr>
          </a:p>
        </p:txBody>
      </p:sp>
      <p:sp>
        <p:nvSpPr>
          <p:cNvPr id="129034" name="Line 13">
            <a:extLst>
              <a:ext uri="{FF2B5EF4-FFF2-40B4-BE49-F238E27FC236}">
                <a16:creationId xmlns:a16="http://schemas.microsoft.com/office/drawing/2014/main" id="{AD6E0ECC-D23C-A34A-9E77-90869083FCC7}"/>
              </a:ext>
            </a:extLst>
          </p:cNvPr>
          <p:cNvSpPr>
            <a:spLocks noChangeShapeType="1"/>
          </p:cNvSpPr>
          <p:nvPr/>
        </p:nvSpPr>
        <p:spPr bwMode="auto">
          <a:xfrm flipV="1">
            <a:off x="5705476" y="3508376"/>
            <a:ext cx="498475" cy="1370013"/>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5" name="Rectangle 15">
            <a:extLst>
              <a:ext uri="{FF2B5EF4-FFF2-40B4-BE49-F238E27FC236}">
                <a16:creationId xmlns:a16="http://schemas.microsoft.com/office/drawing/2014/main" id="{E9874EDA-14A6-F449-92AC-6BF18D69F80B}"/>
              </a:ext>
            </a:extLst>
          </p:cNvPr>
          <p:cNvSpPr>
            <a:spLocks noChangeArrowheads="1"/>
          </p:cNvSpPr>
          <p:nvPr/>
        </p:nvSpPr>
        <p:spPr bwMode="auto">
          <a:xfrm>
            <a:off x="6746875" y="4057650"/>
            <a:ext cx="1428750" cy="827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29036" name="Picture 14" descr="nucenv2">
            <a:extLst>
              <a:ext uri="{FF2B5EF4-FFF2-40B4-BE49-F238E27FC236}">
                <a16:creationId xmlns:a16="http://schemas.microsoft.com/office/drawing/2014/main" id="{B8729441-9895-7C40-8BFF-6F62C2A3F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719"/>
          <a:stretch>
            <a:fillRect/>
          </a:stretch>
        </p:blipFill>
        <p:spPr bwMode="auto">
          <a:xfrm>
            <a:off x="7308850" y="4038600"/>
            <a:ext cx="3105150" cy="25923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5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5">
            <a:extLst>
              <a:ext uri="{FF2B5EF4-FFF2-40B4-BE49-F238E27FC236}">
                <a16:creationId xmlns:a16="http://schemas.microsoft.com/office/drawing/2014/main" id="{B926BF15-926D-C34D-B9E8-B11CBDC1B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4" y="122239"/>
            <a:ext cx="4308475"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4" name="Picture 6" descr="figure 12-19">
            <a:extLst>
              <a:ext uri="{FF2B5EF4-FFF2-40B4-BE49-F238E27FC236}">
                <a16:creationId xmlns:a16="http://schemas.microsoft.com/office/drawing/2014/main" id="{20B16650-79CD-234E-915F-B421936DC58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25"/>
          <a:stretch>
            <a:fillRect/>
          </a:stretch>
        </p:blipFill>
        <p:spPr bwMode="auto">
          <a:xfrm>
            <a:off x="6138864" y="782638"/>
            <a:ext cx="4141787"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7">
            <a:extLst>
              <a:ext uri="{FF2B5EF4-FFF2-40B4-BE49-F238E27FC236}">
                <a16:creationId xmlns:a16="http://schemas.microsoft.com/office/drawing/2014/main" id="{56874D58-F7B3-464A-ADB4-99DFCA7A536B}"/>
              </a:ext>
            </a:extLst>
          </p:cNvPr>
          <p:cNvPicPr>
            <a:picLocks noChangeAspect="1" noChangeArrowheads="1"/>
          </p:cNvPicPr>
          <p:nvPr/>
        </p:nvPicPr>
        <p:blipFill>
          <a:blip r:embed="rId5">
            <a:lum bright="12000" contrast="60000"/>
            <a:extLst>
              <a:ext uri="{28A0092B-C50C-407E-A947-70E740481C1C}">
                <a14:useLocalDpi xmlns:a14="http://schemas.microsoft.com/office/drawing/2010/main" val="0"/>
              </a:ext>
            </a:extLst>
          </a:blip>
          <a:srcRect t="1073" b="59280"/>
          <a:stretch>
            <a:fillRect/>
          </a:stretch>
        </p:blipFill>
        <p:spPr bwMode="auto">
          <a:xfrm>
            <a:off x="6373814" y="4189413"/>
            <a:ext cx="39846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 Box 8">
            <a:extLst>
              <a:ext uri="{FF2B5EF4-FFF2-40B4-BE49-F238E27FC236}">
                <a16:creationId xmlns:a16="http://schemas.microsoft.com/office/drawing/2014/main" id="{DFA23160-FE49-2044-BDF8-FC517DDAAE27}"/>
              </a:ext>
            </a:extLst>
          </p:cNvPr>
          <p:cNvSpPr txBox="1">
            <a:spLocks noChangeArrowheads="1"/>
          </p:cNvSpPr>
          <p:nvPr/>
        </p:nvSpPr>
        <p:spPr bwMode="auto">
          <a:xfrm>
            <a:off x="6383338" y="4175126"/>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800">
                <a:solidFill>
                  <a:srgbClr val="00FF00"/>
                </a:solidFill>
              </a:rPr>
              <a:t>Laminas</a:t>
            </a:r>
            <a:endParaRPr lang="es-ES" altLang="en-US" sz="1800">
              <a:solidFill>
                <a:srgbClr val="00FF00"/>
              </a:solidFill>
            </a:endParaRPr>
          </a:p>
        </p:txBody>
      </p:sp>
      <p:sp>
        <p:nvSpPr>
          <p:cNvPr id="131077" name="Text Box 9">
            <a:extLst>
              <a:ext uri="{FF2B5EF4-FFF2-40B4-BE49-F238E27FC236}">
                <a16:creationId xmlns:a16="http://schemas.microsoft.com/office/drawing/2014/main" id="{878845B8-BBA0-724B-ADC7-3B586186F142}"/>
              </a:ext>
            </a:extLst>
          </p:cNvPr>
          <p:cNvSpPr txBox="1">
            <a:spLocks noChangeArrowheads="1"/>
          </p:cNvSpPr>
          <p:nvPr/>
        </p:nvSpPr>
        <p:spPr bwMode="auto">
          <a:xfrm>
            <a:off x="6954838" y="60848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800"/>
              <a:t>Normal</a:t>
            </a:r>
            <a:endParaRPr lang="es-ES" altLang="en-US" sz="1800"/>
          </a:p>
        </p:txBody>
      </p:sp>
      <p:sp>
        <p:nvSpPr>
          <p:cNvPr id="131078" name="Text Box 10">
            <a:extLst>
              <a:ext uri="{FF2B5EF4-FFF2-40B4-BE49-F238E27FC236}">
                <a16:creationId xmlns:a16="http://schemas.microsoft.com/office/drawing/2014/main" id="{709C4259-71D1-494C-A58B-CE9C42628975}"/>
              </a:ext>
            </a:extLst>
          </p:cNvPr>
          <p:cNvSpPr txBox="1">
            <a:spLocks noChangeArrowheads="1"/>
          </p:cNvSpPr>
          <p:nvPr/>
        </p:nvSpPr>
        <p:spPr bwMode="auto">
          <a:xfrm>
            <a:off x="8877300" y="608488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800"/>
              <a:t>Progeria</a:t>
            </a:r>
            <a:endParaRPr lang="es-ES" altLang="en-US" sz="1800"/>
          </a:p>
        </p:txBody>
      </p:sp>
      <p:sp>
        <p:nvSpPr>
          <p:cNvPr id="131079" name="Text Box 11">
            <a:extLst>
              <a:ext uri="{FF2B5EF4-FFF2-40B4-BE49-F238E27FC236}">
                <a16:creationId xmlns:a16="http://schemas.microsoft.com/office/drawing/2014/main" id="{EFA2C4F8-2119-8F4F-B81E-0FF31369AA9F}"/>
              </a:ext>
            </a:extLst>
          </p:cNvPr>
          <p:cNvSpPr txBox="1">
            <a:spLocks noChangeArrowheads="1"/>
          </p:cNvSpPr>
          <p:nvPr/>
        </p:nvSpPr>
        <p:spPr bwMode="auto">
          <a:xfrm>
            <a:off x="6183314" y="204788"/>
            <a:ext cx="418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Envoltura y lámina nuclear </a:t>
            </a:r>
          </a:p>
        </p:txBody>
      </p:sp>
    </p:spTree>
    <p:extLst>
      <p:ext uri="{BB962C8B-B14F-4D97-AF65-F5344CB8AC3E}">
        <p14:creationId xmlns:p14="http://schemas.microsoft.com/office/powerpoint/2010/main" val="184850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3">
            <a:extLst>
              <a:ext uri="{FF2B5EF4-FFF2-40B4-BE49-F238E27FC236}">
                <a16:creationId xmlns:a16="http://schemas.microsoft.com/office/drawing/2014/main" id="{9B8595E5-CD48-4B4B-8C5E-B2BCE9F4E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676276"/>
            <a:ext cx="6262688"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2" name="Picture 2" descr="ch8f4">
            <a:extLst>
              <a:ext uri="{FF2B5EF4-FFF2-40B4-BE49-F238E27FC236}">
                <a16:creationId xmlns:a16="http://schemas.microsoft.com/office/drawing/2014/main" id="{3C1C0E10-DFA8-9E41-B161-5135F0046E50}"/>
              </a:ext>
            </a:extLst>
          </p:cNvPr>
          <p:cNvPicPr>
            <a:picLocks noChangeAspect="1" noChangeArrowheads="1"/>
          </p:cNvPicPr>
          <p:nvPr/>
        </p:nvPicPr>
        <p:blipFill>
          <a:blip r:embed="rId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749425" y="2687639"/>
            <a:ext cx="800258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33123" name="Text Box 14">
            <a:extLst>
              <a:ext uri="{FF2B5EF4-FFF2-40B4-BE49-F238E27FC236}">
                <a16:creationId xmlns:a16="http://schemas.microsoft.com/office/drawing/2014/main" id="{90B4D8D5-A59D-7D48-9F5D-81C4DD867AB8}"/>
              </a:ext>
            </a:extLst>
          </p:cNvPr>
          <p:cNvSpPr txBox="1">
            <a:spLocks noChangeArrowheads="1"/>
          </p:cNvSpPr>
          <p:nvPr/>
        </p:nvSpPr>
        <p:spPr bwMode="auto">
          <a:xfrm>
            <a:off x="3973514" y="204788"/>
            <a:ext cx="424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Lámina nuclear y “laminas”</a:t>
            </a:r>
            <a:endParaRPr lang="es-ES" altLang="en-US" sz="2400">
              <a:solidFill>
                <a:srgbClr val="663300"/>
              </a:solidFill>
              <a:latin typeface="Century Gothic" panose="020B0502020202020204" pitchFamily="34" charset="0"/>
            </a:endParaRPr>
          </a:p>
        </p:txBody>
      </p:sp>
      <p:sp>
        <p:nvSpPr>
          <p:cNvPr id="133124" name="Text Box 15">
            <a:extLst>
              <a:ext uri="{FF2B5EF4-FFF2-40B4-BE49-F238E27FC236}">
                <a16:creationId xmlns:a16="http://schemas.microsoft.com/office/drawing/2014/main" id="{A3E04733-7F5F-1744-AD1E-68C7924D602F}"/>
              </a:ext>
            </a:extLst>
          </p:cNvPr>
          <p:cNvSpPr txBox="1">
            <a:spLocks noChangeArrowheads="1"/>
          </p:cNvSpPr>
          <p:nvPr/>
        </p:nvSpPr>
        <p:spPr bwMode="auto">
          <a:xfrm>
            <a:off x="1814514" y="1452564"/>
            <a:ext cx="21621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800">
                <a:solidFill>
                  <a:srgbClr val="FF0000"/>
                </a:solidFill>
              </a:rPr>
              <a:t>Laminas A:</a:t>
            </a:r>
            <a:r>
              <a:rPr lang="es-ES_tradnl" altLang="en-US" sz="1800"/>
              <a:t> A y C</a:t>
            </a:r>
          </a:p>
          <a:p>
            <a:pPr eaLnBrk="1" hangingPunct="1">
              <a:spcBef>
                <a:spcPct val="0"/>
              </a:spcBef>
              <a:buFontTx/>
              <a:buNone/>
            </a:pPr>
            <a:endParaRPr lang="es-ES_tradnl" altLang="en-US" sz="1800"/>
          </a:p>
          <a:p>
            <a:pPr eaLnBrk="1" hangingPunct="1">
              <a:spcBef>
                <a:spcPct val="0"/>
              </a:spcBef>
              <a:buFontTx/>
              <a:buNone/>
            </a:pPr>
            <a:r>
              <a:rPr lang="es-ES_tradnl" altLang="en-US" sz="1800">
                <a:solidFill>
                  <a:srgbClr val="336699"/>
                </a:solidFill>
              </a:rPr>
              <a:t>Laminas B:</a:t>
            </a:r>
            <a:r>
              <a:rPr lang="es-ES_tradnl" altLang="en-US" sz="1800"/>
              <a:t> B</a:t>
            </a:r>
            <a:r>
              <a:rPr lang="es-ES_tradnl" altLang="en-US" sz="1600"/>
              <a:t>1</a:t>
            </a:r>
            <a:r>
              <a:rPr lang="es-ES_tradnl" altLang="en-US" sz="1800"/>
              <a:t> y B</a:t>
            </a:r>
            <a:r>
              <a:rPr lang="es-ES_tradnl" altLang="en-US" sz="1600"/>
              <a:t>2</a:t>
            </a:r>
            <a:endParaRPr lang="es-ES" altLang="en-US" sz="1600"/>
          </a:p>
        </p:txBody>
      </p:sp>
    </p:spTree>
    <p:extLst>
      <p:ext uri="{BB962C8B-B14F-4D97-AF65-F5344CB8AC3E}">
        <p14:creationId xmlns:p14="http://schemas.microsoft.com/office/powerpoint/2010/main" val="13379227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lamina durante el ciclo.MOV">
            <a:hlinkClick r:id="" action="ppaction://media"/>
            <a:extLst>
              <a:ext uri="{FF2B5EF4-FFF2-40B4-BE49-F238E27FC236}">
                <a16:creationId xmlns:a16="http://schemas.microsoft.com/office/drawing/2014/main" id="{8E4B241D-124D-6F46-BA1F-9DD8AE7AD8E3}"/>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00375" y="561975"/>
            <a:ext cx="61912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47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36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3668"/>
                                        </p:tgtEl>
                                      </p:cBhvr>
                                    </p:cmd>
                                  </p:childTnLst>
                                </p:cTn>
                              </p:par>
                            </p:childTnLst>
                          </p:cTn>
                        </p:par>
                      </p:childTnLst>
                    </p:cTn>
                  </p:par>
                </p:childTnLst>
              </p:cTn>
              <p:nextCondLst>
                <p:cond evt="onClick" delay="0">
                  <p:tgtEl>
                    <p:spTgt spid="113668"/>
                  </p:tgtEl>
                </p:cond>
              </p:nextCondLst>
            </p:seq>
            <p:video>
              <p:cMediaNode vol="80000">
                <p:cTn id="7" fill="hold" display="0">
                  <p:stCondLst>
                    <p:cond delay="indefinite"/>
                  </p:stCondLst>
                </p:cTn>
                <p:tgtEl>
                  <p:spTgt spid="113668"/>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3" descr="figure 12-20">
            <a:extLst>
              <a:ext uri="{FF2B5EF4-FFF2-40B4-BE49-F238E27FC236}">
                <a16:creationId xmlns:a16="http://schemas.microsoft.com/office/drawing/2014/main" id="{313AFAAD-73A1-FB44-9C50-25A87F7BBE5D}"/>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044700" y="671514"/>
            <a:ext cx="81026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 Box 4">
            <a:extLst>
              <a:ext uri="{FF2B5EF4-FFF2-40B4-BE49-F238E27FC236}">
                <a16:creationId xmlns:a16="http://schemas.microsoft.com/office/drawing/2014/main" id="{A1CAFBAE-5294-4142-8476-DBD8831A0A2F}"/>
              </a:ext>
            </a:extLst>
          </p:cNvPr>
          <p:cNvSpPr txBox="1">
            <a:spLocks noChangeArrowheads="1"/>
          </p:cNvSpPr>
          <p:nvPr/>
        </p:nvSpPr>
        <p:spPr bwMode="auto">
          <a:xfrm>
            <a:off x="2697164" y="204788"/>
            <a:ext cx="679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Envoltura y lámina nuclear en el ciclo celular</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326962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nucleus2">
            <a:extLst>
              <a:ext uri="{FF2B5EF4-FFF2-40B4-BE49-F238E27FC236}">
                <a16:creationId xmlns:a16="http://schemas.microsoft.com/office/drawing/2014/main" id="{79A2E269-0887-484C-BC5E-6F9310068A6F}"/>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689100" y="623888"/>
            <a:ext cx="4471988"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40290" name="Picture 3" descr="nucpore6">
            <a:extLst>
              <a:ext uri="{FF2B5EF4-FFF2-40B4-BE49-F238E27FC236}">
                <a16:creationId xmlns:a16="http://schemas.microsoft.com/office/drawing/2014/main" id="{28371B65-F34D-FC43-81CF-0135C64B2DA3}"/>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162675" y="638176"/>
            <a:ext cx="43561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40291" name="Text Box 5">
            <a:extLst>
              <a:ext uri="{FF2B5EF4-FFF2-40B4-BE49-F238E27FC236}">
                <a16:creationId xmlns:a16="http://schemas.microsoft.com/office/drawing/2014/main" id="{53151F55-E246-194A-AD1A-1ED6163797DE}"/>
              </a:ext>
            </a:extLst>
          </p:cNvPr>
          <p:cNvSpPr txBox="1">
            <a:spLocks noChangeArrowheads="1"/>
          </p:cNvSpPr>
          <p:nvPr/>
        </p:nvSpPr>
        <p:spPr bwMode="auto">
          <a:xfrm>
            <a:off x="4714875" y="204788"/>
            <a:ext cx="276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Envoltura nuclear</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3180276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 descr="nucpore2">
            <a:extLst>
              <a:ext uri="{FF2B5EF4-FFF2-40B4-BE49-F238E27FC236}">
                <a16:creationId xmlns:a16="http://schemas.microsoft.com/office/drawing/2014/main" id="{64A15826-5ABF-F24C-890C-FEFE84340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38" y="271464"/>
            <a:ext cx="296386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42338" name="Picture 4" descr="poro nuclear SEM y esquema">
            <a:extLst>
              <a:ext uri="{FF2B5EF4-FFF2-40B4-BE49-F238E27FC236}">
                <a16:creationId xmlns:a16="http://schemas.microsoft.com/office/drawing/2014/main" id="{2E869331-3E0F-A649-AECD-EE7809E25A79}"/>
              </a:ext>
            </a:extLst>
          </p:cNvPr>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t="8986"/>
          <a:stretch>
            <a:fillRect/>
          </a:stretch>
        </p:blipFill>
        <p:spPr bwMode="auto">
          <a:xfrm>
            <a:off x="1906588" y="4017964"/>
            <a:ext cx="855345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42339" name="Picture 6" descr="figure 12-09c">
            <a:extLst>
              <a:ext uri="{FF2B5EF4-FFF2-40B4-BE49-F238E27FC236}">
                <a16:creationId xmlns:a16="http://schemas.microsoft.com/office/drawing/2014/main" id="{D08723B2-3120-0144-A878-2A9C169A9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92" t="6592" r="20959" b="7768"/>
          <a:stretch>
            <a:fillRect/>
          </a:stretch>
        </p:blipFill>
        <p:spPr bwMode="auto">
          <a:xfrm>
            <a:off x="1706564" y="1262063"/>
            <a:ext cx="5805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9">
            <a:extLst>
              <a:ext uri="{FF2B5EF4-FFF2-40B4-BE49-F238E27FC236}">
                <a16:creationId xmlns:a16="http://schemas.microsoft.com/office/drawing/2014/main" id="{578425F2-5B5F-A540-ABE2-D2BC15E63AA2}"/>
              </a:ext>
            </a:extLst>
          </p:cNvPr>
          <p:cNvSpPr txBox="1">
            <a:spLocks noChangeArrowheads="1"/>
          </p:cNvSpPr>
          <p:nvPr/>
        </p:nvSpPr>
        <p:spPr bwMode="auto">
          <a:xfrm>
            <a:off x="1755775" y="254000"/>
            <a:ext cx="5626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000">
                <a:solidFill>
                  <a:srgbClr val="663300"/>
                </a:solidFill>
                <a:latin typeface="Century Gothic" panose="020B0502020202020204" pitchFamily="34" charset="0"/>
              </a:rPr>
              <a:t>Conexión entre el citosol y el nucleoplasma:</a:t>
            </a:r>
          </a:p>
          <a:p>
            <a:pPr algn="ctr" eaLnBrk="1" hangingPunct="1">
              <a:spcBef>
                <a:spcPct val="0"/>
              </a:spcBef>
              <a:buFontTx/>
              <a:buNone/>
            </a:pPr>
            <a:r>
              <a:rPr lang="es-ES_tradnl" altLang="en-US" sz="2400">
                <a:solidFill>
                  <a:srgbClr val="663300"/>
                </a:solidFill>
                <a:latin typeface="Century Gothic" panose="020B0502020202020204" pitchFamily="34" charset="0"/>
              </a:rPr>
              <a:t>El poro nuclear </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31386218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5">
            <a:extLst>
              <a:ext uri="{FF2B5EF4-FFF2-40B4-BE49-F238E27FC236}">
                <a16:creationId xmlns:a16="http://schemas.microsoft.com/office/drawing/2014/main" id="{AA1D37ED-E014-4B44-87C8-AC31D2FA81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r="467"/>
          <a:stretch>
            <a:fillRect/>
          </a:stretch>
        </p:blipFill>
        <p:spPr bwMode="auto">
          <a:xfrm>
            <a:off x="1638301" y="625475"/>
            <a:ext cx="86471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Rectangle 6">
            <a:extLst>
              <a:ext uri="{FF2B5EF4-FFF2-40B4-BE49-F238E27FC236}">
                <a16:creationId xmlns:a16="http://schemas.microsoft.com/office/drawing/2014/main" id="{38B9B817-43CE-6A49-BFEA-A747D4EFABB2}"/>
              </a:ext>
            </a:extLst>
          </p:cNvPr>
          <p:cNvSpPr>
            <a:spLocks noChangeArrowheads="1"/>
          </p:cNvSpPr>
          <p:nvPr/>
        </p:nvSpPr>
        <p:spPr bwMode="auto">
          <a:xfrm>
            <a:off x="8734426" y="3484564"/>
            <a:ext cx="1006475" cy="48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44387" name="Picture 4" descr="figure 12-10">
            <a:extLst>
              <a:ext uri="{FF2B5EF4-FFF2-40B4-BE49-F238E27FC236}">
                <a16:creationId xmlns:a16="http://schemas.microsoft.com/office/drawing/2014/main" id="{B508E347-525D-E14B-8A58-DF2CA809C4E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050" y="3535364"/>
            <a:ext cx="503555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7">
            <a:extLst>
              <a:ext uri="{FF2B5EF4-FFF2-40B4-BE49-F238E27FC236}">
                <a16:creationId xmlns:a16="http://schemas.microsoft.com/office/drawing/2014/main" id="{4B14D02C-D668-944C-A711-F1F8A5A0EC37}"/>
              </a:ext>
            </a:extLst>
          </p:cNvPr>
          <p:cNvSpPr txBox="1">
            <a:spLocks noChangeArrowheads="1"/>
          </p:cNvSpPr>
          <p:nvPr/>
        </p:nvSpPr>
        <p:spPr bwMode="auto">
          <a:xfrm>
            <a:off x="4005264" y="204788"/>
            <a:ext cx="418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Estructura del poro nuclear</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201549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tallarines.jpg">
            <a:extLst>
              <a:ext uri="{FF2B5EF4-FFF2-40B4-BE49-F238E27FC236}">
                <a16:creationId xmlns:a16="http://schemas.microsoft.com/office/drawing/2014/main" id="{AF1A2A63-D744-4842-8598-3D9741510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616200"/>
            <a:ext cx="63500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a:extLst>
              <a:ext uri="{FF2B5EF4-FFF2-40B4-BE49-F238E27FC236}">
                <a16:creationId xmlns:a16="http://schemas.microsoft.com/office/drawing/2014/main" id="{39E6B475-0813-AB43-BA50-96CA7A951CCA}"/>
              </a:ext>
            </a:extLst>
          </p:cNvPr>
          <p:cNvSpPr>
            <a:spLocks noChangeArrowheads="1"/>
          </p:cNvSpPr>
          <p:nvPr/>
        </p:nvSpPr>
        <p:spPr bwMode="auto">
          <a:xfrm>
            <a:off x="1676400" y="1"/>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t>“During the 1970s and 80ies most researchers seemed to be content with the assumption that the nucleus is filled with intermingling chromatin fibers and loops like a dish of spaghetti, an assumption widely reflected by textbooks of cell biology”.</a:t>
            </a:r>
          </a:p>
          <a:p>
            <a:pPr eaLnBrk="1" hangingPunct="1">
              <a:spcBef>
                <a:spcPct val="0"/>
              </a:spcBef>
              <a:buFontTx/>
              <a:buNone/>
            </a:pPr>
            <a:r>
              <a:rPr lang="es-UY" altLang="en-US" sz="2400"/>
              <a:t>Extraído de Cremer y Cremer (</a:t>
            </a:r>
            <a:r>
              <a:rPr lang="en-US" altLang="en-US" sz="2400"/>
              <a:t>Cold Spring Harb Perspect Biol 2010; doi: 10.1101/cshperspect.a003889)</a:t>
            </a:r>
          </a:p>
          <a:p>
            <a:pPr eaLnBrk="1" hangingPunct="1">
              <a:spcBef>
                <a:spcPct val="0"/>
              </a:spcBef>
              <a:buFontTx/>
              <a:buNone/>
            </a:pPr>
            <a:endParaRPr lang="en-US" altLang="en-US" sz="2400"/>
          </a:p>
          <a:p>
            <a:pPr eaLnBrk="1" hangingPunct="1">
              <a:spcBef>
                <a:spcPct val="0"/>
              </a:spcBef>
              <a:buFontTx/>
              <a:buNone/>
            </a:pPr>
            <a:endParaRPr lang="en-US" altLang="en-US" sz="2400"/>
          </a:p>
        </p:txBody>
      </p:sp>
    </p:spTree>
    <p:extLst>
      <p:ext uri="{BB962C8B-B14F-4D97-AF65-F5344CB8AC3E}">
        <p14:creationId xmlns:p14="http://schemas.microsoft.com/office/powerpoint/2010/main" val="223583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a:extLst>
              <a:ext uri="{FF2B5EF4-FFF2-40B4-BE49-F238E27FC236}">
                <a16:creationId xmlns:a16="http://schemas.microsoft.com/office/drawing/2014/main" id="{D790D155-3BAD-4345-87DE-EC1E0CC3A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6" y="119063"/>
            <a:ext cx="7377113" cy="6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Text Box 5">
            <a:extLst>
              <a:ext uri="{FF2B5EF4-FFF2-40B4-BE49-F238E27FC236}">
                <a16:creationId xmlns:a16="http://schemas.microsoft.com/office/drawing/2014/main" id="{E560CE53-A629-5B4F-8B54-892F7311FCE9}"/>
              </a:ext>
            </a:extLst>
          </p:cNvPr>
          <p:cNvSpPr txBox="1">
            <a:spLocks noChangeArrowheads="1"/>
          </p:cNvSpPr>
          <p:nvPr/>
        </p:nvSpPr>
        <p:spPr bwMode="auto">
          <a:xfrm>
            <a:off x="1909763" y="204789"/>
            <a:ext cx="2291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Estructura del </a:t>
            </a:r>
          </a:p>
          <a:p>
            <a:pPr eaLnBrk="1" hangingPunct="1">
              <a:spcBef>
                <a:spcPct val="0"/>
              </a:spcBef>
              <a:buFontTx/>
              <a:buNone/>
            </a:pPr>
            <a:r>
              <a:rPr lang="es-ES_tradnl" altLang="en-US" sz="2400">
                <a:solidFill>
                  <a:srgbClr val="663300"/>
                </a:solidFill>
                <a:latin typeface="Century Gothic" panose="020B0502020202020204" pitchFamily="34" charset="0"/>
              </a:rPr>
              <a:t>poro nuclear</a:t>
            </a:r>
            <a:endParaRPr lang="es-ES" altLang="en-US" sz="2400">
              <a:solidFill>
                <a:srgbClr val="663300"/>
              </a:solidFill>
              <a:latin typeface="Century Gothic" panose="020B0502020202020204" pitchFamily="34" charset="0"/>
            </a:endParaRPr>
          </a:p>
        </p:txBody>
      </p:sp>
      <p:sp>
        <p:nvSpPr>
          <p:cNvPr id="146435" name="Text Box 6">
            <a:extLst>
              <a:ext uri="{FF2B5EF4-FFF2-40B4-BE49-F238E27FC236}">
                <a16:creationId xmlns:a16="http://schemas.microsoft.com/office/drawing/2014/main" id="{414F6F73-6D32-3E40-AFE1-ECC9246AB775}"/>
              </a:ext>
            </a:extLst>
          </p:cNvPr>
          <p:cNvSpPr txBox="1">
            <a:spLocks noChangeArrowheads="1"/>
          </p:cNvSpPr>
          <p:nvPr/>
        </p:nvSpPr>
        <p:spPr bwMode="auto">
          <a:xfrm>
            <a:off x="2293938" y="5060950"/>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s-ES_tradnl" altLang="en-US" sz="1800"/>
              <a:t>Microscopía </a:t>
            </a:r>
          </a:p>
          <a:p>
            <a:pPr algn="r" eaLnBrk="1" hangingPunct="1">
              <a:spcBef>
                <a:spcPct val="0"/>
              </a:spcBef>
              <a:buFontTx/>
              <a:buNone/>
            </a:pPr>
            <a:r>
              <a:rPr lang="es-ES_tradnl" altLang="en-US" sz="1800"/>
              <a:t>crio-electrónica</a:t>
            </a:r>
            <a:endParaRPr lang="es-ES" altLang="en-US" sz="1800"/>
          </a:p>
        </p:txBody>
      </p:sp>
    </p:spTree>
    <p:extLst>
      <p:ext uri="{BB962C8B-B14F-4D97-AF65-F5344CB8AC3E}">
        <p14:creationId xmlns:p14="http://schemas.microsoft.com/office/powerpoint/2010/main" val="208386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a:extLst>
              <a:ext uri="{FF2B5EF4-FFF2-40B4-BE49-F238E27FC236}">
                <a16:creationId xmlns:a16="http://schemas.microsoft.com/office/drawing/2014/main" id="{13C99AE7-BB13-694B-B634-462166728A7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r="467"/>
          <a:stretch>
            <a:fillRect/>
          </a:stretch>
        </p:blipFill>
        <p:spPr bwMode="auto">
          <a:xfrm>
            <a:off x="1638301" y="625475"/>
            <a:ext cx="86471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3">
            <a:extLst>
              <a:ext uri="{FF2B5EF4-FFF2-40B4-BE49-F238E27FC236}">
                <a16:creationId xmlns:a16="http://schemas.microsoft.com/office/drawing/2014/main" id="{815AEF95-34CF-6847-8506-DB7BC9EDD363}"/>
              </a:ext>
            </a:extLst>
          </p:cNvPr>
          <p:cNvSpPr>
            <a:spLocks noChangeArrowheads="1"/>
          </p:cNvSpPr>
          <p:nvPr/>
        </p:nvSpPr>
        <p:spPr bwMode="auto">
          <a:xfrm>
            <a:off x="8734426" y="3484564"/>
            <a:ext cx="1006475" cy="48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48483" name="Picture 4" descr="figure 12-10">
            <a:extLst>
              <a:ext uri="{FF2B5EF4-FFF2-40B4-BE49-F238E27FC236}">
                <a16:creationId xmlns:a16="http://schemas.microsoft.com/office/drawing/2014/main" id="{C0321A73-342C-9A45-B4F6-A46CDDBDE6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050" y="3535364"/>
            <a:ext cx="503555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 Box 5">
            <a:extLst>
              <a:ext uri="{FF2B5EF4-FFF2-40B4-BE49-F238E27FC236}">
                <a16:creationId xmlns:a16="http://schemas.microsoft.com/office/drawing/2014/main" id="{191F8C34-FB5F-F741-8C9F-7BEFC399C3BD}"/>
              </a:ext>
            </a:extLst>
          </p:cNvPr>
          <p:cNvSpPr txBox="1">
            <a:spLocks noChangeArrowheads="1"/>
          </p:cNvSpPr>
          <p:nvPr/>
        </p:nvSpPr>
        <p:spPr bwMode="auto">
          <a:xfrm>
            <a:off x="4005264" y="204788"/>
            <a:ext cx="418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Estructura del poro nuclear</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54911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3" descr="table 12-03">
            <a:extLst>
              <a:ext uri="{FF2B5EF4-FFF2-40B4-BE49-F238E27FC236}">
                <a16:creationId xmlns:a16="http://schemas.microsoft.com/office/drawing/2014/main" id="{3D67232A-4D22-424C-A500-7431BD47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83" b="24339"/>
          <a:stretch>
            <a:fillRect/>
          </a:stretch>
        </p:blipFill>
        <p:spPr bwMode="auto">
          <a:xfrm>
            <a:off x="1689100" y="681039"/>
            <a:ext cx="88138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0" name="Text Box 4">
            <a:extLst>
              <a:ext uri="{FF2B5EF4-FFF2-40B4-BE49-F238E27FC236}">
                <a16:creationId xmlns:a16="http://schemas.microsoft.com/office/drawing/2014/main" id="{A1CA1BD4-7F00-2740-83DB-88B18F68953F}"/>
              </a:ext>
            </a:extLst>
          </p:cNvPr>
          <p:cNvSpPr txBox="1">
            <a:spLocks noChangeArrowheads="1"/>
          </p:cNvSpPr>
          <p:nvPr/>
        </p:nvSpPr>
        <p:spPr bwMode="auto">
          <a:xfrm>
            <a:off x="1738313" y="998538"/>
            <a:ext cx="2680542" cy="1969770"/>
          </a:xfrm>
          <a:prstGeom prst="rect">
            <a:avLst/>
          </a:prstGeom>
          <a:solidFill>
            <a:srgbClr val="BEC8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200" b="1"/>
              <a:t>Importación nuclear</a:t>
            </a:r>
          </a:p>
          <a:p>
            <a:pPr eaLnBrk="1" hangingPunct="1">
              <a:spcBef>
                <a:spcPct val="0"/>
              </a:spcBef>
              <a:buFontTx/>
              <a:buNone/>
            </a:pPr>
            <a:r>
              <a:rPr lang="es-ES_tradnl" altLang="en-US" sz="1200" b="1"/>
              <a:t>Exportación nuclear</a:t>
            </a:r>
          </a:p>
          <a:p>
            <a:pPr eaLnBrk="1" hangingPunct="1">
              <a:spcBef>
                <a:spcPct val="0"/>
              </a:spcBef>
              <a:buFontTx/>
              <a:buNone/>
            </a:pPr>
            <a:r>
              <a:rPr lang="es-ES_tradnl" altLang="en-US" sz="1200" b="1"/>
              <a:t>Importación a mitocondrias           </a:t>
            </a:r>
          </a:p>
          <a:p>
            <a:pPr eaLnBrk="1" hangingPunct="1">
              <a:spcBef>
                <a:spcPct val="0"/>
              </a:spcBef>
              <a:buFontTx/>
              <a:buNone/>
            </a:pPr>
            <a:endParaRPr lang="es-ES_tradnl" altLang="en-US" sz="1400" b="1"/>
          </a:p>
          <a:p>
            <a:pPr eaLnBrk="1" hangingPunct="1">
              <a:spcBef>
                <a:spcPct val="0"/>
              </a:spcBef>
              <a:buFontTx/>
              <a:buNone/>
            </a:pPr>
            <a:r>
              <a:rPr lang="es-ES_tradnl" altLang="en-US" sz="1200" b="1"/>
              <a:t>Importación a plástidos</a:t>
            </a:r>
          </a:p>
          <a:p>
            <a:pPr eaLnBrk="1" hangingPunct="1">
              <a:spcBef>
                <a:spcPct val="0"/>
              </a:spcBef>
              <a:buFontTx/>
              <a:buNone/>
            </a:pPr>
            <a:endParaRPr lang="es-ES_tradnl" altLang="en-US" sz="1200" b="1"/>
          </a:p>
          <a:p>
            <a:pPr eaLnBrk="1" hangingPunct="1">
              <a:spcBef>
                <a:spcPct val="0"/>
              </a:spcBef>
              <a:buFontTx/>
              <a:buNone/>
            </a:pPr>
            <a:r>
              <a:rPr lang="es-ES_tradnl" altLang="en-US" sz="1200" b="1"/>
              <a:t>Importación a peroxisomas</a:t>
            </a:r>
          </a:p>
          <a:p>
            <a:pPr eaLnBrk="1" hangingPunct="1">
              <a:spcBef>
                <a:spcPct val="0"/>
              </a:spcBef>
              <a:buFontTx/>
              <a:buNone/>
            </a:pPr>
            <a:r>
              <a:rPr lang="es-ES_tradnl" altLang="en-US" sz="1200" b="1"/>
              <a:t>Importación a RE</a:t>
            </a:r>
          </a:p>
          <a:p>
            <a:pPr eaLnBrk="1" hangingPunct="1">
              <a:spcBef>
                <a:spcPct val="0"/>
              </a:spcBef>
              <a:buFontTx/>
              <a:buNone/>
            </a:pPr>
            <a:endParaRPr lang="es-ES_tradnl" altLang="en-US" sz="1200" b="1"/>
          </a:p>
          <a:p>
            <a:pPr eaLnBrk="1" hangingPunct="1">
              <a:spcBef>
                <a:spcPct val="0"/>
              </a:spcBef>
              <a:buFontTx/>
              <a:buNone/>
            </a:pPr>
            <a:r>
              <a:rPr lang="es-ES_tradnl" altLang="en-US" sz="1200" b="1"/>
              <a:t>Regreso a RE</a:t>
            </a:r>
            <a:endParaRPr lang="es-ES" altLang="en-US" sz="1200" b="1"/>
          </a:p>
        </p:txBody>
      </p:sp>
      <p:sp>
        <p:nvSpPr>
          <p:cNvPr id="150531" name="Text Box 5">
            <a:extLst>
              <a:ext uri="{FF2B5EF4-FFF2-40B4-BE49-F238E27FC236}">
                <a16:creationId xmlns:a16="http://schemas.microsoft.com/office/drawing/2014/main" id="{444279AB-6C72-5E44-98FF-57ACDB5CEB05}"/>
              </a:ext>
            </a:extLst>
          </p:cNvPr>
          <p:cNvSpPr txBox="1">
            <a:spLocks noChangeArrowheads="1"/>
          </p:cNvSpPr>
          <p:nvPr/>
        </p:nvSpPr>
        <p:spPr bwMode="auto">
          <a:xfrm>
            <a:off x="1728789" y="703264"/>
            <a:ext cx="8702675" cy="274637"/>
          </a:xfrm>
          <a:prstGeom prst="rect">
            <a:avLst/>
          </a:prstGeom>
          <a:solidFill>
            <a:srgbClr val="7B93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1200" b="1"/>
              <a:t>FUNCIÓN DE LA SECUENCIA              EJEMPLO                                                                                                                      </a:t>
            </a:r>
            <a:endParaRPr lang="es-ES" altLang="en-US" sz="1200" b="1"/>
          </a:p>
        </p:txBody>
      </p:sp>
      <p:pic>
        <p:nvPicPr>
          <p:cNvPr id="150532" name="Picture 6" descr="figure 12-11">
            <a:extLst>
              <a:ext uri="{FF2B5EF4-FFF2-40B4-BE49-F238E27FC236}">
                <a16:creationId xmlns:a16="http://schemas.microsoft.com/office/drawing/2014/main" id="{2E7AFEA3-2563-894A-AE4F-3112DA08D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302000"/>
            <a:ext cx="85312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Text Box 7">
            <a:extLst>
              <a:ext uri="{FF2B5EF4-FFF2-40B4-BE49-F238E27FC236}">
                <a16:creationId xmlns:a16="http://schemas.microsoft.com/office/drawing/2014/main" id="{F23966A5-D47B-5443-971E-6C0346F084BB}"/>
              </a:ext>
            </a:extLst>
          </p:cNvPr>
          <p:cNvSpPr txBox="1">
            <a:spLocks noChangeArrowheads="1"/>
          </p:cNvSpPr>
          <p:nvPr/>
        </p:nvSpPr>
        <p:spPr bwMode="auto">
          <a:xfrm>
            <a:off x="3394075" y="204788"/>
            <a:ext cx="540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Señales de localizaión de proteínas</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1446806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Oval 5">
            <a:extLst>
              <a:ext uri="{FF2B5EF4-FFF2-40B4-BE49-F238E27FC236}">
                <a16:creationId xmlns:a16="http://schemas.microsoft.com/office/drawing/2014/main" id="{5ACA049C-BF50-4F4A-82C5-A0B9606F1F96}"/>
              </a:ext>
            </a:extLst>
          </p:cNvPr>
          <p:cNvSpPr>
            <a:spLocks noChangeArrowheads="1"/>
          </p:cNvSpPr>
          <p:nvPr/>
        </p:nvSpPr>
        <p:spPr bwMode="auto">
          <a:xfrm>
            <a:off x="2566988" y="2471738"/>
            <a:ext cx="2671762" cy="26717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52578" name="Picture 2" descr="figure 12-12">
            <a:extLst>
              <a:ext uri="{FF2B5EF4-FFF2-40B4-BE49-F238E27FC236}">
                <a16:creationId xmlns:a16="http://schemas.microsoft.com/office/drawing/2014/main" id="{863DDEC8-EE1A-634A-8A74-1E627264A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4" y="1328738"/>
            <a:ext cx="438308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4" descr="figure 12-11">
            <a:extLst>
              <a:ext uri="{FF2B5EF4-FFF2-40B4-BE49-F238E27FC236}">
                <a16:creationId xmlns:a16="http://schemas.microsoft.com/office/drawing/2014/main" id="{81C95858-A3EF-F94A-9CFB-6A3A0D44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 t="21687" r="50409" b="67319"/>
          <a:stretch>
            <a:fillRect/>
          </a:stretch>
        </p:blipFill>
        <p:spPr bwMode="auto">
          <a:xfrm>
            <a:off x="3271839" y="2324100"/>
            <a:ext cx="2573337" cy="2111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2580" name="Picture 6" descr="figure 12-11">
            <a:extLst>
              <a:ext uri="{FF2B5EF4-FFF2-40B4-BE49-F238E27FC236}">
                <a16:creationId xmlns:a16="http://schemas.microsoft.com/office/drawing/2014/main" id="{E91BAB3B-602B-BD4C-9C86-22A10F415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319" t="-168" r="21687" b="50409"/>
          <a:stretch>
            <a:fillRect/>
          </a:stretch>
        </p:blipFill>
        <p:spPr bwMode="auto">
          <a:xfrm rot="20057403">
            <a:off x="5283200" y="2530475"/>
            <a:ext cx="211138" cy="25733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2581" name="Picture 7" descr="figure 12-11">
            <a:extLst>
              <a:ext uri="{FF2B5EF4-FFF2-40B4-BE49-F238E27FC236}">
                <a16:creationId xmlns:a16="http://schemas.microsoft.com/office/drawing/2014/main" id="{60BEE6A8-4450-EF41-AE18-EA83F9E06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319" t="-168" r="21687" b="50409"/>
          <a:stretch>
            <a:fillRect/>
          </a:stretch>
        </p:blipFill>
        <p:spPr bwMode="auto">
          <a:xfrm rot="19572849">
            <a:off x="2855914" y="1174750"/>
            <a:ext cx="211137" cy="25733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2582" name="Picture 8" descr="figure 12-11">
            <a:extLst>
              <a:ext uri="{FF2B5EF4-FFF2-40B4-BE49-F238E27FC236}">
                <a16:creationId xmlns:a16="http://schemas.microsoft.com/office/drawing/2014/main" id="{54174DFC-52CA-C048-B1C2-560D14AC8E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687" t="50409" r="67319" b="-168"/>
          <a:stretch>
            <a:fillRect/>
          </a:stretch>
        </p:blipFill>
        <p:spPr bwMode="auto">
          <a:xfrm rot="358345">
            <a:off x="2443164" y="2390775"/>
            <a:ext cx="211137" cy="25733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2583" name="Picture 9" descr="figure 12-11">
            <a:extLst>
              <a:ext uri="{FF2B5EF4-FFF2-40B4-BE49-F238E27FC236}">
                <a16:creationId xmlns:a16="http://schemas.microsoft.com/office/drawing/2014/main" id="{FF9617A7-BFB9-354F-A25A-55F0D1B78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319" t="-168" r="21687" b="50409"/>
          <a:stretch>
            <a:fillRect/>
          </a:stretch>
        </p:blipFill>
        <p:spPr bwMode="auto">
          <a:xfrm rot="19132073">
            <a:off x="4616450" y="4284664"/>
            <a:ext cx="211138" cy="25733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2584" name="Picture 10" descr="figure 12-11">
            <a:extLst>
              <a:ext uri="{FF2B5EF4-FFF2-40B4-BE49-F238E27FC236}">
                <a16:creationId xmlns:a16="http://schemas.microsoft.com/office/drawing/2014/main" id="{E48AB5BD-4CEB-8E42-AFFD-654D07945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 t="21687" r="50409" b="67319"/>
          <a:stretch>
            <a:fillRect/>
          </a:stretch>
        </p:blipFill>
        <p:spPr bwMode="auto">
          <a:xfrm rot="19347596">
            <a:off x="1524000" y="4932364"/>
            <a:ext cx="2573338" cy="2111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2585" name="Text Box 11">
            <a:extLst>
              <a:ext uri="{FF2B5EF4-FFF2-40B4-BE49-F238E27FC236}">
                <a16:creationId xmlns:a16="http://schemas.microsoft.com/office/drawing/2014/main" id="{70D699C6-ED9D-7E4B-8692-B8C7BAE08F46}"/>
              </a:ext>
            </a:extLst>
          </p:cNvPr>
          <p:cNvSpPr txBox="1">
            <a:spLocks noChangeArrowheads="1"/>
          </p:cNvSpPr>
          <p:nvPr/>
        </p:nvSpPr>
        <p:spPr bwMode="auto">
          <a:xfrm>
            <a:off x="2144713" y="204788"/>
            <a:ext cx="790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Autonomía de la secuencia de importación nuclear</a:t>
            </a:r>
            <a:endParaRPr lang="es-ES" altLang="en-US" sz="2400">
              <a:solidFill>
                <a:srgbClr val="663300"/>
              </a:solidFill>
              <a:latin typeface="Century Gothic" panose="020B0502020202020204" pitchFamily="34" charset="0"/>
            </a:endParaRPr>
          </a:p>
        </p:txBody>
      </p:sp>
      <p:sp>
        <p:nvSpPr>
          <p:cNvPr id="152586" name="Text Box 12">
            <a:extLst>
              <a:ext uri="{FF2B5EF4-FFF2-40B4-BE49-F238E27FC236}">
                <a16:creationId xmlns:a16="http://schemas.microsoft.com/office/drawing/2014/main" id="{4C8B9573-7889-BD4B-9BD6-C5707415E665}"/>
              </a:ext>
            </a:extLst>
          </p:cNvPr>
          <p:cNvSpPr txBox="1">
            <a:spLocks noChangeArrowheads="1"/>
          </p:cNvSpPr>
          <p:nvPr/>
        </p:nvSpPr>
        <p:spPr bwMode="auto">
          <a:xfrm>
            <a:off x="3692525" y="3500439"/>
            <a:ext cx="1827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CCFFFF"/>
                </a:solidFill>
              </a:rPr>
              <a:t>Partícula de</a:t>
            </a:r>
          </a:p>
          <a:p>
            <a:pPr eaLnBrk="1" hangingPunct="1">
              <a:spcBef>
                <a:spcPct val="0"/>
              </a:spcBef>
              <a:buFontTx/>
              <a:buNone/>
            </a:pPr>
            <a:r>
              <a:rPr lang="es-ES_tradnl" altLang="en-US" sz="2400">
                <a:solidFill>
                  <a:srgbClr val="CCFFFF"/>
                </a:solidFill>
              </a:rPr>
              <a:t>oro de 5nm</a:t>
            </a:r>
            <a:endParaRPr lang="es-ES" altLang="en-US" sz="2400">
              <a:solidFill>
                <a:srgbClr val="CCFFFF"/>
              </a:solidFill>
            </a:endParaRPr>
          </a:p>
        </p:txBody>
      </p:sp>
    </p:spTree>
    <p:extLst>
      <p:ext uri="{BB962C8B-B14F-4D97-AF65-F5344CB8AC3E}">
        <p14:creationId xmlns:p14="http://schemas.microsoft.com/office/powerpoint/2010/main" val="405721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C337C9BA-5B94-354E-9984-AF27E541FFE0}"/>
              </a:ext>
            </a:extLst>
          </p:cNvPr>
          <p:cNvSpPr>
            <a:spLocks noChangeArrowheads="1"/>
          </p:cNvSpPr>
          <p:nvPr/>
        </p:nvSpPr>
        <p:spPr bwMode="auto">
          <a:xfrm>
            <a:off x="1524000" y="1620838"/>
            <a:ext cx="6561138" cy="52371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54626" name="Picture 3" descr="figure 12-13">
            <a:extLst>
              <a:ext uri="{FF2B5EF4-FFF2-40B4-BE49-F238E27FC236}">
                <a16:creationId xmlns:a16="http://schemas.microsoft.com/office/drawing/2014/main" id="{9FEE74B0-D377-0840-9E2D-C251796B3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644526"/>
            <a:ext cx="5916612" cy="22526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4627" name="Text Box 5">
            <a:extLst>
              <a:ext uri="{FF2B5EF4-FFF2-40B4-BE49-F238E27FC236}">
                <a16:creationId xmlns:a16="http://schemas.microsoft.com/office/drawing/2014/main" id="{BB9086B3-66F5-314A-813C-72DD00ABC4AD}"/>
              </a:ext>
            </a:extLst>
          </p:cNvPr>
          <p:cNvSpPr txBox="1">
            <a:spLocks noChangeArrowheads="1"/>
          </p:cNvSpPr>
          <p:nvPr/>
        </p:nvSpPr>
        <p:spPr bwMode="auto">
          <a:xfrm>
            <a:off x="1993900" y="204788"/>
            <a:ext cx="793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Receptores de importación y exportación nuclear</a:t>
            </a:r>
            <a:endParaRPr lang="es-ES" altLang="en-US" sz="2400">
              <a:solidFill>
                <a:srgbClr val="663300"/>
              </a:solidFill>
              <a:latin typeface="Century Gothic" panose="020B0502020202020204" pitchFamily="34" charset="0"/>
            </a:endParaRPr>
          </a:p>
        </p:txBody>
      </p:sp>
      <p:sp>
        <p:nvSpPr>
          <p:cNvPr id="154628" name="Text Box 8">
            <a:extLst>
              <a:ext uri="{FF2B5EF4-FFF2-40B4-BE49-F238E27FC236}">
                <a16:creationId xmlns:a16="http://schemas.microsoft.com/office/drawing/2014/main" id="{0EF43835-0C72-A14F-AE63-2F9EDB88FD1C}"/>
              </a:ext>
            </a:extLst>
          </p:cNvPr>
          <p:cNvSpPr txBox="1">
            <a:spLocks noChangeArrowheads="1"/>
          </p:cNvSpPr>
          <p:nvPr/>
        </p:nvSpPr>
        <p:spPr bwMode="auto">
          <a:xfrm>
            <a:off x="1749426" y="2970213"/>
            <a:ext cx="873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t>También llamados: Karioferinas Importinas/exportinas</a:t>
            </a:r>
            <a:endParaRPr lang="es-ES" altLang="en-US" sz="2400"/>
          </a:p>
        </p:txBody>
      </p:sp>
      <p:pic>
        <p:nvPicPr>
          <p:cNvPr id="154629" name="Picture 9" descr="Figure 12-17. A model for how the binding of Ran-GTP might cause nuclear import receptors to release their cargo.">
            <a:extLst>
              <a:ext uri="{FF2B5EF4-FFF2-40B4-BE49-F238E27FC236}">
                <a16:creationId xmlns:a16="http://schemas.microsoft.com/office/drawing/2014/main" id="{330F05B1-9119-B344-A39E-88661ED13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3779838"/>
            <a:ext cx="70040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72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descr="figure 12-14">
            <a:extLst>
              <a:ext uri="{FF2B5EF4-FFF2-40B4-BE49-F238E27FC236}">
                <a16:creationId xmlns:a16="http://schemas.microsoft.com/office/drawing/2014/main" id="{5C2575B1-5879-B040-BB3B-BAAFEBFC2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1185864"/>
            <a:ext cx="3792538"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ext Box 4">
            <a:extLst>
              <a:ext uri="{FF2B5EF4-FFF2-40B4-BE49-F238E27FC236}">
                <a16:creationId xmlns:a16="http://schemas.microsoft.com/office/drawing/2014/main" id="{95B2F50A-00ED-9F4A-A088-7F98F37A335A}"/>
              </a:ext>
            </a:extLst>
          </p:cNvPr>
          <p:cNvSpPr txBox="1">
            <a:spLocks noChangeArrowheads="1"/>
          </p:cNvSpPr>
          <p:nvPr/>
        </p:nvSpPr>
        <p:spPr bwMode="auto">
          <a:xfrm>
            <a:off x="1524000" y="295276"/>
            <a:ext cx="3233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La GTPasa Ran en el</a:t>
            </a:r>
          </a:p>
          <a:p>
            <a:pPr eaLnBrk="1" hangingPunct="1">
              <a:spcBef>
                <a:spcPct val="0"/>
              </a:spcBef>
              <a:buFontTx/>
              <a:buNone/>
            </a:pPr>
            <a:r>
              <a:rPr lang="es-ES_tradnl" altLang="en-US" sz="2400">
                <a:solidFill>
                  <a:srgbClr val="663300"/>
                </a:solidFill>
                <a:latin typeface="Century Gothic" panose="020B0502020202020204" pitchFamily="34" charset="0"/>
              </a:rPr>
              <a:t> transporte nuclear</a:t>
            </a:r>
            <a:endParaRPr lang="es-ES" altLang="en-US" sz="2400">
              <a:solidFill>
                <a:srgbClr val="663300"/>
              </a:solidFill>
              <a:latin typeface="Century Gothic" panose="020B0502020202020204" pitchFamily="34" charset="0"/>
            </a:endParaRPr>
          </a:p>
        </p:txBody>
      </p:sp>
      <p:pic>
        <p:nvPicPr>
          <p:cNvPr id="5" name="Picture 4" descr="figure 12-15">
            <a:extLst>
              <a:ext uri="{FF2B5EF4-FFF2-40B4-BE49-F238E27FC236}">
                <a16:creationId xmlns:a16="http://schemas.microsoft.com/office/drawing/2014/main" id="{70402941-C76E-2F42-BCD4-A866C68EE69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3837"/>
          <a:stretch>
            <a:fillRect/>
          </a:stretch>
        </p:blipFill>
        <p:spPr bwMode="auto">
          <a:xfrm>
            <a:off x="5481639" y="180976"/>
            <a:ext cx="4916487"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igure 12-15">
            <a:extLst>
              <a:ext uri="{FF2B5EF4-FFF2-40B4-BE49-F238E27FC236}">
                <a16:creationId xmlns:a16="http://schemas.microsoft.com/office/drawing/2014/main" id="{B4E861C8-998B-E94A-90D6-B1A9C76AE50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7980" r="-8768"/>
          <a:stretch>
            <a:fillRect/>
          </a:stretch>
        </p:blipFill>
        <p:spPr bwMode="auto">
          <a:xfrm>
            <a:off x="5637214" y="0"/>
            <a:ext cx="5030787"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97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figure 12-18">
            <a:extLst>
              <a:ext uri="{FF2B5EF4-FFF2-40B4-BE49-F238E27FC236}">
                <a16:creationId xmlns:a16="http://schemas.microsoft.com/office/drawing/2014/main" id="{86299357-A713-7E43-B35F-982AE4B68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735014"/>
            <a:ext cx="7748588"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2" name="Text Box 4">
            <a:extLst>
              <a:ext uri="{FF2B5EF4-FFF2-40B4-BE49-F238E27FC236}">
                <a16:creationId xmlns:a16="http://schemas.microsoft.com/office/drawing/2014/main" id="{409CC4A0-4D9C-4443-BA7F-FBCA90F2772E}"/>
              </a:ext>
            </a:extLst>
          </p:cNvPr>
          <p:cNvSpPr txBox="1">
            <a:spLocks noChangeArrowheads="1"/>
          </p:cNvSpPr>
          <p:nvPr/>
        </p:nvSpPr>
        <p:spPr bwMode="auto">
          <a:xfrm>
            <a:off x="3768725" y="204788"/>
            <a:ext cx="465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a:solidFill>
                  <a:srgbClr val="663300"/>
                </a:solidFill>
                <a:latin typeface="Century Gothic" panose="020B0502020202020204" pitchFamily="34" charset="0"/>
              </a:rPr>
              <a:t>Importación nuclear regulada</a:t>
            </a:r>
            <a:endParaRPr lang="es-ES" altLang="en-US" sz="2400">
              <a:solidFill>
                <a:srgbClr val="663300"/>
              </a:solidFill>
              <a:latin typeface="Century Gothic" panose="020B0502020202020204" pitchFamily="34" charset="0"/>
            </a:endParaRPr>
          </a:p>
        </p:txBody>
      </p:sp>
    </p:spTree>
    <p:extLst>
      <p:ext uri="{BB962C8B-B14F-4D97-AF65-F5344CB8AC3E}">
        <p14:creationId xmlns:p14="http://schemas.microsoft.com/office/powerpoint/2010/main" val="236014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12.2-nuclear_import ch.avi">
            <a:hlinkClick r:id="" action="ppaction://media"/>
            <a:extLst>
              <a:ext uri="{FF2B5EF4-FFF2-40B4-BE49-F238E27FC236}">
                <a16:creationId xmlns:a16="http://schemas.microsoft.com/office/drawing/2014/main" id="{17583B3F-9328-0246-AC69-463ED75F305D}"/>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667000" y="685800"/>
            <a:ext cx="6858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144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21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2101"/>
                                        </p:tgtEl>
                                      </p:cBhvr>
                                    </p:cmd>
                                  </p:childTnLst>
                                </p:cTn>
                              </p:par>
                            </p:childTnLst>
                          </p:cTn>
                        </p:par>
                      </p:childTnLst>
                    </p:cTn>
                  </p:par>
                </p:childTnLst>
              </p:cTn>
              <p:nextCondLst>
                <p:cond evt="onClick" delay="0">
                  <p:tgtEl>
                    <p:spTgt spid="132101"/>
                  </p:tgtEl>
                </p:cond>
              </p:nextCondLst>
            </p:seq>
            <p:video>
              <p:cMediaNode vol="80000">
                <p:cTn id="7" fill="hold" display="0">
                  <p:stCondLst>
                    <p:cond delay="indefinite"/>
                  </p:stCondLst>
                </p:cTn>
                <p:tgtEl>
                  <p:spTgt spid="132101"/>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2">
            <a:extLst>
              <a:ext uri="{FF2B5EF4-FFF2-40B4-BE49-F238E27FC236}">
                <a16:creationId xmlns:a16="http://schemas.microsoft.com/office/drawing/2014/main" id="{F2083445-2A8A-8042-BC0A-F6CB5123DDDB}"/>
              </a:ext>
            </a:extLst>
          </p:cNvPr>
          <p:cNvSpPr>
            <a:spLocks noChangeArrowheads="1"/>
          </p:cNvSpPr>
          <p:nvPr/>
        </p:nvSpPr>
        <p:spPr bwMode="auto">
          <a:xfrm>
            <a:off x="3630614" y="4848226"/>
            <a:ext cx="6327775" cy="18399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62818" name="Picture 6">
            <a:extLst>
              <a:ext uri="{FF2B5EF4-FFF2-40B4-BE49-F238E27FC236}">
                <a16:creationId xmlns:a16="http://schemas.microsoft.com/office/drawing/2014/main" id="{8017A2C1-F1B9-D64C-A2EF-13B11113E5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7555"/>
          <a:stretch>
            <a:fillRect/>
          </a:stretch>
        </p:blipFill>
        <p:spPr bwMode="auto">
          <a:xfrm>
            <a:off x="1724026" y="835025"/>
            <a:ext cx="6213475"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7">
            <a:extLst>
              <a:ext uri="{FF2B5EF4-FFF2-40B4-BE49-F238E27FC236}">
                <a16:creationId xmlns:a16="http://schemas.microsoft.com/office/drawing/2014/main" id="{C1B01540-4097-4D45-8DC4-CB64CD3EFC80}"/>
              </a:ext>
            </a:extLst>
          </p:cNvPr>
          <p:cNvSpPr txBox="1">
            <a:spLocks noChangeArrowheads="1"/>
          </p:cNvSpPr>
          <p:nvPr/>
        </p:nvSpPr>
        <p:spPr bwMode="auto">
          <a:xfrm>
            <a:off x="2033021" y="77789"/>
            <a:ext cx="8127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a:solidFill>
                  <a:srgbClr val="663300"/>
                </a:solidFill>
                <a:latin typeface="Century Gothic" panose="020B0502020202020204" pitchFamily="34" charset="0"/>
              </a:rPr>
              <a:t>Proteínas con repetidos FG del poro (nucleoporinas)</a:t>
            </a:r>
          </a:p>
          <a:p>
            <a:pPr algn="ctr" eaLnBrk="1" hangingPunct="1">
              <a:spcBef>
                <a:spcPct val="0"/>
              </a:spcBef>
              <a:buFontTx/>
              <a:buNone/>
            </a:pPr>
            <a:r>
              <a:rPr lang="es-ES_tradnl" altLang="en-US" sz="2400">
                <a:solidFill>
                  <a:srgbClr val="663300"/>
                </a:solidFill>
                <a:latin typeface="Century Gothic" panose="020B0502020202020204" pitchFamily="34" charset="0"/>
              </a:rPr>
              <a:t>Exportación del ARNm y la subunidad ribosómica 60S</a:t>
            </a:r>
            <a:endParaRPr lang="es-ES" altLang="en-US" sz="2400">
              <a:solidFill>
                <a:srgbClr val="663300"/>
              </a:solidFill>
              <a:latin typeface="Century Gothic" panose="020B0502020202020204" pitchFamily="34" charset="0"/>
            </a:endParaRPr>
          </a:p>
        </p:txBody>
      </p:sp>
      <p:pic>
        <p:nvPicPr>
          <p:cNvPr id="162820" name="Picture 9" descr="figure 6-39a">
            <a:extLst>
              <a:ext uri="{FF2B5EF4-FFF2-40B4-BE49-F238E27FC236}">
                <a16:creationId xmlns:a16="http://schemas.microsoft.com/office/drawing/2014/main" id="{060EDE1B-815D-2C49-99E2-A24B8658874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2051" y="4827588"/>
            <a:ext cx="61753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10" descr="figure 6-39b">
            <a:extLst>
              <a:ext uri="{FF2B5EF4-FFF2-40B4-BE49-F238E27FC236}">
                <a16:creationId xmlns:a16="http://schemas.microsoft.com/office/drawing/2014/main" id="{E1501699-F2D3-DA4F-AF7A-FA78B9EF568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594" t="4532" r="5740" b="648"/>
          <a:stretch>
            <a:fillRect/>
          </a:stretch>
        </p:blipFill>
        <p:spPr bwMode="auto">
          <a:xfrm>
            <a:off x="7962901" y="1690688"/>
            <a:ext cx="24542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 Box 11">
            <a:extLst>
              <a:ext uri="{FF2B5EF4-FFF2-40B4-BE49-F238E27FC236}">
                <a16:creationId xmlns:a16="http://schemas.microsoft.com/office/drawing/2014/main" id="{606E629C-3D1A-734C-97AE-4126B0BBA44A}"/>
              </a:ext>
            </a:extLst>
          </p:cNvPr>
          <p:cNvSpPr txBox="1">
            <a:spLocks noChangeArrowheads="1"/>
          </p:cNvSpPr>
          <p:nvPr/>
        </p:nvSpPr>
        <p:spPr bwMode="auto">
          <a:xfrm>
            <a:off x="6748464" y="4546601"/>
            <a:ext cx="4055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400" b="1">
                <a:latin typeface="Courier New" panose="02070309020205020404" pitchFamily="49" charset="0"/>
              </a:rPr>
              <a:t>“Anillos de Balbiani”</a:t>
            </a:r>
            <a:endParaRPr lang="es-ES" altLang="en-US" sz="2400" b="1">
              <a:latin typeface="Courier New" panose="02070309020205020404" pitchFamily="49" charset="0"/>
            </a:endParaRPr>
          </a:p>
        </p:txBody>
      </p:sp>
      <p:sp>
        <p:nvSpPr>
          <p:cNvPr id="162823" name="Text Box 13">
            <a:extLst>
              <a:ext uri="{FF2B5EF4-FFF2-40B4-BE49-F238E27FC236}">
                <a16:creationId xmlns:a16="http://schemas.microsoft.com/office/drawing/2014/main" id="{85F22A91-604A-614B-846C-3F50B829CB67}"/>
              </a:ext>
            </a:extLst>
          </p:cNvPr>
          <p:cNvSpPr txBox="1">
            <a:spLocks noChangeArrowheads="1"/>
          </p:cNvSpPr>
          <p:nvPr/>
        </p:nvSpPr>
        <p:spPr bwMode="auto">
          <a:xfrm>
            <a:off x="2686050" y="2874964"/>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000" b="1">
                <a:solidFill>
                  <a:srgbClr val="CC0000"/>
                </a:solidFill>
              </a:rPr>
              <a:t>NXF</a:t>
            </a:r>
            <a:endParaRPr lang="es-ES" altLang="en-US" sz="2000" b="1">
              <a:solidFill>
                <a:srgbClr val="CC0000"/>
              </a:solidFill>
            </a:endParaRPr>
          </a:p>
        </p:txBody>
      </p:sp>
      <p:sp>
        <p:nvSpPr>
          <p:cNvPr id="162824" name="Text Box 14">
            <a:extLst>
              <a:ext uri="{FF2B5EF4-FFF2-40B4-BE49-F238E27FC236}">
                <a16:creationId xmlns:a16="http://schemas.microsoft.com/office/drawing/2014/main" id="{5DEE925A-0BC0-584B-A149-4D5C3E180242}"/>
              </a:ext>
            </a:extLst>
          </p:cNvPr>
          <p:cNvSpPr txBox="1">
            <a:spLocks noChangeArrowheads="1"/>
          </p:cNvSpPr>
          <p:nvPr/>
        </p:nvSpPr>
        <p:spPr bwMode="auto">
          <a:xfrm>
            <a:off x="3165475" y="1365251"/>
            <a:ext cx="820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n-US" sz="2000" b="1">
                <a:solidFill>
                  <a:srgbClr val="CC0000"/>
                </a:solidFill>
              </a:rPr>
              <a:t>NTF2</a:t>
            </a:r>
            <a:endParaRPr lang="es-ES" altLang="en-US" sz="2000" b="1">
              <a:solidFill>
                <a:srgbClr val="CC0000"/>
              </a:solidFill>
            </a:endParaRPr>
          </a:p>
        </p:txBody>
      </p:sp>
    </p:spTree>
    <p:extLst>
      <p:ext uri="{BB962C8B-B14F-4D97-AF65-F5344CB8AC3E}">
        <p14:creationId xmlns:p14="http://schemas.microsoft.com/office/powerpoint/2010/main" val="8676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5745DAF8-ED00-BF40-BEC2-AB33ACA65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677545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a:extLst>
              <a:ext uri="{FF2B5EF4-FFF2-40B4-BE49-F238E27FC236}">
                <a16:creationId xmlns:a16="http://schemas.microsoft.com/office/drawing/2014/main" id="{D48010F5-6D4D-3E4D-BD83-036EA867204E}"/>
              </a:ext>
            </a:extLst>
          </p:cNvPr>
          <p:cNvSpPr txBox="1">
            <a:spLocks noChangeArrowheads="1"/>
          </p:cNvSpPr>
          <p:nvPr/>
        </p:nvSpPr>
        <p:spPr bwMode="auto">
          <a:xfrm>
            <a:off x="1524000" y="18891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2400" b="1">
                <a:solidFill>
                  <a:srgbClr val="FFFF00"/>
                </a:solidFill>
              </a:rPr>
              <a:t>Experimentos de microirradiación de núcleos</a:t>
            </a:r>
          </a:p>
          <a:p>
            <a:pPr algn="ctr" eaLnBrk="1" hangingPunct="1">
              <a:spcBef>
                <a:spcPct val="0"/>
              </a:spcBef>
              <a:buFontTx/>
              <a:buNone/>
            </a:pPr>
            <a:r>
              <a:rPr lang="es-ES" altLang="en-US" sz="2400" b="1">
                <a:solidFill>
                  <a:srgbClr val="FFFF00"/>
                </a:solidFill>
              </a:rPr>
              <a:t> (Cremer, 1983)</a:t>
            </a:r>
          </a:p>
        </p:txBody>
      </p:sp>
      <p:sp>
        <p:nvSpPr>
          <p:cNvPr id="6" name="TextBox 5">
            <a:extLst>
              <a:ext uri="{FF2B5EF4-FFF2-40B4-BE49-F238E27FC236}">
                <a16:creationId xmlns:a16="http://schemas.microsoft.com/office/drawing/2014/main" id="{A6D4111F-D083-0F42-948E-5939A8402B1C}"/>
              </a:ext>
            </a:extLst>
          </p:cNvPr>
          <p:cNvSpPr txBox="1"/>
          <p:nvPr/>
        </p:nvSpPr>
        <p:spPr>
          <a:xfrm>
            <a:off x="6248401" y="6396038"/>
            <a:ext cx="3788217" cy="369332"/>
          </a:xfrm>
          <a:prstGeom prst="rect">
            <a:avLst/>
          </a:prstGeom>
          <a:noFill/>
        </p:spPr>
        <p:txBody>
          <a:bodyPr wrap="none">
            <a:spAutoFit/>
          </a:bodyPr>
          <a:lstStyle/>
          <a:p>
            <a:pPr eaLnBrk="1" hangingPunct="1">
              <a:defRPr/>
            </a:pPr>
            <a:r>
              <a:rPr lang="es-UY" dirty="0">
                <a:solidFill>
                  <a:schemeClr val="accent3"/>
                </a:solidFill>
                <a:latin typeface="Arial" charset="0"/>
              </a:rPr>
              <a:t>Extraído de </a:t>
            </a:r>
            <a:r>
              <a:rPr lang="es-UY" dirty="0" err="1">
                <a:solidFill>
                  <a:schemeClr val="accent3"/>
                </a:solidFill>
                <a:latin typeface="Arial" charset="0"/>
              </a:rPr>
              <a:t>Cremer</a:t>
            </a:r>
            <a:r>
              <a:rPr lang="es-UY" dirty="0">
                <a:solidFill>
                  <a:schemeClr val="accent3"/>
                </a:solidFill>
                <a:latin typeface="Arial" charset="0"/>
              </a:rPr>
              <a:t> y </a:t>
            </a:r>
            <a:r>
              <a:rPr lang="es-UY" dirty="0" err="1">
                <a:solidFill>
                  <a:schemeClr val="accent3"/>
                </a:solidFill>
                <a:latin typeface="Arial" charset="0"/>
              </a:rPr>
              <a:t>Cremer</a:t>
            </a:r>
            <a:r>
              <a:rPr lang="es-UY" dirty="0">
                <a:solidFill>
                  <a:schemeClr val="accent3"/>
                </a:solidFill>
                <a:latin typeface="Arial" charset="0"/>
              </a:rPr>
              <a:t> 2010</a:t>
            </a:r>
            <a:endParaRPr lang="en-US" dirty="0">
              <a:solidFill>
                <a:schemeClr val="accent3"/>
              </a:solidFill>
              <a:latin typeface="Arial" charset="0"/>
            </a:endParaRPr>
          </a:p>
        </p:txBody>
      </p:sp>
    </p:spTree>
    <p:extLst>
      <p:ext uri="{BB962C8B-B14F-4D97-AF65-F5344CB8AC3E}">
        <p14:creationId xmlns:p14="http://schemas.microsoft.com/office/powerpoint/2010/main" val="160044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a:extLst>
              <a:ext uri="{FF2B5EF4-FFF2-40B4-BE49-F238E27FC236}">
                <a16:creationId xmlns:a16="http://schemas.microsoft.com/office/drawing/2014/main" id="{6630997F-ADC2-2F41-8064-5A8B9BC53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1"/>
            <a:ext cx="8991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a:extLst>
              <a:ext uri="{FF2B5EF4-FFF2-40B4-BE49-F238E27FC236}">
                <a16:creationId xmlns:a16="http://schemas.microsoft.com/office/drawing/2014/main" id="{0D2A14AD-E155-AA49-BCC7-FCA2F7422050}"/>
              </a:ext>
            </a:extLst>
          </p:cNvPr>
          <p:cNvSpPr>
            <a:spLocks noChangeArrowheads="1"/>
          </p:cNvSpPr>
          <p:nvPr/>
        </p:nvSpPr>
        <p:spPr bwMode="auto">
          <a:xfrm>
            <a:off x="3657600" y="4572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n-US" sz="2400" b="1"/>
              <a:t>Experimentos de microirradiación de núcleos</a:t>
            </a:r>
          </a:p>
          <a:p>
            <a:pPr algn="ctr" eaLnBrk="1" hangingPunct="1">
              <a:spcBef>
                <a:spcPct val="0"/>
              </a:spcBef>
              <a:buFontTx/>
              <a:buNone/>
            </a:pPr>
            <a:r>
              <a:rPr lang="es-ES" altLang="en-US" sz="2400" b="1"/>
              <a:t> (Cremer, 1983)</a:t>
            </a:r>
          </a:p>
        </p:txBody>
      </p:sp>
      <p:sp>
        <p:nvSpPr>
          <p:cNvPr id="102403" name="TextBox 3">
            <a:extLst>
              <a:ext uri="{FF2B5EF4-FFF2-40B4-BE49-F238E27FC236}">
                <a16:creationId xmlns:a16="http://schemas.microsoft.com/office/drawing/2014/main" id="{1A465207-0381-D741-B3EE-841F05598F61}"/>
              </a:ext>
            </a:extLst>
          </p:cNvPr>
          <p:cNvSpPr txBox="1">
            <a:spLocks noChangeArrowheads="1"/>
          </p:cNvSpPr>
          <p:nvPr/>
        </p:nvSpPr>
        <p:spPr bwMode="auto">
          <a:xfrm>
            <a:off x="3048001" y="5486401"/>
            <a:ext cx="7343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UY" altLang="en-US" sz="2400"/>
              <a:t>Primeras evidencias experimentales de la existencia</a:t>
            </a:r>
          </a:p>
          <a:p>
            <a:pPr eaLnBrk="1" hangingPunct="1">
              <a:spcBef>
                <a:spcPct val="0"/>
              </a:spcBef>
              <a:buFontTx/>
              <a:buNone/>
            </a:pPr>
            <a:r>
              <a:rPr lang="es-UY" altLang="en-US" sz="2400"/>
              <a:t>de territorios cromosómicos en el nucleo interfasico</a:t>
            </a:r>
            <a:endParaRPr lang="en-US" altLang="en-US" sz="2400"/>
          </a:p>
        </p:txBody>
      </p:sp>
    </p:spTree>
    <p:extLst>
      <p:ext uri="{BB962C8B-B14F-4D97-AF65-F5344CB8AC3E}">
        <p14:creationId xmlns:p14="http://schemas.microsoft.com/office/powerpoint/2010/main" val="182241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3">
            <a:extLst>
              <a:ext uri="{FF2B5EF4-FFF2-40B4-BE49-F238E27FC236}">
                <a16:creationId xmlns:a16="http://schemas.microsoft.com/office/drawing/2014/main" id="{63C387EB-88C4-DA43-8471-AB3BD5A1872E}"/>
              </a:ext>
            </a:extLst>
          </p:cNvPr>
          <p:cNvSpPr txBox="1">
            <a:spLocks noChangeArrowheads="1"/>
          </p:cNvSpPr>
          <p:nvPr/>
        </p:nvSpPr>
        <p:spPr bwMode="auto">
          <a:xfrm>
            <a:off x="2179639" y="1"/>
            <a:ext cx="7813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t>Hibridización in situ fluorescente</a:t>
            </a:r>
          </a:p>
          <a:p>
            <a:pPr algn="ctr" eaLnBrk="1" hangingPunct="1">
              <a:spcBef>
                <a:spcPct val="0"/>
              </a:spcBef>
              <a:buFontTx/>
              <a:buNone/>
            </a:pPr>
            <a:r>
              <a:rPr lang="en-US" altLang="en-US"/>
              <a:t>(Fluorescence in situ hybridization, FISH)</a:t>
            </a:r>
          </a:p>
        </p:txBody>
      </p:sp>
      <p:sp>
        <p:nvSpPr>
          <p:cNvPr id="103426" name="Text Box 4">
            <a:extLst>
              <a:ext uri="{FF2B5EF4-FFF2-40B4-BE49-F238E27FC236}">
                <a16:creationId xmlns:a16="http://schemas.microsoft.com/office/drawing/2014/main" id="{7313725B-D014-6A4E-97C6-AD28A318D0EE}"/>
              </a:ext>
            </a:extLst>
          </p:cNvPr>
          <p:cNvSpPr txBox="1">
            <a:spLocks noChangeArrowheads="1"/>
          </p:cNvSpPr>
          <p:nvPr/>
        </p:nvSpPr>
        <p:spPr bwMode="auto">
          <a:xfrm>
            <a:off x="6248400" y="6519864"/>
            <a:ext cx="441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rPr>
              <a:t>Speicher &amp; Carter (2005) Nature Rev Genet 6:782]</a:t>
            </a:r>
          </a:p>
        </p:txBody>
      </p:sp>
      <p:pic>
        <p:nvPicPr>
          <p:cNvPr id="103427" name="Picture 5" descr="Speicher&amp;Carter05F1">
            <a:extLst>
              <a:ext uri="{FF2B5EF4-FFF2-40B4-BE49-F238E27FC236}">
                <a16:creationId xmlns:a16="http://schemas.microsoft.com/office/drawing/2014/main" id="{5D184F16-257D-5A41-9EDD-0D6F5802B86D}"/>
              </a:ext>
            </a:extLst>
          </p:cNvPr>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3030" t="4637" r="4546"/>
          <a:stretch>
            <a:fillRect/>
          </a:stretch>
        </p:blipFill>
        <p:spPr bwMode="auto">
          <a:xfrm>
            <a:off x="3505200" y="1219200"/>
            <a:ext cx="517525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8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a:extLst>
              <a:ext uri="{FF2B5EF4-FFF2-40B4-BE49-F238E27FC236}">
                <a16:creationId xmlns:a16="http://schemas.microsoft.com/office/drawing/2014/main" id="{DAE39C85-2ADD-8B48-885E-252B16F6A70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05000" y="838200"/>
            <a:ext cx="8153400" cy="5822950"/>
          </a:xfrm>
        </p:spPr>
      </p:pic>
      <p:sp>
        <p:nvSpPr>
          <p:cNvPr id="105474" name="Text Box 3">
            <a:extLst>
              <a:ext uri="{FF2B5EF4-FFF2-40B4-BE49-F238E27FC236}">
                <a16:creationId xmlns:a16="http://schemas.microsoft.com/office/drawing/2014/main" id="{4CAB124C-F670-CD4F-B132-E8DD7E018113}"/>
              </a:ext>
            </a:extLst>
          </p:cNvPr>
          <p:cNvSpPr txBox="1">
            <a:spLocks noChangeArrowheads="1"/>
          </p:cNvSpPr>
          <p:nvPr/>
        </p:nvSpPr>
        <p:spPr bwMode="auto">
          <a:xfrm>
            <a:off x="1962150" y="0"/>
            <a:ext cx="8039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    Pintura de cromosomas espec</a:t>
            </a:r>
            <a:r>
              <a:rPr lang="en-GB" altLang="en-US" sz="2800"/>
              <a:t>í</a:t>
            </a:r>
            <a:r>
              <a:rPr lang="en-US" altLang="en-US" sz="2800"/>
              <a:t>ficos (Chromosome-specific paints) for FISH </a:t>
            </a:r>
          </a:p>
        </p:txBody>
      </p:sp>
    </p:spTree>
    <p:extLst>
      <p:ext uri="{BB962C8B-B14F-4D97-AF65-F5344CB8AC3E}">
        <p14:creationId xmlns:p14="http://schemas.microsoft.com/office/powerpoint/2010/main" val="84596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descr="Speicher&amp;Carter05F2">
            <a:extLst>
              <a:ext uri="{FF2B5EF4-FFF2-40B4-BE49-F238E27FC236}">
                <a16:creationId xmlns:a16="http://schemas.microsoft.com/office/drawing/2014/main" id="{74B328F2-D04E-F047-B888-3827594D2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93360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Text Box 6">
            <a:extLst>
              <a:ext uri="{FF2B5EF4-FFF2-40B4-BE49-F238E27FC236}">
                <a16:creationId xmlns:a16="http://schemas.microsoft.com/office/drawing/2014/main" id="{4E334AE1-E362-2C45-B62B-7745F52528DA}"/>
              </a:ext>
            </a:extLst>
          </p:cNvPr>
          <p:cNvSpPr txBox="1">
            <a:spLocks noChangeArrowheads="1"/>
          </p:cNvSpPr>
          <p:nvPr/>
        </p:nvSpPr>
        <p:spPr bwMode="auto">
          <a:xfrm>
            <a:off x="6324601" y="6324600"/>
            <a:ext cx="395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rPr>
              <a:t>Speicher &amp; Carter (2005) Nature Rev Genet 6:782</a:t>
            </a:r>
          </a:p>
        </p:txBody>
      </p:sp>
      <p:sp>
        <p:nvSpPr>
          <p:cNvPr id="107523" name="TextBox 6">
            <a:extLst>
              <a:ext uri="{FF2B5EF4-FFF2-40B4-BE49-F238E27FC236}">
                <a16:creationId xmlns:a16="http://schemas.microsoft.com/office/drawing/2014/main" id="{2B5E3A1D-A65B-CA44-8A6D-49059844525C}"/>
              </a:ext>
            </a:extLst>
          </p:cNvPr>
          <p:cNvSpPr txBox="1">
            <a:spLocks noChangeArrowheads="1"/>
          </p:cNvSpPr>
          <p:nvPr/>
        </p:nvSpPr>
        <p:spPr bwMode="auto">
          <a:xfrm>
            <a:off x="1609725" y="5410201"/>
            <a:ext cx="92079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UY" altLang="en-US" sz="2400"/>
              <a:t>Microscopia de Barrido Laser Confocal y tratamiento de imágenes</a:t>
            </a:r>
          </a:p>
          <a:p>
            <a:pPr eaLnBrk="1" hangingPunct="1">
              <a:spcBef>
                <a:spcPct val="0"/>
              </a:spcBef>
              <a:buFontTx/>
              <a:buNone/>
            </a:pPr>
            <a:r>
              <a:rPr lang="es-UY" altLang="en-US" sz="2400"/>
              <a:t> logran una visión y localización tridimensional de alta precisión</a:t>
            </a:r>
            <a:endParaRPr lang="en-US" altLang="en-US" sz="2400"/>
          </a:p>
        </p:txBody>
      </p:sp>
      <p:sp>
        <p:nvSpPr>
          <p:cNvPr id="107524" name="Text Box 3">
            <a:extLst>
              <a:ext uri="{FF2B5EF4-FFF2-40B4-BE49-F238E27FC236}">
                <a16:creationId xmlns:a16="http://schemas.microsoft.com/office/drawing/2014/main" id="{CA07CFB6-C23E-E643-A977-5D82D34A3B1F}"/>
              </a:ext>
            </a:extLst>
          </p:cNvPr>
          <p:cNvSpPr txBox="1">
            <a:spLocks noChangeArrowheads="1"/>
          </p:cNvSpPr>
          <p:nvPr/>
        </p:nvSpPr>
        <p:spPr bwMode="auto">
          <a:xfrm>
            <a:off x="1949450" y="165100"/>
            <a:ext cx="8039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    Pintura de cromosomas espec</a:t>
            </a:r>
            <a:r>
              <a:rPr lang="en-GB" altLang="en-US" sz="2800"/>
              <a:t>í</a:t>
            </a:r>
            <a:r>
              <a:rPr lang="en-US" altLang="en-US" sz="2800"/>
              <a:t>ficos (Chromosome-specific paints) for FISH </a:t>
            </a:r>
          </a:p>
        </p:txBody>
      </p:sp>
    </p:spTree>
    <p:extLst>
      <p:ext uri="{BB962C8B-B14F-4D97-AF65-F5344CB8AC3E}">
        <p14:creationId xmlns:p14="http://schemas.microsoft.com/office/powerpoint/2010/main" val="175429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5" descr="Slide2copy2">
            <a:extLst>
              <a:ext uri="{FF2B5EF4-FFF2-40B4-BE49-F238E27FC236}">
                <a16:creationId xmlns:a16="http://schemas.microsoft.com/office/drawing/2014/main" id="{645A8A64-B90F-7546-9633-DF34E2A39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1"/>
            <a:ext cx="82296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414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5477</Words>
  <Application>Microsoft Macintosh PowerPoint</Application>
  <PresentationFormat>Widescreen</PresentationFormat>
  <Paragraphs>508</Paragraphs>
  <Slides>38</Slides>
  <Notes>29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Calibri Light</vt:lpstr>
      <vt:lpstr>Century Gothic</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Cromosomas humanos: FISH multicolor</vt:lpstr>
      <vt:lpstr>Territorios Cromosómicos (TCs)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Sotelo</dc:creator>
  <cp:lastModifiedBy>Jose Sotelo</cp:lastModifiedBy>
  <cp:revision>4</cp:revision>
  <dcterms:created xsi:type="dcterms:W3CDTF">2020-04-02T17:48:09Z</dcterms:created>
  <dcterms:modified xsi:type="dcterms:W3CDTF">2020-04-14T15:42:27Z</dcterms:modified>
</cp:coreProperties>
</file>