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05" r:id="rId2"/>
  </p:sldMasterIdLst>
  <p:notesMasterIdLst>
    <p:notesMasterId r:id="rId49"/>
  </p:notesMasterIdLst>
  <p:sldIdLst>
    <p:sldId id="256" r:id="rId3"/>
    <p:sldId id="303" r:id="rId4"/>
    <p:sldId id="304" r:id="rId5"/>
    <p:sldId id="302" r:id="rId6"/>
    <p:sldId id="257" r:id="rId7"/>
    <p:sldId id="274" r:id="rId8"/>
    <p:sldId id="259" r:id="rId9"/>
    <p:sldId id="258" r:id="rId10"/>
    <p:sldId id="276" r:id="rId11"/>
    <p:sldId id="265" r:id="rId12"/>
    <p:sldId id="267" r:id="rId13"/>
    <p:sldId id="268" r:id="rId14"/>
    <p:sldId id="269" r:id="rId15"/>
    <p:sldId id="260" r:id="rId16"/>
    <p:sldId id="270" r:id="rId17"/>
    <p:sldId id="275" r:id="rId18"/>
    <p:sldId id="262" r:id="rId19"/>
    <p:sldId id="277" r:id="rId20"/>
    <p:sldId id="278" r:id="rId21"/>
    <p:sldId id="271" r:id="rId22"/>
    <p:sldId id="272" r:id="rId23"/>
    <p:sldId id="279" r:id="rId24"/>
    <p:sldId id="273" r:id="rId25"/>
    <p:sldId id="263" r:id="rId26"/>
    <p:sldId id="264" r:id="rId27"/>
    <p:sldId id="280" r:id="rId28"/>
    <p:sldId id="281" r:id="rId29"/>
    <p:sldId id="282" r:id="rId30"/>
    <p:sldId id="283" r:id="rId31"/>
    <p:sldId id="284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/>
    <p:restoredTop sz="92700"/>
  </p:normalViewPr>
  <p:slideViewPr>
    <p:cSldViewPr>
      <p:cViewPr varScale="1">
        <p:scale>
          <a:sx n="172" d="100"/>
          <a:sy n="172" d="100"/>
        </p:scale>
        <p:origin x="14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FFE38-2DE4-4244-AA41-673398C64F9D}" type="datetimeFigureOut">
              <a:rPr lang="es-ES_tradnl" smtClean="0"/>
              <a:t>20/10/21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E05E3-891F-3E4E-BE94-2C07FBCFAA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5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E05E3-891F-3E4E-BE94-2C07FBCFAA67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008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E05E3-891F-3E4E-BE94-2C07FBCFAA67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889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E05E3-891F-3E4E-BE94-2C07FBCFAA67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9771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E05E3-891F-3E4E-BE94-2C07FBCFAA67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47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E05E3-891F-3E4E-BE94-2C07FBCFAA67}" type="slidenum">
              <a:rPr lang="es-ES_tradnl" smtClean="0"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9334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E05E3-891F-3E4E-BE94-2C07FBCFAA67}" type="slidenum">
              <a:rPr lang="es-ES_tradnl" smtClean="0"/>
              <a:t>46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048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UY">
                <a:ea typeface="+mn-ea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UY">
                <a:ea typeface="+mn-ea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UY">
                <a:ea typeface="+mn-ea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UY">
                <a:ea typeface="+mn-ea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UY">
                <a:ea typeface="ＭＳ Ｐゴシック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UY">
                <a:ea typeface="ＭＳ Ｐゴシック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UY">
                <a:ea typeface="ＭＳ Ｐゴシック" charset="0"/>
              </a:endParaRPr>
            </a:p>
          </p:txBody>
        </p:sp>
      </p:grpSp>
      <p:sp>
        <p:nvSpPr>
          <p:cNvPr id="513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s-ES" noProof="0"/>
              <a:t>Haga clic para cambiar el estilo de título	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fld id="{6C625825-8A30-8346-942F-1A57A1EFB85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01866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4FD61-7746-FA41-965A-B0846444CF6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327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E1D70-B64C-174A-8EF2-48D793453AF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08310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804E0D-011B-6246-8169-C53EB61801B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69738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7C6577-1EB7-824E-B67F-9AA8A17C39B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52255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38074" y="6465094"/>
            <a:ext cx="207389" cy="22361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4F1DE-CA90-2141-B947-B4BDD839967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36684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455414" y="3339704"/>
            <a:ext cx="8233187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1836" y="3527227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424242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424242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424242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424242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42424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26078" y="6465094"/>
            <a:ext cx="237244" cy="25404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0966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7861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2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Line"/>
          <p:cNvSpPr/>
          <p:nvPr/>
        </p:nvSpPr>
        <p:spPr>
          <a:xfrm>
            <a:off x="401836" y="1294805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8340328" cy="90189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xfrm>
            <a:off x="401836" y="1464469"/>
            <a:ext cx="8340328" cy="461664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501802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ody Level One…"/>
          <p:cNvSpPr txBox="1">
            <a:spLocks noGrp="1"/>
          </p:cNvSpPr>
          <p:nvPr>
            <p:ph type="body" idx="1"/>
          </p:nvPr>
        </p:nvSpPr>
        <p:spPr>
          <a:xfrm>
            <a:off x="401836" y="607219"/>
            <a:ext cx="8340328" cy="5643563"/>
          </a:xfrm>
          <a:prstGeom prst="rect">
            <a:avLst/>
          </a:prstGeom>
        </p:spPr>
        <p:txBody>
          <a:bodyPr/>
          <a:lstStyle>
            <a:lvl1pPr>
              <a:spcBef>
                <a:spcPts val="5062"/>
              </a:spcBef>
            </a:lvl1pPr>
            <a:lvl2pPr>
              <a:spcBef>
                <a:spcPts val="5062"/>
              </a:spcBef>
            </a:lvl2pPr>
            <a:lvl3pPr>
              <a:spcBef>
                <a:spcPts val="5062"/>
              </a:spcBef>
            </a:lvl3pPr>
            <a:lvl4pPr>
              <a:spcBef>
                <a:spcPts val="5062"/>
              </a:spcBef>
            </a:lvl4pPr>
            <a:lvl5pPr>
              <a:spcBef>
                <a:spcPts val="5062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71908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31903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511BD-0CAC-C146-9E18-ACB65F7BBE3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60478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1836" y="1196578"/>
            <a:ext cx="3625453" cy="532209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47149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Line"/>
          <p:cNvSpPr/>
          <p:nvPr/>
        </p:nvSpPr>
        <p:spPr>
          <a:xfrm>
            <a:off x="455414" y="964407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884664" y="1285875"/>
            <a:ext cx="2857500" cy="461664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36314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70665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401836" y="2607469"/>
            <a:ext cx="8340328" cy="1643063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26078" y="6465094"/>
            <a:ext cx="237244" cy="25404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20978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w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Line"/>
          <p:cNvSpPr/>
          <p:nvPr/>
        </p:nvSpPr>
        <p:spPr>
          <a:xfrm>
            <a:off x="5304235" y="5607843"/>
            <a:ext cx="1" cy="100021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92" name="Image"/>
          <p:cNvSpPr>
            <a:spLocks noGrp="1"/>
          </p:cNvSpPr>
          <p:nvPr>
            <p:ph type="pic" idx="13"/>
          </p:nvPr>
        </p:nvSpPr>
        <p:spPr>
          <a:xfrm>
            <a:off x="0" y="-759023"/>
            <a:ext cx="9144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991195" y="5473899"/>
            <a:ext cx="4071938" cy="1196578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518547" y="5956101"/>
            <a:ext cx="3482578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86557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-759023"/>
            <a:ext cx="9144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241102" y="5982891"/>
            <a:ext cx="4822031" cy="598289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62200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Line"/>
          <p:cNvSpPr/>
          <p:nvPr/>
        </p:nvSpPr>
        <p:spPr>
          <a:xfrm>
            <a:off x="455414" y="3339704"/>
            <a:ext cx="343274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12" name="Image"/>
          <p:cNvSpPr>
            <a:spLocks noGrp="1"/>
          </p:cNvSpPr>
          <p:nvPr>
            <p:ph type="pic" idx="13"/>
          </p:nvPr>
        </p:nvSpPr>
        <p:spPr>
          <a:xfrm>
            <a:off x="4557071" y="-102691"/>
            <a:ext cx="4679157" cy="69639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xfrm>
            <a:off x="401836" y="928687"/>
            <a:ext cx="3571875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1836" y="3527227"/>
            <a:ext cx="3571875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7187" y="6465094"/>
            <a:ext cx="237244" cy="25404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28766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Line"/>
          <p:cNvSpPr/>
          <p:nvPr/>
        </p:nvSpPr>
        <p:spPr>
          <a:xfrm>
            <a:off x="473274" y="955477"/>
            <a:ext cx="3429047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23" name="Image"/>
          <p:cNvSpPr>
            <a:spLocks noGrp="1"/>
          </p:cNvSpPr>
          <p:nvPr>
            <p:ph type="pic" idx="13"/>
          </p:nvPr>
        </p:nvSpPr>
        <p:spPr>
          <a:xfrm>
            <a:off x="4557071" y="-102691"/>
            <a:ext cx="4679157" cy="69639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3571875" cy="49113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1836" y="1196578"/>
            <a:ext cx="3571875" cy="461664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9116" y="6465094"/>
            <a:ext cx="237244" cy="25404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12680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2Photos Oppos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Line"/>
          <p:cNvSpPr/>
          <p:nvPr/>
        </p:nvSpPr>
        <p:spPr>
          <a:xfrm>
            <a:off x="473274" y="955477"/>
            <a:ext cx="3429047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34" name="Body Level One"/>
          <p:cNvSpPr txBox="1"/>
          <p:nvPr/>
        </p:nvSpPr>
        <p:spPr>
          <a:xfrm>
            <a:off x="4259461" y="3768328"/>
            <a:ext cx="4723805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pPr marL="187517" lvl="1" indent="-187517" algn="l">
              <a:spcBef>
                <a:spcPts val="3375"/>
              </a:spcBef>
              <a:buSzPct val="100000"/>
              <a:buChar char="•"/>
              <a:defRPr sz="2600">
                <a:solidFill>
                  <a:srgbClr val="444444"/>
                </a:solidFill>
              </a:defRPr>
            </a:pPr>
            <a:r>
              <a:rPr sz="1828"/>
              <a:t>Body Level One</a:t>
            </a:r>
          </a:p>
        </p:txBody>
      </p:sp>
      <p:sp>
        <p:nvSpPr>
          <p:cNvPr id="135" name="Image"/>
          <p:cNvSpPr>
            <a:spLocks noGrp="1"/>
          </p:cNvSpPr>
          <p:nvPr>
            <p:ph type="pic" idx="13"/>
          </p:nvPr>
        </p:nvSpPr>
        <p:spPr>
          <a:xfrm>
            <a:off x="4334818" y="-746135"/>
            <a:ext cx="4587770" cy="682789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6" name="Image"/>
          <p:cNvSpPr>
            <a:spLocks noGrp="1"/>
          </p:cNvSpPr>
          <p:nvPr>
            <p:ph type="pic" sz="half" idx="14"/>
          </p:nvPr>
        </p:nvSpPr>
        <p:spPr>
          <a:xfrm>
            <a:off x="197972" y="2857605"/>
            <a:ext cx="3984596" cy="59302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3571875" cy="49113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1836" y="1196578"/>
            <a:ext cx="3571875" cy="183951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9116" y="6465094"/>
            <a:ext cx="237244" cy="25404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064752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ine"/>
          <p:cNvSpPr/>
          <p:nvPr/>
        </p:nvSpPr>
        <p:spPr>
          <a:xfrm>
            <a:off x="401836" y="928688"/>
            <a:ext cx="3429047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47" name="Line"/>
          <p:cNvSpPr/>
          <p:nvPr/>
        </p:nvSpPr>
        <p:spPr>
          <a:xfrm>
            <a:off x="4982766" y="3429001"/>
            <a:ext cx="3429047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48" name="Image"/>
          <p:cNvSpPr>
            <a:spLocks noGrp="1"/>
          </p:cNvSpPr>
          <p:nvPr>
            <p:ph type="pic" sz="half" idx="13"/>
          </p:nvPr>
        </p:nvSpPr>
        <p:spPr>
          <a:xfrm>
            <a:off x="4178837" y="88536"/>
            <a:ext cx="4806326" cy="320978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9" name="Image"/>
          <p:cNvSpPr>
            <a:spLocks noGrp="1"/>
          </p:cNvSpPr>
          <p:nvPr>
            <p:ph type="pic" sz="half" idx="14"/>
          </p:nvPr>
        </p:nvSpPr>
        <p:spPr>
          <a:xfrm>
            <a:off x="3586416" y="3082977"/>
            <a:ext cx="5446609" cy="363738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0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3571875" cy="49113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1836" y="1294805"/>
            <a:ext cx="3571875" cy="523279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9116" y="6465094"/>
            <a:ext cx="237244" cy="25404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91831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E946B9-7470-ED48-B4B5-763269D80D4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88068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2, Bullets &amp; 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ine"/>
          <p:cNvSpPr/>
          <p:nvPr/>
        </p:nvSpPr>
        <p:spPr>
          <a:xfrm>
            <a:off x="473274" y="1401961"/>
            <a:ext cx="3429047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60" name="Line"/>
          <p:cNvSpPr/>
          <p:nvPr/>
        </p:nvSpPr>
        <p:spPr>
          <a:xfrm>
            <a:off x="4982766" y="3429001"/>
            <a:ext cx="3429047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61" name="Image"/>
          <p:cNvSpPr>
            <a:spLocks noGrp="1"/>
          </p:cNvSpPr>
          <p:nvPr>
            <p:ph type="pic" sz="half" idx="13"/>
          </p:nvPr>
        </p:nvSpPr>
        <p:spPr>
          <a:xfrm>
            <a:off x="4178837" y="88536"/>
            <a:ext cx="4806326" cy="320978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2" name="Image"/>
          <p:cNvSpPr>
            <a:spLocks noGrp="1"/>
          </p:cNvSpPr>
          <p:nvPr>
            <p:ph type="pic" sz="half" idx="14"/>
          </p:nvPr>
        </p:nvSpPr>
        <p:spPr>
          <a:xfrm>
            <a:off x="3586416" y="3082977"/>
            <a:ext cx="5446609" cy="363738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3571875" cy="95547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1836" y="1634133"/>
            <a:ext cx="3571875" cy="489346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9116" y="6465094"/>
            <a:ext cx="237244" cy="25404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82551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Line"/>
          <p:cNvSpPr/>
          <p:nvPr/>
        </p:nvSpPr>
        <p:spPr>
          <a:xfrm flipH="1">
            <a:off x="4572000" y="1268016"/>
            <a:ext cx="1" cy="3036094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73" name="Image"/>
          <p:cNvSpPr>
            <a:spLocks noGrp="1"/>
          </p:cNvSpPr>
          <p:nvPr>
            <p:ph type="pic" sz="half" idx="13"/>
          </p:nvPr>
        </p:nvSpPr>
        <p:spPr>
          <a:xfrm>
            <a:off x="4247373" y="1153648"/>
            <a:ext cx="4897784" cy="327086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4" name="Image"/>
          <p:cNvSpPr>
            <a:spLocks noGrp="1"/>
          </p:cNvSpPr>
          <p:nvPr>
            <p:ph type="pic" sz="half" idx="14"/>
          </p:nvPr>
        </p:nvSpPr>
        <p:spPr>
          <a:xfrm>
            <a:off x="232172" y="1196578"/>
            <a:ext cx="4893889" cy="326826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6"/>
            </a:lvl1pPr>
            <a:lvl2pPr marL="0" indent="0">
              <a:spcBef>
                <a:spcPts val="0"/>
              </a:spcBef>
              <a:buSzTx/>
              <a:buNone/>
              <a:defRPr sz="1406"/>
            </a:lvl2pPr>
            <a:lvl3pPr marL="0" indent="0">
              <a:spcBef>
                <a:spcPts val="0"/>
              </a:spcBef>
              <a:buSzTx/>
              <a:buNone/>
              <a:defRPr sz="1406"/>
            </a:lvl3pPr>
            <a:lvl4pPr marL="0" indent="0">
              <a:spcBef>
                <a:spcPts val="0"/>
              </a:spcBef>
              <a:buSzTx/>
              <a:buNone/>
              <a:defRPr sz="1406"/>
            </a:lvl4pPr>
            <a:lvl5pPr marL="0" indent="0">
              <a:spcBef>
                <a:spcPts val="0"/>
              </a:spcBef>
              <a:buSzTx/>
              <a:buNone/>
              <a:defRPr sz="1406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88588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Line"/>
          <p:cNvSpPr/>
          <p:nvPr/>
        </p:nvSpPr>
        <p:spPr>
          <a:xfrm flipH="1">
            <a:off x="3116460" y="1250156"/>
            <a:ext cx="1" cy="3554016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84" name="Image"/>
          <p:cNvSpPr>
            <a:spLocks noGrp="1"/>
          </p:cNvSpPr>
          <p:nvPr>
            <p:ph type="pic" sz="half" idx="13"/>
          </p:nvPr>
        </p:nvSpPr>
        <p:spPr>
          <a:xfrm>
            <a:off x="-291235" y="1158423"/>
            <a:ext cx="5170821" cy="377131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85" name="Image"/>
          <p:cNvSpPr>
            <a:spLocks noGrp="1"/>
          </p:cNvSpPr>
          <p:nvPr>
            <p:ph type="pic" idx="14"/>
          </p:nvPr>
        </p:nvSpPr>
        <p:spPr>
          <a:xfrm>
            <a:off x="2666904" y="757280"/>
            <a:ext cx="6337003" cy="423201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6"/>
            </a:lvl1pPr>
            <a:lvl2pPr marL="0" indent="0">
              <a:spcBef>
                <a:spcPts val="0"/>
              </a:spcBef>
              <a:buSzTx/>
              <a:buNone/>
              <a:defRPr sz="1406"/>
            </a:lvl2pPr>
            <a:lvl3pPr marL="0" indent="0">
              <a:spcBef>
                <a:spcPts val="0"/>
              </a:spcBef>
              <a:buSzTx/>
              <a:buNone/>
              <a:defRPr sz="1406"/>
            </a:lvl3pPr>
            <a:lvl4pPr marL="0" indent="0">
              <a:spcBef>
                <a:spcPts val="0"/>
              </a:spcBef>
              <a:buSzTx/>
              <a:buNone/>
              <a:defRPr sz="1406"/>
            </a:lvl4pPr>
            <a:lvl5pPr marL="0" indent="0">
              <a:spcBef>
                <a:spcPts val="0"/>
              </a:spcBef>
              <a:buSzTx/>
              <a:buNone/>
              <a:defRPr sz="1406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630079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Line"/>
          <p:cNvSpPr/>
          <p:nvPr/>
        </p:nvSpPr>
        <p:spPr>
          <a:xfrm flipH="1">
            <a:off x="4563070" y="357188"/>
            <a:ext cx="1" cy="5634655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95" name="Image"/>
          <p:cNvSpPr>
            <a:spLocks noGrp="1"/>
          </p:cNvSpPr>
          <p:nvPr>
            <p:ph type="pic" idx="13"/>
          </p:nvPr>
        </p:nvSpPr>
        <p:spPr>
          <a:xfrm>
            <a:off x="-562570" y="358026"/>
            <a:ext cx="7762341" cy="566142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96" name="Image"/>
          <p:cNvSpPr>
            <a:spLocks noGrp="1"/>
          </p:cNvSpPr>
          <p:nvPr>
            <p:ph type="pic" idx="14"/>
          </p:nvPr>
        </p:nvSpPr>
        <p:spPr>
          <a:xfrm>
            <a:off x="4651500" y="-165199"/>
            <a:ext cx="4218001" cy="627757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6"/>
            </a:lvl1pPr>
            <a:lvl2pPr marL="0" indent="0">
              <a:spcBef>
                <a:spcPts val="0"/>
              </a:spcBef>
              <a:buSzTx/>
              <a:buNone/>
              <a:defRPr sz="1406"/>
            </a:lvl2pPr>
            <a:lvl3pPr marL="0" indent="0">
              <a:spcBef>
                <a:spcPts val="0"/>
              </a:spcBef>
              <a:buSzTx/>
              <a:buNone/>
              <a:defRPr sz="1406"/>
            </a:lvl3pPr>
            <a:lvl4pPr marL="0" indent="0">
              <a:spcBef>
                <a:spcPts val="0"/>
              </a:spcBef>
              <a:buSzTx/>
              <a:buNone/>
              <a:defRPr sz="1406"/>
            </a:lvl4pPr>
            <a:lvl5pPr marL="0" indent="0">
              <a:spcBef>
                <a:spcPts val="0"/>
              </a:spcBef>
              <a:buSzTx/>
              <a:buNone/>
              <a:defRPr sz="1406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262153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/>
        </p:nvSpPr>
        <p:spPr>
          <a:xfrm flipH="1">
            <a:off x="3125389" y="1250134"/>
            <a:ext cx="1" cy="3563002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06" name="Line"/>
          <p:cNvSpPr/>
          <p:nvPr/>
        </p:nvSpPr>
        <p:spPr>
          <a:xfrm flipH="1">
            <a:off x="6009678" y="1250134"/>
            <a:ext cx="1" cy="3563002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07" name="Image"/>
          <p:cNvSpPr>
            <a:spLocks noGrp="1"/>
          </p:cNvSpPr>
          <p:nvPr>
            <p:ph type="pic" sz="half" idx="13"/>
          </p:nvPr>
        </p:nvSpPr>
        <p:spPr>
          <a:xfrm>
            <a:off x="-2393156" y="1134070"/>
            <a:ext cx="5682794" cy="37951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08" name="Image"/>
          <p:cNvSpPr>
            <a:spLocks noGrp="1"/>
          </p:cNvSpPr>
          <p:nvPr>
            <p:ph type="pic" idx="14"/>
          </p:nvPr>
        </p:nvSpPr>
        <p:spPr>
          <a:xfrm>
            <a:off x="4928320" y="-727769"/>
            <a:ext cx="4218001" cy="627757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09" name="Image"/>
          <p:cNvSpPr>
            <a:spLocks noGrp="1"/>
          </p:cNvSpPr>
          <p:nvPr>
            <p:ph type="pic" sz="half" idx="15"/>
          </p:nvPr>
        </p:nvSpPr>
        <p:spPr>
          <a:xfrm>
            <a:off x="2250948" y="888512"/>
            <a:ext cx="5488866" cy="400327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6"/>
            </a:lvl1pPr>
            <a:lvl2pPr marL="0" indent="0">
              <a:spcBef>
                <a:spcPts val="0"/>
              </a:spcBef>
              <a:buSzTx/>
              <a:buNone/>
              <a:defRPr sz="1406"/>
            </a:lvl2pPr>
            <a:lvl3pPr marL="0" indent="0">
              <a:spcBef>
                <a:spcPts val="0"/>
              </a:spcBef>
              <a:buSzTx/>
              <a:buNone/>
              <a:defRPr sz="1406"/>
            </a:lvl3pPr>
            <a:lvl4pPr marL="0" indent="0">
              <a:spcBef>
                <a:spcPts val="0"/>
              </a:spcBef>
              <a:buSzTx/>
              <a:buNone/>
              <a:defRPr sz="1406"/>
            </a:lvl4pPr>
            <a:lvl5pPr marL="0" indent="0">
              <a:spcBef>
                <a:spcPts val="0"/>
              </a:spcBef>
              <a:buSzTx/>
              <a:buNone/>
              <a:defRPr sz="1406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03511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Image"/>
          <p:cNvSpPr>
            <a:spLocks noGrp="1"/>
          </p:cNvSpPr>
          <p:nvPr>
            <p:ph type="pic" idx="13"/>
          </p:nvPr>
        </p:nvSpPr>
        <p:spPr>
          <a:xfrm>
            <a:off x="169664" y="215152"/>
            <a:ext cx="8804672" cy="642164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6"/>
            </a:lvl1pPr>
            <a:lvl2pPr marL="0" indent="0">
              <a:spcBef>
                <a:spcPts val="0"/>
              </a:spcBef>
              <a:buSzTx/>
              <a:buNone/>
              <a:defRPr sz="1406"/>
            </a:lvl2pPr>
            <a:lvl3pPr marL="0" indent="0">
              <a:spcBef>
                <a:spcPts val="0"/>
              </a:spcBef>
              <a:buSzTx/>
              <a:buNone/>
              <a:defRPr sz="1406"/>
            </a:lvl3pPr>
            <a:lvl4pPr marL="0" indent="0">
              <a:spcBef>
                <a:spcPts val="0"/>
              </a:spcBef>
              <a:buSzTx/>
              <a:buNone/>
              <a:defRPr sz="1406"/>
            </a:lvl4pPr>
            <a:lvl5pPr marL="0" indent="0">
              <a:spcBef>
                <a:spcPts val="0"/>
              </a:spcBef>
              <a:buSzTx/>
              <a:buNone/>
              <a:defRPr sz="1406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90695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Line"/>
          <p:cNvSpPr/>
          <p:nvPr/>
        </p:nvSpPr>
        <p:spPr>
          <a:xfrm flipH="1">
            <a:off x="4563069" y="366095"/>
            <a:ext cx="1" cy="5598958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28" name="Line"/>
          <p:cNvSpPr/>
          <p:nvPr/>
        </p:nvSpPr>
        <p:spPr>
          <a:xfrm>
            <a:off x="4563068" y="3147715"/>
            <a:ext cx="4214818" cy="89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29" name="Image"/>
          <p:cNvSpPr>
            <a:spLocks noGrp="1"/>
          </p:cNvSpPr>
          <p:nvPr>
            <p:ph type="pic" idx="13"/>
          </p:nvPr>
        </p:nvSpPr>
        <p:spPr>
          <a:xfrm>
            <a:off x="356320" y="-165199"/>
            <a:ext cx="4218001" cy="627757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0" name="Image"/>
          <p:cNvSpPr>
            <a:spLocks noGrp="1"/>
          </p:cNvSpPr>
          <p:nvPr>
            <p:ph type="pic" sz="quarter" idx="14"/>
          </p:nvPr>
        </p:nvSpPr>
        <p:spPr>
          <a:xfrm>
            <a:off x="4664669" y="303610"/>
            <a:ext cx="4161235" cy="277898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1" name="Image"/>
          <p:cNvSpPr>
            <a:spLocks noGrp="1"/>
          </p:cNvSpPr>
          <p:nvPr>
            <p:ph type="pic" sz="half" idx="15"/>
          </p:nvPr>
        </p:nvSpPr>
        <p:spPr>
          <a:xfrm>
            <a:off x="4160490" y="2823847"/>
            <a:ext cx="4706691" cy="314325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6"/>
            </a:lvl1pPr>
            <a:lvl2pPr marL="0" indent="0">
              <a:spcBef>
                <a:spcPts val="0"/>
              </a:spcBef>
              <a:buSzTx/>
              <a:buNone/>
              <a:defRPr sz="1406"/>
            </a:lvl2pPr>
            <a:lvl3pPr marL="0" indent="0">
              <a:spcBef>
                <a:spcPts val="0"/>
              </a:spcBef>
              <a:buSzTx/>
              <a:buNone/>
              <a:defRPr sz="1406"/>
            </a:lvl3pPr>
            <a:lvl4pPr marL="0" indent="0">
              <a:spcBef>
                <a:spcPts val="0"/>
              </a:spcBef>
              <a:buSzTx/>
              <a:buNone/>
              <a:defRPr sz="1406"/>
            </a:lvl4pPr>
            <a:lvl5pPr marL="0" indent="0">
              <a:spcBef>
                <a:spcPts val="0"/>
              </a:spcBef>
              <a:buSzTx/>
              <a:buNone/>
              <a:defRPr sz="1406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206943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Line"/>
          <p:cNvSpPr/>
          <p:nvPr/>
        </p:nvSpPr>
        <p:spPr>
          <a:xfrm flipH="1">
            <a:off x="6375796" y="366095"/>
            <a:ext cx="1" cy="5598958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41" name="Line"/>
          <p:cNvSpPr/>
          <p:nvPr/>
        </p:nvSpPr>
        <p:spPr>
          <a:xfrm>
            <a:off x="6375794" y="2174379"/>
            <a:ext cx="2411032" cy="89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42" name="Line"/>
          <p:cNvSpPr/>
          <p:nvPr/>
        </p:nvSpPr>
        <p:spPr>
          <a:xfrm>
            <a:off x="6375794" y="4129981"/>
            <a:ext cx="2411032" cy="89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43" name="Image"/>
          <p:cNvSpPr>
            <a:spLocks noGrp="1"/>
          </p:cNvSpPr>
          <p:nvPr>
            <p:ph type="pic" idx="13"/>
          </p:nvPr>
        </p:nvSpPr>
        <p:spPr>
          <a:xfrm>
            <a:off x="-562570" y="358026"/>
            <a:ext cx="7762341" cy="566142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4" name="Image"/>
          <p:cNvSpPr>
            <a:spLocks noGrp="1"/>
          </p:cNvSpPr>
          <p:nvPr>
            <p:ph type="pic" sz="quarter" idx="14"/>
          </p:nvPr>
        </p:nvSpPr>
        <p:spPr>
          <a:xfrm>
            <a:off x="6214155" y="2241351"/>
            <a:ext cx="2674256" cy="178593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5" name="Image"/>
          <p:cNvSpPr>
            <a:spLocks noGrp="1"/>
          </p:cNvSpPr>
          <p:nvPr>
            <p:ph type="pic" sz="quarter" idx="15"/>
          </p:nvPr>
        </p:nvSpPr>
        <p:spPr>
          <a:xfrm>
            <a:off x="6241853" y="4213835"/>
            <a:ext cx="2625328" cy="17532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6" name="Image"/>
          <p:cNvSpPr>
            <a:spLocks noGrp="1"/>
          </p:cNvSpPr>
          <p:nvPr>
            <p:ph type="pic" sz="quarter" idx="16"/>
          </p:nvPr>
        </p:nvSpPr>
        <p:spPr>
          <a:xfrm>
            <a:off x="6474024" y="-75902"/>
            <a:ext cx="2366367" cy="352182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3609" y="6197203"/>
            <a:ext cx="5804297" cy="571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406"/>
            </a:lvl1pPr>
            <a:lvl2pPr marL="0" indent="0">
              <a:spcBef>
                <a:spcPts val="0"/>
              </a:spcBef>
              <a:buSzTx/>
              <a:buNone/>
              <a:defRPr sz="1406"/>
            </a:lvl2pPr>
            <a:lvl3pPr marL="0" indent="0">
              <a:spcBef>
                <a:spcPts val="0"/>
              </a:spcBef>
              <a:buSzTx/>
              <a:buNone/>
              <a:defRPr sz="1406"/>
            </a:lvl3pPr>
            <a:lvl4pPr marL="0" indent="0">
              <a:spcBef>
                <a:spcPts val="0"/>
              </a:spcBef>
              <a:buSzTx/>
              <a:buNone/>
              <a:defRPr sz="1406"/>
            </a:lvl4pPr>
            <a:lvl5pPr marL="0" indent="0">
              <a:spcBef>
                <a:spcPts val="0"/>
              </a:spcBef>
              <a:buSzTx/>
              <a:buNone/>
              <a:defRPr sz="1406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577714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112" y="6248400"/>
            <a:ext cx="330089" cy="326113"/>
          </a:xfrm>
          <a:prstGeom prst="rect">
            <a:avLst/>
          </a:prstGeom>
        </p:spPr>
        <p:txBody>
          <a:bodyPr lIns="65023" tIns="65023" rIns="65023" bIns="65023"/>
          <a:lstStyle>
            <a:lvl1pPr defTabSz="914367">
              <a:defRPr sz="126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276923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0E550F-0609-8B48-95C2-20766F79BAB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7919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3CD3B-0C59-D946-AB4D-FFBBF6D7D4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90631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F66E13-9776-CC4B-90CC-655114C0B19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7437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975840-14EC-704F-BF50-2EFF86ACBF8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00486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F9BED-AFAA-EF48-BE88-D23DC28C7A3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66683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AB6077-5D99-FD4A-9B43-11267651A0F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2897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409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UY">
                <a:ea typeface="+mn-ea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UY">
                <a:ea typeface="+mn-ea"/>
              </a:endParaRPr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UY">
                <a:ea typeface="+mn-ea"/>
              </a:endParaRPr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UY">
                <a:ea typeface="+mn-ea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UY">
                <a:ea typeface="ＭＳ Ｐゴシック" charset="0"/>
              </a:endParaRPr>
            </a:p>
          </p:txBody>
        </p:sp>
        <p:sp>
          <p:nvSpPr>
            <p:cNvPr id="10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UY">
                <a:ea typeface="ＭＳ Ｐゴシック" charset="0"/>
              </a:endParaRPr>
            </a:p>
          </p:txBody>
        </p:sp>
        <p:sp>
          <p:nvSpPr>
            <p:cNvPr id="10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UY">
                <a:ea typeface="ＭＳ Ｐゴシック" charset="0"/>
              </a:endParaRPr>
            </a:p>
          </p:txBody>
        </p:sp>
      </p:grpSp>
      <p:sp>
        <p:nvSpPr>
          <p:cNvPr id="410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3D30D400-B607-FF40-85E6-44B0239FB8D4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3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401836" y="955477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01836" y="232172"/>
            <a:ext cx="8340328" cy="491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01836" y="1285875"/>
            <a:ext cx="8340328" cy="4616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8220" y="6465094"/>
            <a:ext cx="237244" cy="25404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98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90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</p:sldLayoutIdLst>
  <p:transition spd="med"/>
  <p:txStyles>
    <p:titleStyle>
      <a:lvl1pPr marL="0" marR="0" indent="0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l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187517" marR="0" indent="-187517" algn="l" defTabSz="410751" latinLnBrk="0">
        <a:lnSpc>
          <a:spcPct val="100000"/>
        </a:lnSpc>
        <a:spcBef>
          <a:spcPts val="3375"/>
        </a:spcBef>
        <a:spcAft>
          <a:spcPts val="0"/>
        </a:spcAft>
        <a:buClrTx/>
        <a:buSzPct val="100000"/>
        <a:buFontTx/>
        <a:buChar char="•"/>
        <a:tabLst/>
        <a:defRPr sz="1828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1pPr>
      <a:lvl2pPr marL="500045" marR="0" indent="-187517" algn="l" defTabSz="410751" latinLnBrk="0">
        <a:lnSpc>
          <a:spcPct val="100000"/>
        </a:lnSpc>
        <a:spcBef>
          <a:spcPts val="3375"/>
        </a:spcBef>
        <a:spcAft>
          <a:spcPts val="0"/>
        </a:spcAft>
        <a:buClrTx/>
        <a:buSzPct val="100000"/>
        <a:buFontTx/>
        <a:buChar char="•"/>
        <a:tabLst/>
        <a:defRPr sz="1828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2pPr>
      <a:lvl3pPr marL="812573" marR="0" indent="-187517" algn="l" defTabSz="410751" latinLnBrk="0">
        <a:lnSpc>
          <a:spcPct val="100000"/>
        </a:lnSpc>
        <a:spcBef>
          <a:spcPts val="3375"/>
        </a:spcBef>
        <a:spcAft>
          <a:spcPts val="0"/>
        </a:spcAft>
        <a:buClrTx/>
        <a:buSzPct val="100000"/>
        <a:buFontTx/>
        <a:buChar char="•"/>
        <a:tabLst/>
        <a:defRPr sz="1828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3pPr>
      <a:lvl4pPr marL="1125101" marR="0" indent="-187517" algn="l" defTabSz="410751" latinLnBrk="0">
        <a:lnSpc>
          <a:spcPct val="100000"/>
        </a:lnSpc>
        <a:spcBef>
          <a:spcPts val="3375"/>
        </a:spcBef>
        <a:spcAft>
          <a:spcPts val="0"/>
        </a:spcAft>
        <a:buClrTx/>
        <a:buSzPct val="100000"/>
        <a:buFontTx/>
        <a:buChar char="•"/>
        <a:tabLst/>
        <a:defRPr sz="1828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4pPr>
      <a:lvl5pPr marL="1437629" marR="0" indent="-187517" algn="l" defTabSz="410751" latinLnBrk="0">
        <a:lnSpc>
          <a:spcPct val="100000"/>
        </a:lnSpc>
        <a:spcBef>
          <a:spcPts val="3375"/>
        </a:spcBef>
        <a:spcAft>
          <a:spcPts val="0"/>
        </a:spcAft>
        <a:buClrTx/>
        <a:buSzPct val="100000"/>
        <a:buFontTx/>
        <a:buChar char="•"/>
        <a:tabLst/>
        <a:defRPr sz="1828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5pPr>
      <a:lvl6pPr marL="1750157" marR="0" indent="-187517" algn="l" defTabSz="410751" latinLnBrk="0">
        <a:lnSpc>
          <a:spcPct val="100000"/>
        </a:lnSpc>
        <a:spcBef>
          <a:spcPts val="3375"/>
        </a:spcBef>
        <a:spcAft>
          <a:spcPts val="0"/>
        </a:spcAft>
        <a:buClrTx/>
        <a:buSzPct val="100000"/>
        <a:buFontTx/>
        <a:buChar char="•"/>
        <a:tabLst/>
        <a:defRPr sz="1828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6pPr>
      <a:lvl7pPr marL="2062684" marR="0" indent="-187517" algn="l" defTabSz="410751" latinLnBrk="0">
        <a:lnSpc>
          <a:spcPct val="100000"/>
        </a:lnSpc>
        <a:spcBef>
          <a:spcPts val="3375"/>
        </a:spcBef>
        <a:spcAft>
          <a:spcPts val="0"/>
        </a:spcAft>
        <a:buClrTx/>
        <a:buSzPct val="100000"/>
        <a:buFontTx/>
        <a:buChar char="•"/>
        <a:tabLst/>
        <a:defRPr sz="1828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7pPr>
      <a:lvl8pPr marL="2375212" marR="0" indent="-187517" algn="l" defTabSz="410751" latinLnBrk="0">
        <a:lnSpc>
          <a:spcPct val="100000"/>
        </a:lnSpc>
        <a:spcBef>
          <a:spcPts val="3375"/>
        </a:spcBef>
        <a:spcAft>
          <a:spcPts val="0"/>
        </a:spcAft>
        <a:buClrTx/>
        <a:buSzPct val="100000"/>
        <a:buFontTx/>
        <a:buChar char="•"/>
        <a:tabLst/>
        <a:defRPr sz="1828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8pPr>
      <a:lvl9pPr marL="2687740" marR="0" indent="-187517" algn="l" defTabSz="410751" latinLnBrk="0">
        <a:lnSpc>
          <a:spcPct val="100000"/>
        </a:lnSpc>
        <a:spcBef>
          <a:spcPts val="3375"/>
        </a:spcBef>
        <a:spcAft>
          <a:spcPts val="0"/>
        </a:spcAft>
        <a:buClrTx/>
        <a:buSzPct val="100000"/>
        <a:buFontTx/>
        <a:buChar char="•"/>
        <a:tabLst/>
        <a:defRPr sz="1828" b="0" i="0" u="none" strike="noStrike" cap="none" spc="0" baseline="0">
          <a:solidFill>
            <a:srgbClr val="44444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60729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21457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482186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42915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03643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964372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125101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285829" algn="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jpe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its.gsfc.nasa.gov/fits_primer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908050"/>
            <a:ext cx="7772400" cy="15557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s-ES" altLang="en-US">
                <a:ea typeface="ＭＳ Ｐゴシック" charset="-128"/>
              </a:rPr>
              <a:t>Fotometría diferencial y absoluta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068638"/>
            <a:ext cx="8208963" cy="31686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buFont typeface="Wingdings" charset="2"/>
              <a:buNone/>
            </a:pPr>
            <a:r>
              <a:rPr lang="es-ES" altLang="en-US" sz="2800">
                <a:ea typeface="ＭＳ Ｐゴシック" charset="-128"/>
              </a:rPr>
              <a:t>Fotometría: es la medida del brillo de un objeto. </a:t>
            </a:r>
          </a:p>
          <a:p>
            <a:pPr algn="l" eaLnBrk="1" hangingPunct="1">
              <a:buFont typeface="Wingdings" charset="2"/>
              <a:buNone/>
            </a:pPr>
            <a:endParaRPr lang="es-ES" altLang="en-US" sz="2800">
              <a:ea typeface="ＭＳ Ｐゴシック" charset="-128"/>
            </a:endParaRPr>
          </a:p>
          <a:p>
            <a:pPr algn="l" eaLnBrk="1" hangingPunct="1">
              <a:buFont typeface="Wingdings" charset="2"/>
              <a:buChar char="l"/>
            </a:pPr>
            <a:r>
              <a:rPr lang="es-ES" altLang="en-US" sz="2800">
                <a:ea typeface="ＭＳ Ｐゴシック" charset="-128"/>
              </a:rPr>
              <a:t>Fotometría de síntesis de apertura</a:t>
            </a:r>
          </a:p>
          <a:p>
            <a:pPr algn="l" eaLnBrk="1" hangingPunct="1">
              <a:buFont typeface="Wingdings" charset="2"/>
              <a:buChar char="l"/>
            </a:pPr>
            <a:r>
              <a:rPr lang="es-ES" altLang="en-US" sz="2800">
                <a:ea typeface="ＭＳ Ｐゴシック" charset="-128"/>
              </a:rPr>
              <a:t>Fotometría de síntesis de perfil</a:t>
            </a:r>
          </a:p>
          <a:p>
            <a:pPr algn="l" eaLnBrk="1" hangingPunct="1">
              <a:buFont typeface="Wingdings" charset="2"/>
              <a:buChar char="l"/>
            </a:pPr>
            <a:r>
              <a:rPr lang="es-ES" altLang="en-US" sz="2800">
                <a:ea typeface="ＭＳ Ｐゴシック" charset="-128"/>
              </a:rPr>
              <a:t>Fotometría diferencial</a:t>
            </a:r>
          </a:p>
          <a:p>
            <a:pPr algn="l" eaLnBrk="1" hangingPunct="1">
              <a:buFont typeface="Wingdings" charset="2"/>
              <a:buChar char="l"/>
            </a:pPr>
            <a:r>
              <a:rPr lang="es-ES" altLang="en-US" sz="2800">
                <a:ea typeface="ＭＳ Ｐゴシック" charset="-128"/>
              </a:rPr>
              <a:t>Fotometría absoluta</a:t>
            </a:r>
          </a:p>
          <a:p>
            <a:pPr algn="l" eaLnBrk="1" hangingPunct="1">
              <a:buFont typeface="Wingdings" charset="2"/>
              <a:buChar char="l"/>
            </a:pPr>
            <a:endParaRPr lang="es-ES" altLang="en-US" sz="2800"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n-US" dirty="0">
                <a:ea typeface="ＭＳ Ｐゴシック" charset="-128"/>
              </a:rPr>
              <a:t>Fotometría de apertura o de apertura </a:t>
            </a:r>
            <a:r>
              <a:rPr lang="es-ES" altLang="en-US" dirty="0" err="1">
                <a:ea typeface="ＭＳ Ｐゴシック" charset="-128"/>
              </a:rPr>
              <a:t>síntética</a:t>
            </a:r>
            <a:endParaRPr lang="es-ES_tradnl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3 Fases: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s-ES_tradnl" dirty="0" err="1"/>
              <a:t>Determinaci</a:t>
            </a:r>
            <a:r>
              <a:rPr lang="en-US" dirty="0" err="1"/>
              <a:t>ón</a:t>
            </a:r>
            <a:r>
              <a:rPr lang="en-US" dirty="0"/>
              <a:t> del </a:t>
            </a:r>
            <a:r>
              <a:rPr lang="en-US" dirty="0" err="1"/>
              <a:t>centroide</a:t>
            </a: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 err="1"/>
              <a:t>Estimación</a:t>
            </a:r>
            <a:r>
              <a:rPr lang="en-US" dirty="0"/>
              <a:t> del </a:t>
            </a:r>
            <a:r>
              <a:rPr lang="en-US" dirty="0" err="1"/>
              <a:t>fondo</a:t>
            </a:r>
            <a:r>
              <a:rPr lang="en-US" dirty="0"/>
              <a:t> de </a:t>
            </a:r>
            <a:r>
              <a:rPr lang="en-US" dirty="0" err="1"/>
              <a:t>cielo</a:t>
            </a: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 err="1"/>
              <a:t>Cálculo</a:t>
            </a:r>
            <a:r>
              <a:rPr lang="en-US" dirty="0"/>
              <a:t> de la </a:t>
            </a:r>
            <a:r>
              <a:rPr lang="en-US" dirty="0" err="1"/>
              <a:t>totalidad</a:t>
            </a:r>
            <a:r>
              <a:rPr lang="en-US" dirty="0"/>
              <a:t> del </a:t>
            </a:r>
            <a:r>
              <a:rPr lang="en-US" dirty="0" err="1"/>
              <a:t>brillo</a:t>
            </a:r>
            <a:r>
              <a:rPr lang="en-US" dirty="0"/>
              <a:t> de la </a:t>
            </a:r>
            <a:r>
              <a:rPr lang="en-US" dirty="0" err="1"/>
              <a:t>estrella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87134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5819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s-ES_tradnl" dirty="0" err="1"/>
              <a:t>Determinaci</a:t>
            </a:r>
            <a:r>
              <a:rPr lang="en-US" dirty="0" err="1"/>
              <a:t>ón</a:t>
            </a:r>
            <a:r>
              <a:rPr lang="es-ES" altLang="en-US" dirty="0"/>
              <a:t> del </a:t>
            </a:r>
            <a:r>
              <a:rPr lang="es-ES" altLang="en-US" dirty="0" err="1"/>
              <a:t>centroide</a:t>
            </a:r>
            <a:endParaRPr lang="es-ES" altLang="en-US" dirty="0"/>
          </a:p>
        </p:txBody>
      </p:sp>
      <p:pic>
        <p:nvPicPr>
          <p:cNvPr id="16391" name="Picture 7" descr="centroid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4167" y="1090954"/>
            <a:ext cx="2364368" cy="239658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10243" name="Object 11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812596688"/>
              </p:ext>
            </p:extLst>
          </p:nvPr>
        </p:nvGraphicFramePr>
        <p:xfrm>
          <a:off x="634207" y="2265224"/>
          <a:ext cx="1800820" cy="1426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3" name="Ecuación" r:id="rId4" imgW="1041400" imgH="825500" progId="Equation.3">
                  <p:embed/>
                </p:oleObj>
              </mc:Choice>
              <mc:Fallback>
                <p:oleObj name="Ecuación" r:id="rId4" imgW="1041400" imgH="825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07" y="2265224"/>
                        <a:ext cx="1800820" cy="142661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263512" y="2825238"/>
            <a:ext cx="20056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altLang="en-US" sz="1600" b="1" dirty="0">
                <a:solidFill>
                  <a:schemeClr val="bg1"/>
                </a:solidFill>
              </a:rPr>
              <a:t>x</a:t>
            </a:r>
            <a:r>
              <a:rPr lang="es-ES" altLang="en-US" sz="1600" b="1" baseline="-25000" dirty="0">
                <a:solidFill>
                  <a:schemeClr val="bg1"/>
                </a:solidFill>
              </a:rPr>
              <a:t>c</a:t>
            </a:r>
            <a:r>
              <a:rPr lang="es-ES" altLang="en-US" sz="1600" b="1" dirty="0">
                <a:solidFill>
                  <a:schemeClr val="bg1"/>
                </a:solidFill>
              </a:rPr>
              <a:t> = 4.25   </a:t>
            </a:r>
            <a:r>
              <a:rPr lang="es-ES" altLang="en-US" sz="1600" b="1" dirty="0" err="1">
                <a:solidFill>
                  <a:schemeClr val="bg1"/>
                </a:solidFill>
              </a:rPr>
              <a:t>y</a:t>
            </a:r>
            <a:r>
              <a:rPr lang="es-ES" altLang="en-US" sz="1600" b="1" baseline="-25000" dirty="0" err="1">
                <a:solidFill>
                  <a:schemeClr val="bg1"/>
                </a:solidFill>
              </a:rPr>
              <a:t>c</a:t>
            </a:r>
            <a:r>
              <a:rPr lang="es-ES" altLang="en-US" sz="1600" b="1" dirty="0">
                <a:solidFill>
                  <a:schemeClr val="bg1"/>
                </a:solidFill>
              </a:rPr>
              <a:t> = 3.31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395288" y="1557338"/>
            <a:ext cx="43428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charset="0"/>
              <a:buChar char="•"/>
              <a:defRPr/>
            </a:pPr>
            <a:r>
              <a:rPr lang="es-ES" altLang="en-US" sz="2000" dirty="0"/>
              <a:t>M</a:t>
            </a:r>
            <a:r>
              <a:rPr lang="en-US" altLang="en-US" sz="2000" dirty="0" err="1"/>
              <a:t>étodo</a:t>
            </a:r>
            <a:r>
              <a:rPr lang="en-US" altLang="en-US" sz="2000" dirty="0"/>
              <a:t> de </a:t>
            </a:r>
            <a:r>
              <a:rPr lang="en-US" altLang="en-US" sz="2000" dirty="0" err="1"/>
              <a:t>sumas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marginales</a:t>
            </a:r>
            <a:endParaRPr lang="en-US" altLang="en-US" sz="2000" dirty="0"/>
          </a:p>
          <a:p>
            <a:pPr eaLnBrk="1" hangingPunct="1">
              <a:defRPr/>
            </a:pPr>
            <a:r>
              <a:rPr lang="es-ES" altLang="en-US" sz="2000" dirty="0"/>
              <a:t>	Cálculo del centro de masas</a:t>
            </a:r>
          </a:p>
        </p:txBody>
      </p:sp>
      <p:graphicFrame>
        <p:nvGraphicFramePr>
          <p:cNvPr id="10246" name="Object 1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90229839"/>
              </p:ext>
            </p:extLst>
          </p:nvPr>
        </p:nvGraphicFramePr>
        <p:xfrm>
          <a:off x="2673946" y="2265224"/>
          <a:ext cx="1857989" cy="1426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4" name="Ecuación" r:id="rId6" imgW="1040948" imgH="799753" progId="Equation.3">
                  <p:embed/>
                </p:oleObj>
              </mc:Choice>
              <mc:Fallback>
                <p:oleObj name="Ecuación" r:id="rId6" imgW="1040948" imgH="79975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3946" y="2265224"/>
                        <a:ext cx="1857989" cy="142661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60636" y="4429416"/>
            <a:ext cx="44775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 eaLnBrk="1" hangingPunct="1">
              <a:buFont typeface="Arial" charset="0"/>
              <a:buChar char="•"/>
              <a:defRPr/>
            </a:pPr>
            <a:r>
              <a:rPr lang="en-US" altLang="en-US" sz="2000" dirty="0" err="1"/>
              <a:t>Ajustes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gaussianos</a:t>
            </a:r>
            <a:r>
              <a:rPr lang="en-US" altLang="en-US" sz="2000" dirty="0"/>
              <a:t> de </a:t>
            </a:r>
            <a:r>
              <a:rPr lang="en-US" altLang="en-US" sz="2000" dirty="0" err="1"/>
              <a:t>perfil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x,y</a:t>
            </a:r>
            <a:endParaRPr lang="es-E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854" y="3573016"/>
            <a:ext cx="4373146" cy="330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77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7544" y="219756"/>
            <a:ext cx="8229600" cy="1139825"/>
          </a:xfrm>
        </p:spPr>
        <p:txBody>
          <a:bodyPr/>
          <a:lstStyle/>
          <a:p>
            <a:r>
              <a:rPr lang="es-ES_tradnl" sz="4000" dirty="0" err="1"/>
              <a:t>Determinaci</a:t>
            </a:r>
            <a:r>
              <a:rPr lang="en-US" sz="4000" dirty="0" err="1"/>
              <a:t>ón</a:t>
            </a:r>
            <a:r>
              <a:rPr lang="en-US" sz="4000" dirty="0"/>
              <a:t> del </a:t>
            </a:r>
            <a:r>
              <a:rPr lang="en-US" sz="4000" dirty="0" err="1"/>
              <a:t>fondo</a:t>
            </a:r>
            <a:r>
              <a:rPr lang="en-US" sz="4000" dirty="0"/>
              <a:t> de </a:t>
            </a:r>
            <a:r>
              <a:rPr lang="en-US" sz="4000" dirty="0" err="1"/>
              <a:t>cielo</a:t>
            </a:r>
            <a:endParaRPr lang="es-ES_tradnl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15008" y="2708920"/>
            <a:ext cx="8928992" cy="511256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Fuentes: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s-ES_tradnl" dirty="0" err="1"/>
              <a:t>Emisi</a:t>
            </a:r>
            <a:r>
              <a:rPr lang="en-US" dirty="0" err="1"/>
              <a:t>ón</a:t>
            </a:r>
            <a:r>
              <a:rPr lang="en-US" dirty="0"/>
              <a:t> del </a:t>
            </a:r>
            <a:r>
              <a:rPr lang="en-US" dirty="0" err="1"/>
              <a:t>cielo</a:t>
            </a:r>
            <a:r>
              <a:rPr lang="en-US" dirty="0"/>
              <a:t> </a:t>
            </a:r>
            <a:r>
              <a:rPr lang="en-US" dirty="0" err="1"/>
              <a:t>nocturno</a:t>
            </a:r>
            <a:endParaRPr lang="en-US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/>
              <a:t>Luz zodiacal</a:t>
            </a:r>
            <a:endParaRPr lang="es-ES_tradnl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/>
              <a:t>Luz </a:t>
            </a:r>
            <a:r>
              <a:rPr lang="en-US" dirty="0" err="1"/>
              <a:t>dispersada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aerosoles</a:t>
            </a:r>
            <a:endParaRPr lang="en-US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/>
              <a:t>Luz </a:t>
            </a:r>
            <a:r>
              <a:rPr lang="en-US" dirty="0" err="1"/>
              <a:t>dispersada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interior de CCD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 err="1"/>
              <a:t>Corriente</a:t>
            </a:r>
            <a:r>
              <a:rPr lang="en-US" dirty="0"/>
              <a:t> </a:t>
            </a:r>
            <a:r>
              <a:rPr lang="en-US" dirty="0" err="1"/>
              <a:t>oscura</a:t>
            </a:r>
            <a:endParaRPr lang="en-US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 err="1"/>
              <a:t>Estrellas</a:t>
            </a:r>
            <a:r>
              <a:rPr lang="en-US" dirty="0"/>
              <a:t> y galaxias de </a:t>
            </a:r>
            <a:r>
              <a:rPr lang="en-US" dirty="0" err="1"/>
              <a:t>fondo</a:t>
            </a:r>
            <a:endParaRPr lang="en-US" dirty="0"/>
          </a:p>
          <a:p>
            <a:pPr marL="5715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dirty="0"/>
          </a:p>
          <a:p>
            <a:pPr marL="5715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dirty="0"/>
              <a:t>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484784"/>
            <a:ext cx="3707904" cy="208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68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 err="1"/>
              <a:t>Determinaci</a:t>
            </a:r>
            <a:r>
              <a:rPr lang="en-US" sz="4000" dirty="0" err="1"/>
              <a:t>ón</a:t>
            </a:r>
            <a:r>
              <a:rPr lang="en-US" sz="4000" dirty="0"/>
              <a:t> del </a:t>
            </a:r>
            <a:r>
              <a:rPr lang="en-US" sz="4000" dirty="0" err="1"/>
              <a:t>fondo</a:t>
            </a:r>
            <a:r>
              <a:rPr lang="en-US" sz="4000" dirty="0"/>
              <a:t> de </a:t>
            </a:r>
            <a:r>
              <a:rPr lang="en-US" sz="4000" dirty="0" err="1"/>
              <a:t>cielo</a:t>
            </a:r>
            <a:endParaRPr lang="es-ES_trad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pPr marL="57150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800" dirty="0" err="1"/>
              <a:t>Estimación</a:t>
            </a:r>
            <a:r>
              <a:rPr lang="en-US" sz="2800" dirty="0"/>
              <a:t>:</a:t>
            </a:r>
          </a:p>
          <a:p>
            <a:pPr marL="40005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 err="1"/>
              <a:t>Anillo</a:t>
            </a:r>
            <a:r>
              <a:rPr lang="en-US" sz="2400" dirty="0"/>
              <a:t> </a:t>
            </a:r>
            <a:r>
              <a:rPr lang="en-US" sz="2400" dirty="0" err="1"/>
              <a:t>centrado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la </a:t>
            </a:r>
            <a:r>
              <a:rPr lang="en-US" sz="2400" dirty="0" err="1"/>
              <a:t>estrellla</a:t>
            </a:r>
            <a:r>
              <a:rPr lang="en-US" sz="2400" dirty="0"/>
              <a:t> de radio interior &gt;5FWHM y que </a:t>
            </a:r>
            <a:r>
              <a:rPr lang="en-US" sz="2400" dirty="0" err="1"/>
              <a:t>contenga</a:t>
            </a:r>
            <a:r>
              <a:rPr lang="en-US" sz="2400" dirty="0"/>
              <a:t> </a:t>
            </a:r>
            <a:r>
              <a:rPr lang="en-US" sz="2400" dirty="0" err="1"/>
              <a:t>cientos</a:t>
            </a:r>
            <a:r>
              <a:rPr lang="en-US" sz="2400" dirty="0"/>
              <a:t> de </a:t>
            </a:r>
            <a:r>
              <a:rPr lang="en-US" sz="2400" dirty="0" err="1"/>
              <a:t>pixeles</a:t>
            </a:r>
            <a:endParaRPr lang="en-US" sz="2400" dirty="0"/>
          </a:p>
          <a:p>
            <a:pPr marL="40005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/>
              <a:t>Si </a:t>
            </a:r>
            <a:r>
              <a:rPr lang="en-US" sz="2400" dirty="0" err="1"/>
              <a:t>histograma</a:t>
            </a:r>
            <a:r>
              <a:rPr lang="en-US" sz="2400" dirty="0"/>
              <a:t> de la </a:t>
            </a:r>
            <a:r>
              <a:rPr lang="en-US" sz="2400" dirty="0" err="1"/>
              <a:t>distribución</a:t>
            </a:r>
            <a:r>
              <a:rPr lang="en-US" sz="2400" dirty="0"/>
              <a:t> de </a:t>
            </a:r>
            <a:r>
              <a:rPr lang="en-US" sz="2400" dirty="0" err="1"/>
              <a:t>brillo</a:t>
            </a:r>
            <a:r>
              <a:rPr lang="en-US" sz="2400" dirty="0"/>
              <a:t> entre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pixeles</a:t>
            </a:r>
            <a:r>
              <a:rPr lang="en-US" sz="2400" dirty="0"/>
              <a:t> </a:t>
            </a:r>
            <a:r>
              <a:rPr lang="en-US" sz="2400" dirty="0" err="1"/>
              <a:t>fuera</a:t>
            </a:r>
            <a:r>
              <a:rPr lang="en-US" sz="2400" dirty="0"/>
              <a:t> </a:t>
            </a:r>
            <a:r>
              <a:rPr lang="en-US" sz="2400" dirty="0" err="1"/>
              <a:t>gaussiana</a:t>
            </a:r>
            <a:endParaRPr lang="en-US" sz="2400" dirty="0"/>
          </a:p>
          <a:p>
            <a:pPr marL="40005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/>
              <a:t>	</a:t>
            </a:r>
            <a:r>
              <a:rPr lang="en-US" sz="2400" dirty="0" err="1"/>
              <a:t>promedio</a:t>
            </a:r>
            <a:r>
              <a:rPr lang="en-US" sz="2400" dirty="0"/>
              <a:t> = </a:t>
            </a:r>
            <a:r>
              <a:rPr lang="en-US" sz="2400" dirty="0" err="1"/>
              <a:t>mediana</a:t>
            </a:r>
            <a:r>
              <a:rPr lang="en-US" sz="2400" dirty="0"/>
              <a:t> = </a:t>
            </a:r>
            <a:r>
              <a:rPr lang="en-US" sz="2400" dirty="0" err="1"/>
              <a:t>moda</a:t>
            </a:r>
            <a:endParaRPr lang="en-US" sz="2400" dirty="0"/>
          </a:p>
          <a:p>
            <a:pPr marL="40005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 err="1"/>
              <a:t>Contribución</a:t>
            </a:r>
            <a:r>
              <a:rPr lang="en-US" sz="2400" dirty="0"/>
              <a:t> de </a:t>
            </a:r>
            <a:r>
              <a:rPr lang="en-US" sz="2400" dirty="0" err="1"/>
              <a:t>estrellas</a:t>
            </a:r>
            <a:r>
              <a:rPr lang="en-US" sz="2400" dirty="0"/>
              <a:t> </a:t>
            </a:r>
            <a:r>
              <a:rPr lang="en-US" sz="2400" dirty="0" err="1"/>
              <a:t>débiles</a:t>
            </a:r>
            <a:r>
              <a:rPr lang="en-US" sz="2400" dirty="0"/>
              <a:t>, alas de </a:t>
            </a:r>
            <a:r>
              <a:rPr lang="en-US" sz="2400" dirty="0" err="1"/>
              <a:t>estrellas</a:t>
            </a:r>
            <a:r>
              <a:rPr lang="en-US" sz="2400" dirty="0"/>
              <a:t> </a:t>
            </a:r>
            <a:r>
              <a:rPr lang="en-US" sz="2400" dirty="0" err="1"/>
              <a:t>brillantes</a:t>
            </a:r>
            <a:r>
              <a:rPr lang="en-US" sz="2400" dirty="0"/>
              <a:t> y </a:t>
            </a:r>
            <a:r>
              <a:rPr lang="en-US" sz="2400" dirty="0" err="1"/>
              <a:t>rayos</a:t>
            </a:r>
            <a:r>
              <a:rPr lang="en-US" sz="2400" dirty="0"/>
              <a:t> </a:t>
            </a:r>
            <a:r>
              <a:rPr lang="en-US" sz="2400" dirty="0" err="1"/>
              <a:t>cósmicos</a:t>
            </a:r>
            <a:r>
              <a:rPr lang="en-US" sz="2400" dirty="0"/>
              <a:t> </a:t>
            </a:r>
            <a:r>
              <a:rPr lang="en-US" sz="2400" dirty="0" err="1"/>
              <a:t>producen</a:t>
            </a:r>
            <a:r>
              <a:rPr lang="en-US" sz="2400" dirty="0"/>
              <a:t> un </a:t>
            </a:r>
            <a:r>
              <a:rPr lang="en-US" sz="2400" dirty="0" err="1"/>
              <a:t>sesgo</a:t>
            </a:r>
            <a:r>
              <a:rPr lang="en-US" sz="2400" dirty="0"/>
              <a:t> +</a:t>
            </a:r>
          </a:p>
          <a:p>
            <a:pPr marL="40005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 err="1">
                <a:solidFill>
                  <a:srgbClr val="FFFF00"/>
                </a:solidFill>
              </a:rPr>
              <a:t>Moda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mejor</a:t>
            </a:r>
            <a:r>
              <a:rPr lang="en-US" sz="2400" dirty="0">
                <a:solidFill>
                  <a:srgbClr val="FFFF00"/>
                </a:solidFill>
              </a:rPr>
              <a:t> que </a:t>
            </a:r>
            <a:r>
              <a:rPr lang="en-US" sz="2400" dirty="0" err="1">
                <a:solidFill>
                  <a:srgbClr val="FFFF00"/>
                </a:solidFill>
              </a:rPr>
              <a:t>mediana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mejor</a:t>
            </a:r>
            <a:r>
              <a:rPr lang="en-US" sz="2400" dirty="0">
                <a:solidFill>
                  <a:srgbClr val="FFFF00"/>
                </a:solidFill>
              </a:rPr>
              <a:t> que </a:t>
            </a:r>
            <a:r>
              <a:rPr lang="en-US" sz="2400" dirty="0" err="1">
                <a:solidFill>
                  <a:srgbClr val="FFFF00"/>
                </a:solidFill>
              </a:rPr>
              <a:t>promedio</a:t>
            </a:r>
            <a:endParaRPr lang="en-US" sz="2400" dirty="0">
              <a:solidFill>
                <a:srgbClr val="FFFF00"/>
              </a:solidFill>
            </a:endParaRPr>
          </a:p>
          <a:p>
            <a:pPr marL="40005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/>
              <a:t>Si </a:t>
            </a:r>
            <a:r>
              <a:rPr lang="en-US" sz="2400" dirty="0" err="1"/>
              <a:t>mediana</a:t>
            </a:r>
            <a:r>
              <a:rPr lang="en-US" sz="2400" dirty="0"/>
              <a:t> &lt; </a:t>
            </a:r>
            <a:r>
              <a:rPr lang="en-US" sz="2400" dirty="0" err="1"/>
              <a:t>promedio</a:t>
            </a:r>
            <a:r>
              <a:rPr lang="en-US" sz="2400" dirty="0"/>
              <a:t> : </a:t>
            </a:r>
            <a:r>
              <a:rPr lang="en-US" sz="2400" dirty="0" err="1"/>
              <a:t>moda</a:t>
            </a:r>
            <a:r>
              <a:rPr lang="en-US" sz="2400" dirty="0"/>
              <a:t> = 3 mediana-2 </a:t>
            </a:r>
            <a:r>
              <a:rPr lang="en-US" sz="2400" dirty="0" err="1"/>
              <a:t>promedio</a:t>
            </a:r>
            <a:endParaRPr lang="en-US" sz="2400" dirty="0"/>
          </a:p>
          <a:p>
            <a:pPr marL="40005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/>
              <a:t>Sino, </a:t>
            </a:r>
            <a:r>
              <a:rPr lang="en-US" sz="2400" dirty="0" err="1"/>
              <a:t>usar</a:t>
            </a:r>
            <a:r>
              <a:rPr lang="en-US" sz="2400" dirty="0"/>
              <a:t> </a:t>
            </a:r>
            <a:r>
              <a:rPr lang="en-US" sz="2400" dirty="0" err="1"/>
              <a:t>promedio</a:t>
            </a:r>
            <a:endParaRPr lang="en-US" sz="2400" dirty="0"/>
          </a:p>
          <a:p>
            <a:pPr marL="400050" lvl="1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/>
              <a:t>Se </a:t>
            </a:r>
            <a:r>
              <a:rPr lang="en-US" sz="2400" dirty="0" err="1"/>
              <a:t>puede</a:t>
            </a:r>
            <a:r>
              <a:rPr lang="en-US" sz="2400" dirty="0"/>
              <a:t> </a:t>
            </a:r>
            <a:r>
              <a:rPr lang="en-US" sz="2400" dirty="0" err="1"/>
              <a:t>aplicar</a:t>
            </a:r>
            <a:r>
              <a:rPr lang="en-US" sz="2400" dirty="0"/>
              <a:t> </a:t>
            </a:r>
            <a:r>
              <a:rPr lang="en-US" sz="2400" dirty="0" err="1"/>
              <a:t>recorte</a:t>
            </a:r>
            <a:r>
              <a:rPr lang="en-US" sz="2400" dirty="0"/>
              <a:t> </a:t>
            </a:r>
            <a:r>
              <a:rPr lang="en-US" sz="2400" dirty="0" err="1"/>
              <a:t>iterativo</a:t>
            </a:r>
            <a:r>
              <a:rPr lang="en-US" sz="2400" dirty="0"/>
              <a:t>, </a:t>
            </a:r>
            <a:r>
              <a:rPr lang="en-US" sz="2400" dirty="0" err="1"/>
              <a:t>sacando</a:t>
            </a:r>
            <a:r>
              <a:rPr lang="en-US" sz="2400" dirty="0"/>
              <a:t> </a:t>
            </a:r>
            <a:r>
              <a:rPr lang="en-US" sz="2400" dirty="0" err="1"/>
              <a:t>pixeles</a:t>
            </a:r>
            <a:r>
              <a:rPr lang="en-US" sz="2400" dirty="0"/>
              <a:t> que se </a:t>
            </a:r>
            <a:r>
              <a:rPr lang="en-US" sz="2400" dirty="0" err="1"/>
              <a:t>alejan</a:t>
            </a:r>
            <a:r>
              <a:rPr lang="en-US" sz="2400" dirty="0"/>
              <a:t> del </a:t>
            </a:r>
            <a:r>
              <a:rPr lang="en-US" sz="2400" dirty="0" err="1"/>
              <a:t>promedio</a:t>
            </a:r>
            <a:r>
              <a:rPr lang="en-US" sz="2400" dirty="0"/>
              <a:t> </a:t>
            </a:r>
            <a:r>
              <a:rPr lang="en-US" sz="2400" dirty="0" err="1"/>
              <a:t>más</a:t>
            </a:r>
            <a:r>
              <a:rPr lang="en-US" sz="2400" dirty="0"/>
              <a:t> de X</a:t>
            </a:r>
            <a:r>
              <a:rPr lang="en-US" sz="3200" dirty="0"/>
              <a:t>𝜎</a:t>
            </a:r>
            <a:r>
              <a:rPr lang="en-US" sz="2400" dirty="0"/>
              <a:t> (X=2.5,3)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418040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n-US" sz="4000" dirty="0">
                <a:ea typeface="ＭＳ Ｐゴシック" charset="-128"/>
              </a:rPr>
              <a:t>Fotometría de apertura </a:t>
            </a:r>
            <a:r>
              <a:rPr lang="es-ES" altLang="en-US" sz="4000" dirty="0" err="1">
                <a:ea typeface="ＭＳ Ｐゴシック" charset="-128"/>
              </a:rPr>
              <a:t>síntética</a:t>
            </a:r>
            <a:endParaRPr lang="es-ES" altLang="en-US" sz="4000" dirty="0">
              <a:ea typeface="ＭＳ Ｐゴシック" charset="-128"/>
            </a:endParaRPr>
          </a:p>
        </p:txBody>
      </p:sp>
      <p:graphicFrame>
        <p:nvGraphicFramePr>
          <p:cNvPr id="1945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547813" y="1773238"/>
          <a:ext cx="5688012" cy="207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7" name="Ecuación" r:id="rId3" imgW="1981200" imgH="723900" progId="Equation.3">
                  <p:embed/>
                </p:oleObj>
              </mc:Choice>
              <mc:Fallback>
                <p:oleObj name="Ecuación" r:id="rId3" imgW="1981200" imgH="723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773238"/>
                        <a:ext cx="5688012" cy="20780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1743075" y="4214813"/>
            <a:ext cx="5503863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" altLang="en-US" sz="2000" dirty="0" err="1"/>
              <a:t>I</a:t>
            </a:r>
            <a:r>
              <a:rPr lang="es-ES" altLang="en-US" sz="2000" baseline="-25000" dirty="0" err="1"/>
              <a:t>ij</a:t>
            </a:r>
            <a:r>
              <a:rPr lang="es-ES" altLang="en-US" sz="2000" dirty="0"/>
              <a:t> – Brillo de los pixeles (</a:t>
            </a:r>
            <a:r>
              <a:rPr lang="es-ES" altLang="en-US" sz="2000" dirty="0" err="1"/>
              <a:t>i,j</a:t>
            </a:r>
            <a:r>
              <a:rPr lang="es-ES" altLang="en-US" sz="2000" dirty="0"/>
              <a:t>) de la estrella.</a:t>
            </a:r>
          </a:p>
          <a:p>
            <a:pPr eaLnBrk="1" hangingPunct="1"/>
            <a:r>
              <a:rPr lang="es-ES" altLang="en-US" sz="2000" dirty="0" err="1"/>
              <a:t>n</a:t>
            </a:r>
            <a:r>
              <a:rPr lang="es-ES" altLang="en-US" sz="2000" baseline="-25000" dirty="0" err="1"/>
              <a:t>pix</a:t>
            </a:r>
            <a:r>
              <a:rPr lang="es-ES" altLang="en-US" sz="2000" dirty="0"/>
              <a:t> – número de pixeles del área de la estrella</a:t>
            </a:r>
          </a:p>
          <a:p>
            <a:pPr eaLnBrk="1" hangingPunct="1"/>
            <a:r>
              <a:rPr lang="es-ES" altLang="en-US" sz="2000" dirty="0" err="1"/>
              <a:t>I</a:t>
            </a:r>
            <a:r>
              <a:rPr lang="es-ES" altLang="en-US" sz="2000" baseline="-25000" dirty="0" err="1"/>
              <a:t>cielo</a:t>
            </a:r>
            <a:r>
              <a:rPr lang="es-ES" altLang="en-US" sz="2000" dirty="0"/>
              <a:t> – Brillo del fondo de cielo por pixel.</a:t>
            </a:r>
          </a:p>
          <a:p>
            <a:pPr eaLnBrk="1" hangingPunct="1"/>
            <a:r>
              <a:rPr lang="es-ES" altLang="en-US" sz="2000" dirty="0"/>
              <a:t>t – tiempo de exposición</a:t>
            </a:r>
          </a:p>
          <a:p>
            <a:pPr eaLnBrk="1" hangingPunct="1"/>
            <a:r>
              <a:rPr lang="es-ES" altLang="en-US" sz="2000" dirty="0"/>
              <a:t>m – magnitud instrumental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/>
              <a:t>Problema de peque</a:t>
            </a:r>
            <a:r>
              <a:rPr lang="en-US" sz="4000" dirty="0" err="1"/>
              <a:t>ñas</a:t>
            </a:r>
            <a:r>
              <a:rPr lang="en-US" sz="4000" dirty="0"/>
              <a:t> </a:t>
            </a:r>
            <a:r>
              <a:rPr lang="en-US" sz="4000" dirty="0" err="1"/>
              <a:t>aperturas</a:t>
            </a:r>
            <a:r>
              <a:rPr lang="en-US" sz="4000" dirty="0"/>
              <a:t> y </a:t>
            </a:r>
            <a:r>
              <a:rPr lang="en-US" sz="4000" dirty="0" err="1"/>
              <a:t>pixeles</a:t>
            </a:r>
            <a:r>
              <a:rPr lang="en-US" sz="4000" dirty="0"/>
              <a:t> </a:t>
            </a:r>
            <a:r>
              <a:rPr lang="en-US" sz="4000" dirty="0" err="1"/>
              <a:t>grandes</a:t>
            </a:r>
            <a:endParaRPr lang="es-ES_trad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94" y="1844824"/>
            <a:ext cx="8693906" cy="45307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dirty="0"/>
              <a:t>Uso de pixeles parciales.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dirty="0"/>
              <a:t>Soluciones: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s-ES_tradnl" sz="2800" dirty="0" err="1"/>
              <a:t>Divisi</a:t>
            </a:r>
            <a:r>
              <a:rPr lang="en-US" sz="2800" dirty="0" err="1"/>
              <a:t>ón</a:t>
            </a:r>
            <a:r>
              <a:rPr lang="en-US" sz="2800" dirty="0"/>
              <a:t> de </a:t>
            </a:r>
            <a:r>
              <a:rPr lang="en-US" sz="2800" dirty="0" err="1"/>
              <a:t>pixeles</a:t>
            </a:r>
            <a:endParaRPr lang="en-US" sz="2800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s-ES_tradnl" sz="2400" dirty="0"/>
              <a:t>Dividir pixeles en el l</a:t>
            </a:r>
            <a:r>
              <a:rPr lang="en-US" sz="2400" dirty="0" err="1"/>
              <a:t>ímite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cuartos</a:t>
            </a:r>
            <a:r>
              <a:rPr lang="en-US" sz="2400" dirty="0"/>
              <a:t> con </a:t>
            </a:r>
            <a:r>
              <a:rPr lang="en-US" sz="2400" dirty="0" err="1"/>
              <a:t>intensidad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baseline="-25000" dirty="0" err="1"/>
              <a:t>ij</a:t>
            </a:r>
            <a:r>
              <a:rPr lang="en-US" sz="2400" dirty="0"/>
              <a:t>/4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dirty="0" err="1"/>
              <a:t>Incluir</a:t>
            </a:r>
            <a:r>
              <a:rPr lang="en-US" sz="2400" dirty="0"/>
              <a:t> solo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subpixeles</a:t>
            </a:r>
            <a:r>
              <a:rPr lang="en-US" sz="2400" dirty="0"/>
              <a:t> que </a:t>
            </a:r>
            <a:r>
              <a:rPr lang="en-US" sz="2400" dirty="0" err="1"/>
              <a:t>caen</a:t>
            </a:r>
            <a:r>
              <a:rPr lang="en-US" sz="2400" dirty="0"/>
              <a:t> a d&lt;R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800" dirty="0" err="1"/>
              <a:t>Contribución</a:t>
            </a:r>
            <a:r>
              <a:rPr lang="en-US" sz="2800" dirty="0"/>
              <a:t> </a:t>
            </a:r>
            <a:r>
              <a:rPr lang="en-US" sz="2800" dirty="0" err="1"/>
              <a:t>pesada</a:t>
            </a:r>
            <a:r>
              <a:rPr lang="en-US" sz="2800" dirty="0"/>
              <a:t> (</a:t>
            </a:r>
            <a:r>
              <a:rPr lang="en-US" sz="2800" dirty="0" err="1"/>
              <a:t>solución</a:t>
            </a:r>
            <a:r>
              <a:rPr lang="en-US" sz="2800" dirty="0"/>
              <a:t> de DAOPHOT)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dirty="0" err="1"/>
              <a:t>r</a:t>
            </a:r>
            <a:r>
              <a:rPr lang="en-US" sz="2400" baseline="-25000" dirty="0" err="1"/>
              <a:t>ij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err="1"/>
              <a:t>distancia</a:t>
            </a:r>
            <a:r>
              <a:rPr lang="en-US" sz="2400" dirty="0"/>
              <a:t> de pixel (</a:t>
            </a:r>
            <a:r>
              <a:rPr lang="en-US" sz="2400" dirty="0" err="1"/>
              <a:t>x</a:t>
            </a:r>
            <a:r>
              <a:rPr lang="en-US" sz="2400" baseline="-25000" dirty="0" err="1"/>
              <a:t>i</a:t>
            </a:r>
            <a:r>
              <a:rPr lang="en-US" sz="2400" dirty="0" err="1"/>
              <a:t>,y</a:t>
            </a:r>
            <a:r>
              <a:rPr lang="en-US" sz="2400" baseline="-25000" dirty="0" err="1"/>
              <a:t>j</a:t>
            </a:r>
            <a:r>
              <a:rPr lang="en-US" sz="2400" dirty="0"/>
              <a:t>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dirty="0"/>
              <a:t>Si </a:t>
            </a:r>
            <a:r>
              <a:rPr lang="en-US" sz="2400" dirty="0" err="1"/>
              <a:t>r</a:t>
            </a:r>
            <a:r>
              <a:rPr lang="en-US" sz="2400" baseline="-25000" dirty="0" err="1"/>
              <a:t>ij</a:t>
            </a:r>
            <a:r>
              <a:rPr lang="en-US" sz="2400" dirty="0"/>
              <a:t> &lt; R-0.5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err="1"/>
              <a:t>incluir</a:t>
            </a:r>
            <a:r>
              <a:rPr lang="en-US" sz="2400" dirty="0"/>
              <a:t> </a:t>
            </a:r>
            <a:r>
              <a:rPr lang="en-US" sz="2400" dirty="0" err="1"/>
              <a:t>todo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baseline="-25000" dirty="0" err="1"/>
              <a:t>ij</a:t>
            </a:r>
            <a:endParaRPr lang="en-US" sz="2400" baseline="-25000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dirty="0"/>
              <a:t>Si </a:t>
            </a:r>
            <a:r>
              <a:rPr lang="en-US" sz="2400" dirty="0" err="1"/>
              <a:t>r</a:t>
            </a:r>
            <a:r>
              <a:rPr lang="en-US" sz="2400" baseline="-25000" dirty="0" err="1"/>
              <a:t>ij</a:t>
            </a:r>
            <a:r>
              <a:rPr lang="en-US" sz="2400" dirty="0"/>
              <a:t> ≥ R+0.5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err="1"/>
              <a:t>excluir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baseline="-25000" dirty="0" err="1"/>
              <a:t>ij</a:t>
            </a:r>
            <a:endParaRPr lang="en-US" sz="2400" baseline="-25000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400" dirty="0"/>
              <a:t>Si R-0.5 ≤ </a:t>
            </a:r>
            <a:r>
              <a:rPr lang="en-US" sz="2400" dirty="0" err="1"/>
              <a:t>r</a:t>
            </a:r>
            <a:r>
              <a:rPr lang="en-US" sz="2400" baseline="-25000" dirty="0" err="1"/>
              <a:t>ij</a:t>
            </a:r>
            <a:r>
              <a:rPr lang="en-US" sz="2400" dirty="0"/>
              <a:t> &lt; R+0.5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 err="1"/>
              <a:t>Incluir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baseline="-25000" dirty="0" err="1"/>
              <a:t>ij</a:t>
            </a:r>
            <a:r>
              <a:rPr lang="en-US" sz="2400" dirty="0"/>
              <a:t>(R+0.5-r</a:t>
            </a:r>
            <a:r>
              <a:rPr lang="en-US" sz="2400" baseline="-25000" dirty="0"/>
              <a:t>ij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72535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39825"/>
          </a:xfrm>
        </p:spPr>
        <p:txBody>
          <a:bodyPr/>
          <a:lstStyle/>
          <a:p>
            <a:r>
              <a:rPr lang="es-ES_tradnl" dirty="0"/>
              <a:t>Ajuste </a:t>
            </a:r>
            <a:r>
              <a:rPr lang="es-ES_tradnl" dirty="0" err="1"/>
              <a:t>matematico</a:t>
            </a:r>
            <a:r>
              <a:rPr lang="es-ES_tradnl" dirty="0"/>
              <a:t> de perfiles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56457"/>
                <a:ext cx="8229600" cy="4530725"/>
              </a:xfrm>
            </p:spPr>
            <p:txBody>
              <a:bodyPr/>
              <a:lstStyle/>
              <a:p>
                <a:r>
                  <a:rPr lang="es-ES_tradnl" sz="2400" dirty="0"/>
                  <a:t>Aproximamos la superficie de la imagen estelar (perfil </a:t>
                </a:r>
                <a:r>
                  <a:rPr lang="es-ES_tradnl" sz="2400" dirty="0" err="1"/>
                  <a:t>fotom</a:t>
                </a:r>
                <a:r>
                  <a:rPr lang="en-US" sz="2400" dirty="0" err="1"/>
                  <a:t>étrico</a:t>
                </a:r>
                <a:r>
                  <a:rPr lang="en-US" sz="2400" dirty="0"/>
                  <a:t>) </a:t>
                </a:r>
                <a:r>
                  <a:rPr lang="en-US" sz="2400" dirty="0" err="1"/>
                  <a:t>por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una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función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generalmente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gaussiana</a:t>
                </a:r>
                <a:endParaRPr lang="es-ES_tradnl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𝐼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𝑟</m:t>
                          </m:r>
                        </m:e>
                      </m:d>
                      <m:r>
                        <a:rPr lang="en-US" sz="2400" b="0" i="0" smtClean="0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d>
                        <m:d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0</m:t>
                          </m:r>
                        </m:e>
                      </m:d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r</a:t>
                </a:r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400" dirty="0"/>
                  <a:t>- </a:t>
                </a:r>
                <a:r>
                  <a:rPr lang="en-US" sz="2400" dirty="0" err="1"/>
                  <a:t>distancia</a:t>
                </a:r>
                <a:r>
                  <a:rPr lang="en-US" sz="2400" dirty="0"/>
                  <a:t> a </a:t>
                </a:r>
                <a:r>
                  <a:rPr lang="en-US" sz="2400" dirty="0" err="1"/>
                  <a:t>centro</a:t>
                </a:r>
                <a:r>
                  <a:rPr lang="en-US" sz="2400" dirty="0"/>
                  <a:t> de </a:t>
                </a:r>
                <a:r>
                  <a:rPr lang="en-US" sz="2400" dirty="0" err="1"/>
                  <a:t>estrella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𝜎 - </a:t>
                </a:r>
                <a:r>
                  <a:rPr lang="en-US" sz="2400" dirty="0" err="1"/>
                  <a:t>dispersión</a:t>
                </a:r>
                <a:r>
                  <a:rPr lang="en-US" sz="2400" dirty="0"/>
                  <a:t> de imagen </a:t>
                </a:r>
                <a:r>
                  <a:rPr lang="en-US" sz="2400" dirty="0" err="1"/>
                  <a:t>estelar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0</a:t>
                </a:r>
                <a:r>
                  <a:rPr 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400" dirty="0"/>
                  <a:t>- </a:t>
                </a:r>
                <a:r>
                  <a:rPr lang="en-US" sz="2400" dirty="0" err="1"/>
                  <a:t>Brillo</a:t>
                </a:r>
                <a:r>
                  <a:rPr lang="en-US" sz="2400" dirty="0"/>
                  <a:t> central</a:t>
                </a:r>
              </a:p>
              <a:p>
                <a:pPr marL="0" indent="0">
                  <a:buNone/>
                </a:pPr>
                <a:r>
                  <a:rPr lang="en-US" sz="2400" dirty="0" err="1"/>
                  <a:t>Señal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dentro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círculo</a:t>
                </a:r>
                <a:r>
                  <a:rPr lang="en-US" sz="2400" dirty="0"/>
                  <a:t> de radio (</a:t>
                </a:r>
                <a:r>
                  <a:rPr 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r</a:t>
                </a:r>
                <a:r>
                  <a:rPr lang="en-US" sz="2400" dirty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𝐸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𝑟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=2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𝑟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2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p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d>
                        <m:d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0</m:t>
                          </m:r>
                        </m:e>
                      </m:d>
                      <m:d>
                        <m:dPr>
                          <m:ctrlPr>
                            <a:rPr lang="mr-I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mr-I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err="1"/>
                  <a:t>Señal</a:t>
                </a:r>
                <a:r>
                  <a:rPr lang="en-US" sz="2400" dirty="0"/>
                  <a:t> total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=2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p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d>
                        <m:d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𝐹𝑊𝐻𝑀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=2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𝜎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e>
                          </m:func>
                        </m:e>
                      </m:ra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56457"/>
                <a:ext cx="8229600" cy="4530725"/>
              </a:xfrm>
              <a:blipFill rotWithShape="0">
                <a:blip r:embed="rId2"/>
                <a:stretch>
                  <a:fillRect l="-1185" t="-1077" b="-19246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117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6301476" cy="483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i="1" dirty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s-ES_tradnl" i="1" baseline="-25000" dirty="0">
                <a:latin typeface="Times New Roman" charset="0"/>
                <a:ea typeface="Times New Roman" charset="0"/>
                <a:cs typeface="Times New Roman" charset="0"/>
              </a:rPr>
              <a:t>*</a:t>
            </a:r>
            <a:r>
              <a:rPr lang="es-ES_tradnl" dirty="0"/>
              <a:t> vs </a:t>
            </a:r>
            <a:r>
              <a:rPr lang="es-ES_tradnl" i="1" dirty="0">
                <a:latin typeface="Times New Roman" charset="0"/>
                <a:ea typeface="Times New Roman" charset="0"/>
                <a:cs typeface="Times New Roman" charset="0"/>
              </a:rPr>
              <a:t>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creen Shot 2018-10-10 at 3.48.32 PM.png" descr="Screen Shot 2018-10-10 at 3.48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1255" y="1014436"/>
            <a:ext cx="5797886" cy="5566635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¿Cómo determinar el tamaño de la apertura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¿Cómo determinar el tamaño de la apertura?</a:t>
            </a:r>
          </a:p>
        </p:txBody>
      </p:sp>
      <p:sp>
        <p:nvSpPr>
          <p:cNvPr id="344" name="Curvas de crecimiento (magnitude growth curves):…"/>
          <p:cNvSpPr txBox="1">
            <a:spLocks noGrp="1"/>
          </p:cNvSpPr>
          <p:nvPr>
            <p:ph type="body" sz="half" idx="1"/>
          </p:nvPr>
        </p:nvSpPr>
        <p:spPr>
          <a:xfrm>
            <a:off x="179435" y="1196578"/>
            <a:ext cx="3155920" cy="5322094"/>
          </a:xfrm>
          <a:prstGeom prst="rect">
            <a:avLst/>
          </a:prstGeom>
        </p:spPr>
        <p:txBody>
          <a:bodyPr/>
          <a:lstStyle/>
          <a:p>
            <a:r>
              <a:t>Curvas de crecimiento (magnitude growth curves):</a:t>
            </a:r>
          </a:p>
          <a:p>
            <a:pPr lvl="1"/>
            <a:r>
              <a:t>se selecciona un puñado de estrellas en la imagen</a:t>
            </a:r>
          </a:p>
          <a:p>
            <a:pPr lvl="1"/>
            <a:r>
              <a:t>se mide su magnitud (instrumental) para diferentes valores del radio de apertura</a:t>
            </a:r>
          </a:p>
          <a:p>
            <a:pPr lvl="1"/>
            <a:r>
              <a:t>se grafica la magnitud y error vs el radio de apertura (r</a:t>
            </a:r>
            <a:r>
              <a:rPr baseline="-5999"/>
              <a:t>apert</a:t>
            </a:r>
            <a:r>
              <a:t>)</a:t>
            </a:r>
          </a:p>
        </p:txBody>
      </p:sp>
      <p:grpSp>
        <p:nvGrpSpPr>
          <p:cNvPr id="347" name="Group"/>
          <p:cNvGrpSpPr/>
          <p:nvPr/>
        </p:nvGrpSpPr>
        <p:grpSpPr>
          <a:xfrm>
            <a:off x="5001248" y="1641215"/>
            <a:ext cx="1668815" cy="1377377"/>
            <a:chOff x="0" y="0"/>
            <a:chExt cx="2373424" cy="1958935"/>
          </a:xfrm>
        </p:grpSpPr>
        <p:sp>
          <p:nvSpPr>
            <p:cNvPr id="345" name="Line"/>
            <p:cNvSpPr/>
            <p:nvPr/>
          </p:nvSpPr>
          <p:spPr>
            <a:xfrm flipH="1" flipV="1">
              <a:off x="0" y="0"/>
              <a:ext cx="822545" cy="17739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  <a:defRPr sz="3600"/>
              </a:pPr>
              <a:endParaRPr sz="2531" kern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endParaRPr>
            </a:p>
          </p:txBody>
        </p:sp>
        <p:sp>
          <p:nvSpPr>
            <p:cNvPr id="346" name="* brillante"/>
            <p:cNvSpPr txBox="1"/>
            <p:nvPr/>
          </p:nvSpPr>
          <p:spPr>
            <a:xfrm>
              <a:off x="752467" y="1394723"/>
              <a:ext cx="1620957" cy="56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000"/>
              </a:lvl1pPr>
            </a:lstStyle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2109" kern="0">
                  <a:solidFill>
                    <a:srgbClr val="000000"/>
                  </a:solidFill>
                  <a:latin typeface="Helvetica Neue Light"/>
                  <a:ea typeface="Helvetica Neue Light"/>
                  <a:sym typeface="Helvetica Neue Light"/>
                </a:rPr>
                <a:t>* brillante</a:t>
              </a:r>
            </a:p>
          </p:txBody>
        </p:sp>
      </p:grpSp>
      <p:grpSp>
        <p:nvGrpSpPr>
          <p:cNvPr id="350" name="Group"/>
          <p:cNvGrpSpPr/>
          <p:nvPr/>
        </p:nvGrpSpPr>
        <p:grpSpPr>
          <a:xfrm>
            <a:off x="7773145" y="2662914"/>
            <a:ext cx="882891" cy="1175493"/>
            <a:chOff x="-1" y="0"/>
            <a:chExt cx="1255666" cy="1671811"/>
          </a:xfrm>
        </p:grpSpPr>
        <p:sp>
          <p:nvSpPr>
            <p:cNvPr id="348" name="Line"/>
            <p:cNvSpPr/>
            <p:nvPr/>
          </p:nvSpPr>
          <p:spPr>
            <a:xfrm flipH="1" flipV="1">
              <a:off x="-1" y="0"/>
              <a:ext cx="906421" cy="125731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  <a:defRPr sz="3600"/>
              </a:pPr>
              <a:endParaRPr sz="2531" kern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endParaRPr>
            </a:p>
          </p:txBody>
        </p:sp>
        <p:sp>
          <p:nvSpPr>
            <p:cNvPr id="349" name="* débil"/>
            <p:cNvSpPr txBox="1"/>
            <p:nvPr/>
          </p:nvSpPr>
          <p:spPr>
            <a:xfrm>
              <a:off x="127150" y="1107599"/>
              <a:ext cx="1128515" cy="564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000"/>
              </a:lvl1pPr>
            </a:lstStyle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2109" kern="0">
                  <a:solidFill>
                    <a:srgbClr val="000000"/>
                  </a:solidFill>
                  <a:latin typeface="Helvetica Neue Light"/>
                  <a:ea typeface="Helvetica Neue Light"/>
                  <a:sym typeface="Helvetica Neue Light"/>
                </a:rPr>
                <a:t>* débil</a:t>
              </a:r>
            </a:p>
          </p:txBody>
        </p:sp>
      </p:grpSp>
      <p:sp>
        <p:nvSpPr>
          <p:cNvPr id="351" name="Mateu (2004)"/>
          <p:cNvSpPr txBox="1"/>
          <p:nvPr/>
        </p:nvSpPr>
        <p:spPr>
          <a:xfrm>
            <a:off x="7883792" y="6454690"/>
            <a:ext cx="1199047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547" kern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Mateu (2004)</a:t>
            </a:r>
          </a:p>
        </p:txBody>
      </p:sp>
      <p:grpSp>
        <p:nvGrpSpPr>
          <p:cNvPr id="354" name="Group"/>
          <p:cNvGrpSpPr/>
          <p:nvPr/>
        </p:nvGrpSpPr>
        <p:grpSpPr>
          <a:xfrm>
            <a:off x="4052627" y="1194052"/>
            <a:ext cx="1038747" cy="5464319"/>
            <a:chOff x="-57" y="0"/>
            <a:chExt cx="1477327" cy="7771474"/>
          </a:xfrm>
        </p:grpSpPr>
        <p:sp>
          <p:nvSpPr>
            <p:cNvPr id="352" name="~1xFWHM"/>
            <p:cNvSpPr txBox="1"/>
            <p:nvPr/>
          </p:nvSpPr>
          <p:spPr>
            <a:xfrm>
              <a:off x="-57" y="7330281"/>
              <a:ext cx="1477327" cy="441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200" b="1">
                  <a:solidFill>
                    <a:schemeClr val="accent1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1547" kern="0">
                  <a:solidFill>
                    <a:srgbClr val="0365C0"/>
                  </a:solidFill>
                </a:rPr>
                <a:t>~1xFWHM</a:t>
              </a:r>
            </a:p>
          </p:txBody>
        </p:sp>
        <p:sp>
          <p:nvSpPr>
            <p:cNvPr id="353" name="Line"/>
            <p:cNvSpPr/>
            <p:nvPr/>
          </p:nvSpPr>
          <p:spPr>
            <a:xfrm flipV="1">
              <a:off x="1170406" y="0"/>
              <a:ext cx="1" cy="7405957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  <a:defRPr sz="3600"/>
              </a:pPr>
              <a:endParaRPr sz="2531" kern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57074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 animBg="1" advAuto="0"/>
      <p:bldP spid="350" grpId="0" animBg="1" advAuto="0"/>
      <p:bldP spid="354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rvas de Crecimien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Curvas de Crecimiento</a:t>
            </a:r>
          </a:p>
        </p:txBody>
      </p:sp>
      <p:sp>
        <p:nvSpPr>
          <p:cNvPr id="357" name="Para estrellas brillantes: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2109"/>
              </a:spcBef>
            </a:pPr>
            <a:r>
              <a:t>Para estrellas brillantes:</a:t>
            </a:r>
          </a:p>
          <a:p>
            <a:pPr lvl="1">
              <a:spcBef>
                <a:spcPts val="2109"/>
              </a:spcBef>
            </a:pPr>
            <a:r>
              <a:t>la principal fuente de ruido es el ruido fotónico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de la propia estrella</a:t>
            </a:r>
          </a:p>
          <a:p>
            <a:pPr lvl="1">
              <a:spcBef>
                <a:spcPts val="2109"/>
              </a:spcBef>
            </a:pPr>
            <a:r>
              <a:t>mejor SNR usando aperturas grandes</a:t>
            </a:r>
          </a:p>
          <a:p>
            <a:pPr>
              <a:spcBef>
                <a:spcPts val="2109"/>
              </a:spcBef>
            </a:pPr>
            <a:r>
              <a:t>Para estrellas débiles:</a:t>
            </a:r>
          </a:p>
          <a:p>
            <a:pPr lvl="1">
              <a:spcBef>
                <a:spcPts val="2109"/>
              </a:spcBef>
            </a:pPr>
            <a:r>
              <a:t>la principal fuente de ruido es el ruido fotónico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del fondo de cielo</a:t>
            </a:r>
          </a:p>
          <a:p>
            <a:pPr lvl="1">
              <a:spcBef>
                <a:spcPts val="2109"/>
              </a:spcBef>
            </a:pPr>
            <a:r>
              <a:t>mejor SNR usando aperturas pequeñas</a:t>
            </a:r>
          </a:p>
        </p:txBody>
      </p:sp>
      <p:pic>
        <p:nvPicPr>
          <p:cNvPr id="358" name="Screen Shot 2018-10-10 at 8.01.55 PM.png" descr="Screen Shot 2018-10-10 at 8.01.5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711" y="-1"/>
            <a:ext cx="457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Howell (2006)"/>
          <p:cNvSpPr txBox="1"/>
          <p:nvPr/>
        </p:nvSpPr>
        <p:spPr>
          <a:xfrm>
            <a:off x="7589809" y="138754"/>
            <a:ext cx="1239123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547" kern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Howell (2006)</a:t>
            </a:r>
          </a:p>
        </p:txBody>
      </p:sp>
      <p:sp>
        <p:nvSpPr>
          <p:cNvPr id="360" name="brillante"/>
          <p:cNvSpPr txBox="1"/>
          <p:nvPr/>
        </p:nvSpPr>
        <p:spPr>
          <a:xfrm>
            <a:off x="7382314" y="473460"/>
            <a:ext cx="1255153" cy="44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4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2391" kern="0">
                <a:solidFill>
                  <a:srgbClr val="0365C0">
                    <a:satOff val="-3355"/>
                    <a:lumOff val="26614"/>
                  </a:srgbClr>
                </a:solidFill>
              </a:rPr>
              <a:t>brillante</a:t>
            </a:r>
          </a:p>
        </p:txBody>
      </p:sp>
      <p:sp>
        <p:nvSpPr>
          <p:cNvPr id="361" name="débil"/>
          <p:cNvSpPr txBox="1"/>
          <p:nvPr/>
        </p:nvSpPr>
        <p:spPr>
          <a:xfrm>
            <a:off x="7980783" y="2328176"/>
            <a:ext cx="780663" cy="44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400" b="1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2391" kern="0">
                <a:solidFill>
                  <a:srgbClr val="C82506"/>
                </a:solidFill>
              </a:rPr>
              <a:t>débil</a:t>
            </a:r>
          </a:p>
        </p:txBody>
      </p:sp>
      <p:sp>
        <p:nvSpPr>
          <p:cNvPr id="362" name="brillante"/>
          <p:cNvSpPr txBox="1"/>
          <p:nvPr/>
        </p:nvSpPr>
        <p:spPr>
          <a:xfrm>
            <a:off x="7743537" y="5813355"/>
            <a:ext cx="1255153" cy="44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4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2391" kern="0">
                <a:solidFill>
                  <a:srgbClr val="0365C0">
                    <a:satOff val="-3355"/>
                    <a:lumOff val="26614"/>
                  </a:srgbClr>
                </a:solidFill>
              </a:rPr>
              <a:t>brillante</a:t>
            </a:r>
          </a:p>
        </p:txBody>
      </p:sp>
      <p:sp>
        <p:nvSpPr>
          <p:cNvPr id="363" name="débil"/>
          <p:cNvSpPr txBox="1"/>
          <p:nvPr/>
        </p:nvSpPr>
        <p:spPr>
          <a:xfrm>
            <a:off x="7980783" y="3908947"/>
            <a:ext cx="780663" cy="44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400" b="1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2391" kern="0">
                <a:solidFill>
                  <a:srgbClr val="C82506"/>
                </a:solidFill>
              </a:rPr>
              <a:t>débil</a:t>
            </a:r>
          </a:p>
        </p:txBody>
      </p:sp>
      <p:sp>
        <p:nvSpPr>
          <p:cNvPr id="364" name="Line"/>
          <p:cNvSpPr/>
          <p:nvPr/>
        </p:nvSpPr>
        <p:spPr>
          <a:xfrm flipV="1">
            <a:off x="6326320" y="2433618"/>
            <a:ext cx="1" cy="2687280"/>
          </a:xfrm>
          <a:prstGeom prst="line">
            <a:avLst/>
          </a:prstGeom>
          <a:ln w="63500">
            <a:solidFill>
              <a:schemeClr val="accent5"/>
            </a:solidFill>
            <a:custDash>
              <a:ds d="2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 sz="3600"/>
            </a:pPr>
            <a:endParaRPr sz="2531" kern="0">
              <a:solidFill>
                <a:srgbClr val="000000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365" name="Line"/>
          <p:cNvSpPr/>
          <p:nvPr/>
        </p:nvSpPr>
        <p:spPr>
          <a:xfrm flipV="1">
            <a:off x="6552589" y="346581"/>
            <a:ext cx="1" cy="5322094"/>
          </a:xfrm>
          <a:prstGeom prst="line">
            <a:avLst/>
          </a:prstGeom>
          <a:ln w="63500">
            <a:solidFill>
              <a:schemeClr val="accent1">
                <a:satOff val="-3355"/>
                <a:lumOff val="26614"/>
              </a:schemeClr>
            </a:solidFill>
            <a:custDash>
              <a:ds d="2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 sz="3600"/>
            </a:pPr>
            <a:endParaRPr sz="2531" kern="0">
              <a:solidFill>
                <a:srgbClr val="000000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969166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1C7C0-DE36-B64F-A9DB-BCF9477F7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Fits</a:t>
            </a:r>
            <a:r>
              <a:rPr lang="es-ES_tradnl" dirty="0"/>
              <a:t> </a:t>
            </a:r>
            <a:r>
              <a:rPr lang="es-ES_tradnl" dirty="0" err="1"/>
              <a:t>format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D60E0-0C10-5047-A056-5C6EA4EA4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998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effectLst/>
                <a:hlinkClick r:id="rId2"/>
              </a:rPr>
              <a:t>A Primer on the FITS Data Format</a:t>
            </a:r>
            <a:endParaRPr lang="en-US" b="1" dirty="0">
              <a:effectLst/>
            </a:endParaRPr>
          </a:p>
          <a:p>
            <a:pPr marL="0" indent="0">
              <a:buNone/>
            </a:pPr>
            <a:r>
              <a:rPr lang="en-US" sz="2400" b="1" dirty="0">
                <a:effectLst/>
              </a:rPr>
              <a:t>Data Units</a:t>
            </a:r>
          </a:p>
          <a:p>
            <a:pPr marL="0" indent="0">
              <a:buNone/>
            </a:pPr>
            <a:r>
              <a:rPr lang="en-US" sz="2000" dirty="0">
                <a:effectLst/>
              </a:rPr>
              <a:t>The data unit, if present, immediately follows the last 2880-byte block in the header unit. Note that the data unit is not required, so some HDUs only contain the header </a:t>
            </a:r>
            <a:r>
              <a:rPr lang="en-US" sz="2000" dirty="0" err="1">
                <a:effectLst/>
              </a:rPr>
              <a:t>unit.The</a:t>
            </a:r>
            <a:r>
              <a:rPr lang="en-US" sz="2000" dirty="0">
                <a:effectLst/>
              </a:rPr>
              <a:t> image pixels in a primary array or an image extension may have one of 5 supported data types:</a:t>
            </a:r>
          </a:p>
          <a:p>
            <a:r>
              <a:rPr lang="en-US" sz="2000" dirty="0">
                <a:effectLst/>
              </a:rPr>
              <a:t>8-bit (unsigned) integer bytes</a:t>
            </a:r>
          </a:p>
          <a:p>
            <a:r>
              <a:rPr lang="en-US" sz="2000" dirty="0">
                <a:effectLst/>
              </a:rPr>
              <a:t>16-bit (signed) integers</a:t>
            </a:r>
          </a:p>
          <a:p>
            <a:r>
              <a:rPr lang="en-US" sz="2000" dirty="0">
                <a:effectLst/>
              </a:rPr>
              <a:t>32-bit (signed) integers</a:t>
            </a:r>
          </a:p>
          <a:p>
            <a:r>
              <a:rPr lang="en-US" sz="2000" dirty="0">
                <a:effectLst/>
              </a:rPr>
              <a:t>32-bit single precision floating point real numbers</a:t>
            </a:r>
          </a:p>
          <a:p>
            <a:r>
              <a:rPr lang="en-US" sz="2000" dirty="0">
                <a:effectLst/>
              </a:rPr>
              <a:t>64-bit double precision floating point real numbers</a:t>
            </a:r>
            <a:br>
              <a:rPr lang="en-US" dirty="0"/>
            </a:b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283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39825"/>
          </a:xfrm>
        </p:spPr>
        <p:txBody>
          <a:bodyPr/>
          <a:lstStyle/>
          <a:p>
            <a:r>
              <a:rPr lang="es-ES_tradnl" dirty="0" err="1"/>
              <a:t>Elecci</a:t>
            </a:r>
            <a:r>
              <a:rPr lang="en-US" dirty="0" err="1"/>
              <a:t>ón</a:t>
            </a:r>
            <a:r>
              <a:rPr lang="en-US" dirty="0"/>
              <a:t> de R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0696" y="836712"/>
                <a:ext cx="8229600" cy="4530725"/>
              </a:xfrm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_tradnl" sz="2400" dirty="0"/>
                  <a:t>R tal que contenga toda la luz de la estrella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ES_tradnl" sz="2400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i="1" dirty="0">
                    <a:latin typeface="Times New Roman" charset="0"/>
                    <a:ea typeface="Times New Roman" charset="0"/>
                    <a:cs typeface="Times New Roman" charset="0"/>
                  </a:rPr>
                  <a:t>R</a:t>
                </a:r>
                <a:r>
                  <a:rPr lang="en-US" sz="2000" dirty="0"/>
                  <a:t> </a:t>
                </a:r>
                <a:r>
                  <a:rPr lang="mr-IN" sz="2000" dirty="0"/>
                  <a:t>–</a:t>
                </a:r>
                <a:r>
                  <a:rPr lang="en-US" sz="2000" dirty="0"/>
                  <a:t> </a:t>
                </a:r>
                <a:r>
                  <a:rPr lang="en-US" sz="2000" dirty="0" err="1"/>
                  <a:t>apertura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en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pixeles</a:t>
                </a:r>
                <a:endParaRPr lang="en-US" sz="2000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i="1" dirty="0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lang="en-US" sz="2000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  <a:r>
                  <a:rPr lang="en-US" sz="2000" dirty="0"/>
                  <a:t> - </a:t>
                </a:r>
                <a:r>
                  <a:rPr lang="en-US" sz="2000" dirty="0" err="1"/>
                  <a:t>Número</a:t>
                </a:r>
                <a:r>
                  <a:rPr lang="en-US" sz="2000" dirty="0"/>
                  <a:t> de </a:t>
                </a:r>
                <a:r>
                  <a:rPr lang="en-US" sz="2000" dirty="0" err="1"/>
                  <a:t>electrones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registrados</a:t>
                </a:r>
                <a:r>
                  <a:rPr lang="en-US" sz="2000" dirty="0"/>
                  <a:t> de la </a:t>
                </a:r>
                <a:r>
                  <a:rPr lang="en-US" sz="2000" dirty="0" err="1"/>
                  <a:t>estrella</a:t>
                </a:r>
                <a:endParaRPr lang="en-US" sz="2000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i="1" dirty="0">
                    <a:latin typeface="Times New Roman" charset="0"/>
                    <a:ea typeface="Times New Roman" charset="0"/>
                    <a:cs typeface="Times New Roman" charset="0"/>
                  </a:rPr>
                  <a:t>D</a:t>
                </a:r>
                <a:r>
                  <a:rPr lang="en-US" sz="2000" dirty="0"/>
                  <a:t> </a:t>
                </a:r>
                <a:r>
                  <a:rPr lang="mr-IN" sz="2000" dirty="0"/>
                  <a:t>–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Ganancia</a:t>
                </a:r>
                <a:r>
                  <a:rPr lang="en-US" sz="2000" dirty="0"/>
                  <a:t> (e</a:t>
                </a:r>
                <a:r>
                  <a:rPr lang="en-US" sz="2000" baseline="30000" dirty="0"/>
                  <a:t>-</a:t>
                </a:r>
                <a:r>
                  <a:rPr lang="en-US" sz="2000" dirty="0"/>
                  <a:t>/ADUs)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i="1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lang="en-US" sz="2000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  <a:r>
                  <a:rPr lang="en-US" sz="2000" dirty="0"/>
                  <a:t> </a:t>
                </a:r>
                <a:r>
                  <a:rPr lang="mr-IN" sz="2000" dirty="0"/>
                  <a:t>–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Brillo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en</a:t>
                </a:r>
                <a:r>
                  <a:rPr lang="en-US" sz="2000" dirty="0"/>
                  <a:t> ADUs de la </a:t>
                </a:r>
                <a:r>
                  <a:rPr lang="en-US" sz="2000" dirty="0" err="1"/>
                  <a:t>estrella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∗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latin typeface="Cambria Math" charset="0"/>
                      </a:rPr>
                      <m:t>𝐷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∗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𝑅𝑂𝑁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- </a:t>
                </a:r>
                <a:r>
                  <a:rPr lang="en-US" sz="2000" dirty="0" err="1"/>
                  <a:t>Ruido</a:t>
                </a:r>
                <a:r>
                  <a:rPr lang="en-US" sz="2000" dirty="0"/>
                  <a:t> de </a:t>
                </a:r>
                <a:r>
                  <a:rPr lang="en-US" sz="2000" dirty="0" err="1"/>
                  <a:t>lectura</a:t>
                </a:r>
                <a:endParaRPr lang="en-US" sz="2000" dirty="0"/>
              </a:p>
              <a:p>
                <a:pPr marL="0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𝑝𝑖𝑥</m:t>
                        </m:r>
                      </m:sub>
                    </m:sSub>
                  </m:oMath>
                </a14:m>
                <a:r>
                  <a:rPr lang="es-ES_tradnl" sz="2400" dirty="0"/>
                  <a:t> - </a:t>
                </a:r>
                <a:r>
                  <a:rPr lang="es-ES_tradnl" sz="2000" dirty="0"/>
                  <a:t>N</a:t>
                </a:r>
                <a:r>
                  <a:rPr lang="en-US" sz="2000" dirty="0" err="1"/>
                  <a:t>úmero</a:t>
                </a:r>
                <a:r>
                  <a:rPr lang="en-US" sz="2000" dirty="0"/>
                  <a:t> de </a:t>
                </a:r>
                <a:r>
                  <a:rPr lang="en-US" sz="2000" dirty="0" err="1"/>
                  <a:t>pixeles</a:t>
                </a:r>
                <a:r>
                  <a:rPr lang="en-US" sz="2000" dirty="0"/>
                  <a:t> de la </a:t>
                </a:r>
                <a:r>
                  <a:rPr lang="en-US" sz="2000" dirty="0" err="1"/>
                  <a:t>apertura</a:t>
                </a:r>
                <a:endParaRPr lang="es-ES_tradnl" sz="2000" dirty="0"/>
              </a:p>
              <a:p>
                <a:pPr marL="0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:r>
                  <a:rPr lang="es-ES_tradnl" sz="2400" dirty="0"/>
                  <a:t>Error </a:t>
                </a:r>
                <a:r>
                  <a:rPr lang="es-ES_tradnl" sz="2400" dirty="0" err="1"/>
                  <a:t>fotom</a:t>
                </a:r>
                <a:r>
                  <a:rPr lang="en-US" sz="2400" dirty="0" err="1"/>
                  <a:t>étrico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debido</a:t>
                </a:r>
                <a:r>
                  <a:rPr lang="en-US" sz="2400" dirty="0"/>
                  <a:t> a error </a:t>
                </a:r>
                <a:r>
                  <a:rPr lang="en-US" sz="2400" dirty="0" err="1"/>
                  <a:t>fotónico</a:t>
                </a:r>
                <a:r>
                  <a:rPr lang="en-US" sz="2400" dirty="0"/>
                  <a:t> y error de </a:t>
                </a:r>
                <a:r>
                  <a:rPr lang="en-US" sz="2400" dirty="0" err="1"/>
                  <a:t>lectura</a:t>
                </a:r>
                <a:endParaRPr lang="en-US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±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−2.5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±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s-ES_tradnl" sz="2400" dirty="0"/>
              </a:p>
              <a:p>
                <a:pPr marL="0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=−2.5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1±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mr-IN" sz="24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∗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≈1.09</m:t>
                          </m:r>
                        </m:e>
                      </m:func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𝜎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s-ES_tradnl" dirty="0"/>
              </a:p>
              <a:p>
                <a:pPr marL="0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≈1.09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𝑅𝑂𝑁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𝑝𝑖𝑥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ea typeface="Cambria Math" charset="0"/>
                  <a:cs typeface="Cambria Math" charset="0"/>
                </a:endParaRPr>
              </a:p>
              <a:p>
                <a:pPr marL="0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:r>
                  <a:rPr lang="es-ES_tradnl" sz="2400" dirty="0"/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𝑅𝑂𝑁</m:t>
                        </m:r>
                      </m:sub>
                    </m:sSub>
                  </m:oMath>
                </a14:m>
                <a:r>
                  <a:rPr lang="es-ES_tradnl" sz="2400" dirty="0"/>
                  <a:t> peque</a:t>
                </a:r>
                <a:r>
                  <a:rPr lang="en-US" sz="2400" dirty="0" err="1"/>
                  <a:t>ño</a:t>
                </a:r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mr-IN" sz="24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mr-IN" sz="240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mr-IN" sz="2400" i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𝑅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↑</m:t>
                            </m:r>
                          </m:lim>
                        </m:limLow>
                      </m:fName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func>
                    <m:r>
                      <a:rPr lang="is-I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0</m:t>
                    </m:r>
                  </m:oMath>
                </a14:m>
                <a:r>
                  <a:rPr lang="es-ES_tradnl" sz="2400" dirty="0"/>
                  <a:t>, ya 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∗</m:t>
                        </m:r>
                      </m:sub>
                    </m:sSub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↑</m:t>
                    </m:r>
                  </m:oMath>
                </a14:m>
                <a:endParaRPr lang="en-US" sz="2400" dirty="0">
                  <a:ea typeface="Cambria Math" charset="0"/>
                  <a:cs typeface="Cambria Math" charset="0"/>
                </a:endParaRPr>
              </a:p>
              <a:p>
                <a:pPr marL="0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:r>
                  <a:rPr lang="en-US" sz="2400" dirty="0"/>
                  <a:t>P</a:t>
                </a:r>
                <a:r>
                  <a:rPr lang="es-ES_tradnl" sz="2400" dirty="0"/>
                  <a:t>ero para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𝑅</m:t>
                    </m:r>
                    <m:r>
                      <a:rPr lang="is-I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→∞</m:t>
                    </m:r>
                  </m:oMath>
                </a14:m>
                <a:r>
                  <a:rPr lang="es-ES_tradnl" sz="2400" dirty="0"/>
                  <a:t> ya no es v</a:t>
                </a:r>
                <a:r>
                  <a:rPr lang="en-US" sz="2400" dirty="0" err="1"/>
                  <a:t>álido</a:t>
                </a:r>
                <a:endParaRPr lang="es-ES_tradnl" sz="2400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ES_tradnl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696" y="836712"/>
                <a:ext cx="8229600" cy="4530725"/>
              </a:xfrm>
              <a:blipFill rotWithShape="0">
                <a:blip r:embed="rId3"/>
                <a:stretch>
                  <a:fillRect l="-1185" t="-1077" b="-33782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4088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88640"/>
                <a:ext cx="8229600" cy="6336704"/>
              </a:xfrm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_tradnl" sz="2400" dirty="0"/>
                  <a:t>Error fotométrico debido a cielo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_tradnl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_tradnl" sz="24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s-ES_tradnl" sz="2400" b="0" i="1" smtClean="0">
                            <a:latin typeface="Cambria Math" charset="0"/>
                          </a:rPr>
                          <m:t>𝑠𝑘𝑦</m:t>
                        </m:r>
                      </m:sub>
                    </m:sSub>
                  </m:oMath>
                </a14:m>
                <a:r>
                  <a:rPr lang="es-ES_tradnl" sz="2400" dirty="0"/>
                  <a:t> - Brillo del fondo de cielo por pixel (</a:t>
                </a:r>
                <a:r>
                  <a:rPr lang="es-ES_tradnl" sz="2400" dirty="0" err="1"/>
                  <a:t>ADUs</a:t>
                </a:r>
                <a:r>
                  <a:rPr lang="es-ES_tradnl" sz="2400" dirty="0"/>
                  <a:t>/</a:t>
                </a:r>
                <a:r>
                  <a:rPr lang="es-ES_tradnl" sz="2400" dirty="0" err="1"/>
                  <a:t>pix</a:t>
                </a:r>
                <a:r>
                  <a:rPr lang="es-ES_tradnl" sz="2400" dirty="0"/>
                  <a:t>)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ES_tradnl" sz="2400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ES_tradnl" sz="2400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ES_tradnl" sz="2400" dirty="0"/>
              </a:p>
              <a:p>
                <a:pPr marL="0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:r>
                  <a:rPr lang="es-ES_tradnl" sz="2400" dirty="0"/>
                  <a:t>Si,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s-ES_tradnl" sz="24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s-ES_tradnl" sz="240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s-ES_tradnl" sz="2400" i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s-ES_tradnl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𝑅</m:t>
                            </m:r>
                            <m:r>
                              <a:rPr lang="es-ES_tradnl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↑</m:t>
                            </m:r>
                          </m:lim>
                        </m:limLow>
                      </m:fName>
                      <m:e>
                        <m:r>
                          <a:rPr lang="es-ES_tradnl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  <m:sSub>
                          <m:sSubPr>
                            <m:ctrlPr>
                              <a:rPr lang="es-ES_tradnl" sz="240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s-ES_tradnl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s-ES_tradnl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s-ES_tradnl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↑</m:t>
                        </m:r>
                      </m:e>
                    </m:func>
                  </m:oMath>
                </a14:m>
                <a:endParaRPr lang="es-ES_tradnl" sz="2400" dirty="0"/>
              </a:p>
              <a:p>
                <a:pPr marL="0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:endParaRPr lang="es-ES_tradnl" sz="2400" dirty="0"/>
              </a:p>
              <a:p>
                <a:pPr marL="0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:r>
                  <a:rPr lang="es-ES_tradnl" sz="2400" dirty="0"/>
                  <a:t>Sumando ambos efectos</a:t>
                </a:r>
              </a:p>
              <a:p>
                <a:pPr marL="0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:endParaRPr lang="es-ES_tradnl" sz="2400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s-ES_tradnl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r>
                        <a:rPr lang="es-ES_tradnl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 </m:t>
                      </m:r>
                      <m:f>
                        <m:fPr>
                          <m:ctrlPr>
                            <a:rPr lang="es-ES_tradnl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s-ES_tradnl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1.09</m:t>
                          </m:r>
                        </m:num>
                        <m:den>
                          <m:sSub>
                            <m:sSubPr>
                              <m:ctrlPr>
                                <a:rPr lang="es-ES_tradnl" sz="2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ES_tradnl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S_tradnl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es-ES_tradnl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s-ES_tradnl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s-ES_tradnl" sz="2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ES_tradnl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S_tradnl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es-ES_tradnl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  <m:r>
                            <a:rPr lang="es-ES_tradnl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_tradnl" sz="2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ES_tradnl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s-ES_tradnl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𝑝𝑖𝑥</m:t>
                              </m:r>
                            </m:sub>
                          </m:sSub>
                          <m:d>
                            <m:dPr>
                              <m:ctrlPr>
                                <a:rPr lang="es-ES_tradnl" sz="2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s-ES_tradnl" sz="24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_tradnl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s-ES_tradnl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𝑅𝑂𝑁</m:t>
                                  </m:r>
                                </m:sub>
                                <m:sup>
                                  <m:r>
                                    <a:rPr lang="es-ES_tradnl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s-ES_tradnl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s-ES_tradnl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es-ES_tradnl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_tradnl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s-ES_tradnl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𝑠𝑘𝑦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es-ES_tradnl" sz="2400" b="0" dirty="0">
                  <a:ea typeface="Cambria Math" charset="0"/>
                  <a:cs typeface="Cambria Math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ES_tradnl" sz="2400" b="0" dirty="0">
                  <a:ea typeface="Cambria Math" charset="0"/>
                  <a:cs typeface="Cambria Math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_tradnl" sz="2400" dirty="0"/>
                  <a:t>Casos límites:</a:t>
                </a:r>
              </a:p>
              <a:p>
                <a:pPr lvl="1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s-ES_tradnl" sz="2000" dirty="0"/>
                  <a:t>Estrella brillante: 1</a:t>
                </a:r>
                <a:r>
                  <a:rPr lang="es-ES_tradnl" sz="2000" b="1" dirty="0"/>
                  <a:t>≫</a:t>
                </a:r>
                <a:r>
                  <a:rPr lang="es-ES_tradnl" sz="2000" dirty="0"/>
                  <a:t>2 → Usar aperturas grandes</a:t>
                </a:r>
              </a:p>
              <a:p>
                <a:pPr lvl="1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r>
                  <a:rPr lang="es-ES_tradnl" sz="2000" dirty="0"/>
                  <a:t>Estrella débil: 1</a:t>
                </a:r>
                <a:r>
                  <a:rPr lang="es-ES_tradnl" sz="2000" b="1" dirty="0"/>
                  <a:t>≾ </a:t>
                </a:r>
                <a:r>
                  <a:rPr lang="es-ES_tradnl" sz="2000" dirty="0"/>
                  <a:t>2 → Usar aperturas pequeñas</a:t>
                </a:r>
              </a:p>
              <a:p>
                <a:pPr marL="457200" lvl="1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:r>
                  <a:rPr lang="es-ES_tradnl" sz="2000" dirty="0"/>
                  <a:t>	Notar que </a:t>
                </a:r>
                <a:r>
                  <a:rPr lang="es-ES_tradnl" sz="2000" i="1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lang="es-ES_tradnl" sz="2000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* </a:t>
                </a:r>
                <a:r>
                  <a:rPr lang="es-ES_tradnl" sz="2000" dirty="0"/>
                  <a:t>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s-ES_tradnl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s-ES_tradnl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𝑠𝑘𝑦</m:t>
                        </m:r>
                      </m:sub>
                    </m:sSub>
                  </m:oMath>
                </a14:m>
                <a:r>
                  <a:rPr lang="es-ES_tradnl" sz="2000" dirty="0"/>
                  <a:t> ∝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_tradnl" sz="2000" b="0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s-ES_tradnl" sz="2000" b="0" i="1" smtClean="0">
                            <a:latin typeface="Cambria Math" charset="0"/>
                          </a:rPr>
                          <m:t>𝑒𝑥𝑝</m:t>
                        </m:r>
                      </m:sub>
                    </m:sSub>
                  </m:oMath>
                </a14:m>
                <a:r>
                  <a:rPr lang="es-ES_tradnl" sz="2000" dirty="0"/>
                  <a:t>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_tradnl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s-ES_tradnl" sz="2000" b="0" i="1" smtClean="0">
                            <a:latin typeface="Cambria Math" charset="0"/>
                          </a:rPr>
                          <m:t>𝑅𝑂𝑁</m:t>
                        </m:r>
                      </m:sub>
                    </m:sSub>
                  </m:oMath>
                </a14:m>
                <a:r>
                  <a:rPr lang="es-ES_tradnl" sz="2000" dirty="0"/>
                  <a:t> fijo</a:t>
                </a:r>
              </a:p>
              <a:p>
                <a:pPr marL="457200" lvl="1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:r>
                  <a:rPr lang="es-ES_tradnl" sz="2000" dirty="0"/>
                  <a:t>	Integración de larga duración mejor q suma de cortas, pero 	problema con los rayos cósmicos</a:t>
                </a:r>
              </a:p>
              <a:p>
                <a:pPr lvl="1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</a:pPr>
                <a:endParaRPr lang="es-ES_tradnl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88640"/>
                <a:ext cx="8229600" cy="6336704"/>
              </a:xfrm>
              <a:blipFill>
                <a:blip r:embed="rId2"/>
                <a:stretch>
                  <a:fillRect l="-1233" t="-800" b="-6000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63688" y="1243966"/>
                <a:ext cx="4896544" cy="754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 eaLnBrk="1" fontAlgn="auto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f>
                        <m:fPr>
                          <m:ctrlPr>
                            <a:rPr lang="mr-IN" sz="200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1.09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mr-IN" sz="200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mr-IN" sz="200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𝑝𝑖𝑥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𝑠𝑘𝑦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ES_tradnl" sz="2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1243966"/>
                <a:ext cx="4896544" cy="75469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3851920" y="4509120"/>
            <a:ext cx="3240360" cy="585356"/>
            <a:chOff x="3851920" y="4185084"/>
            <a:chExt cx="3240360" cy="585356"/>
          </a:xfrm>
        </p:grpSpPr>
        <p:sp>
          <p:nvSpPr>
            <p:cNvPr id="8" name="Right Brace 7"/>
            <p:cNvSpPr/>
            <p:nvPr/>
          </p:nvSpPr>
          <p:spPr>
            <a:xfrm rot="5400000">
              <a:off x="4031940" y="4005064"/>
              <a:ext cx="216024" cy="576064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Right Brace 8"/>
            <p:cNvSpPr/>
            <p:nvPr/>
          </p:nvSpPr>
          <p:spPr>
            <a:xfrm rot="5400000">
              <a:off x="5832140" y="3140968"/>
              <a:ext cx="216024" cy="2304256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95936" y="440110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/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96136" y="440110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9869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orrección de apertur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Corrección de apertura</a:t>
            </a:r>
          </a:p>
        </p:txBody>
      </p:sp>
      <p:sp>
        <p:nvSpPr>
          <p:cNvPr id="368" name="Si se hace la fotometría de todas las estrellas con la misma apertura:…"/>
          <p:cNvSpPr txBox="1">
            <a:spLocks noGrp="1"/>
          </p:cNvSpPr>
          <p:nvPr>
            <p:ph type="body" idx="1"/>
          </p:nvPr>
        </p:nvSpPr>
        <p:spPr>
          <a:xfrm>
            <a:off x="401836" y="1196578"/>
            <a:ext cx="7906615" cy="460911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406"/>
              </a:spcBef>
            </a:pPr>
            <a:r>
              <a:rPr dirty="0"/>
              <a:t>Si se </a:t>
            </a:r>
            <a:r>
              <a:rPr dirty="0" err="1"/>
              <a:t>hace</a:t>
            </a:r>
            <a:r>
              <a:rPr dirty="0"/>
              <a:t> la </a:t>
            </a:r>
            <a:r>
              <a:rPr dirty="0" err="1"/>
              <a:t>fotometría</a:t>
            </a:r>
            <a:r>
              <a:rPr dirty="0"/>
              <a:t> de </a:t>
            </a:r>
            <a:r>
              <a:rPr dirty="0" err="1"/>
              <a:t>todas</a:t>
            </a:r>
            <a:r>
              <a:rPr dirty="0"/>
              <a:t> las </a:t>
            </a:r>
            <a:r>
              <a:rPr dirty="0" err="1"/>
              <a:t>estrellas</a:t>
            </a:r>
            <a:r>
              <a:rPr dirty="0"/>
              <a:t> con </a:t>
            </a:r>
            <a:r>
              <a:rPr b="1" i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1" i="1" dirty="0" err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misma</a:t>
            </a:r>
            <a:r>
              <a:rPr dirty="0"/>
              <a:t> </a:t>
            </a:r>
            <a:r>
              <a:rPr dirty="0" err="1"/>
              <a:t>apertura</a:t>
            </a:r>
            <a:r>
              <a:rPr dirty="0"/>
              <a:t>:</a:t>
            </a:r>
          </a:p>
          <a:p>
            <a:pPr lvl="1">
              <a:spcBef>
                <a:spcPts val="1406"/>
              </a:spcBef>
            </a:pPr>
            <a:r>
              <a:rPr dirty="0"/>
              <a:t>la </a:t>
            </a:r>
            <a:r>
              <a:rPr dirty="0" err="1"/>
              <a:t>fracción</a:t>
            </a:r>
            <a:r>
              <a:rPr dirty="0"/>
              <a:t> del </a:t>
            </a:r>
            <a:r>
              <a:rPr dirty="0" err="1"/>
              <a:t>flujo</a:t>
            </a:r>
            <a:r>
              <a:rPr dirty="0"/>
              <a:t> que </a:t>
            </a:r>
            <a:r>
              <a:rPr dirty="0" err="1"/>
              <a:t>queda</a:t>
            </a:r>
            <a:r>
              <a:rPr dirty="0"/>
              <a:t> </a:t>
            </a:r>
            <a:r>
              <a:rPr dirty="0" err="1"/>
              <a:t>fuera</a:t>
            </a:r>
            <a:r>
              <a:rPr dirty="0"/>
              <a:t> es la </a:t>
            </a:r>
            <a:r>
              <a:rPr dirty="0" err="1"/>
              <a:t>misma</a:t>
            </a:r>
            <a:r>
              <a:rPr dirty="0"/>
              <a:t> para </a:t>
            </a:r>
            <a:r>
              <a:rPr dirty="0" err="1"/>
              <a:t>todas</a:t>
            </a:r>
            <a:r>
              <a:rPr dirty="0"/>
              <a:t> las </a:t>
            </a:r>
            <a:r>
              <a:rPr dirty="0" err="1"/>
              <a:t>estrellas</a:t>
            </a:r>
            <a:r>
              <a:rPr dirty="0"/>
              <a:t>, </a:t>
            </a:r>
            <a:r>
              <a:rPr dirty="0" err="1"/>
              <a:t>como</a:t>
            </a:r>
            <a:r>
              <a:rPr dirty="0"/>
              <a:t> es un factor </a:t>
            </a:r>
            <a:r>
              <a:rPr dirty="0" err="1"/>
              <a:t>multiplicativo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el </a:t>
            </a:r>
            <a:r>
              <a:rPr dirty="0" err="1"/>
              <a:t>flujo</a:t>
            </a:r>
            <a:r>
              <a:rPr dirty="0"/>
              <a:t> =&gt; se traduce </a:t>
            </a:r>
            <a:r>
              <a:rPr dirty="0" err="1"/>
              <a:t>en</a:t>
            </a:r>
            <a:r>
              <a:rPr dirty="0"/>
              <a:t> un factor </a:t>
            </a:r>
            <a:r>
              <a:rPr dirty="0" err="1"/>
              <a:t>aditivo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magnitud</a:t>
            </a:r>
            <a:r>
              <a:rPr dirty="0"/>
              <a:t> =&gt; se </a:t>
            </a:r>
            <a:r>
              <a:rPr dirty="0" err="1"/>
              <a:t>absorbe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el punto cero C</a:t>
            </a:r>
          </a:p>
          <a:p>
            <a:pPr lvl="2">
              <a:spcBef>
                <a:spcPts val="1406"/>
              </a:spcBef>
              <a:defRPr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una sola </a:t>
            </a:r>
            <a:r>
              <a:rPr dirty="0" err="1"/>
              <a:t>apertura</a:t>
            </a:r>
            <a:r>
              <a:rPr dirty="0"/>
              <a:t> -&gt; no es </a:t>
            </a:r>
            <a:r>
              <a:rPr dirty="0" err="1"/>
              <a:t>necesario</a:t>
            </a:r>
            <a:r>
              <a:rPr dirty="0"/>
              <a:t> </a:t>
            </a:r>
            <a:r>
              <a:rPr dirty="0" err="1"/>
              <a:t>hacer</a:t>
            </a:r>
            <a:r>
              <a:rPr dirty="0"/>
              <a:t> </a:t>
            </a:r>
            <a:r>
              <a:rPr dirty="0" err="1"/>
              <a:t>ninguna</a:t>
            </a:r>
            <a:r>
              <a:rPr dirty="0"/>
              <a:t> </a:t>
            </a:r>
            <a:r>
              <a:rPr dirty="0" err="1"/>
              <a:t>corrección</a:t>
            </a:r>
            <a:endParaRPr dirty="0"/>
          </a:p>
          <a:p>
            <a:pPr>
              <a:spcBef>
                <a:spcPts val="1406"/>
              </a:spcBef>
              <a:defRPr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pPr>
            <a:r>
              <a:rPr dirty="0"/>
              <a:t>Si se </a:t>
            </a:r>
            <a:r>
              <a:rPr dirty="0" err="1"/>
              <a:t>usan</a:t>
            </a:r>
            <a:r>
              <a:rPr dirty="0"/>
              <a:t> </a:t>
            </a:r>
            <a:r>
              <a:rPr dirty="0" err="1"/>
              <a:t>aperturas</a:t>
            </a:r>
            <a:r>
              <a:rPr dirty="0"/>
              <a:t> </a:t>
            </a:r>
            <a:r>
              <a:rPr b="1" i="1" dirty="0" err="1">
                <a:latin typeface="Helvetica Neue"/>
                <a:ea typeface="Helvetica Neue"/>
                <a:cs typeface="Helvetica Neue"/>
                <a:sym typeface="Helvetica Neue"/>
              </a:rPr>
              <a:t>diferentes</a:t>
            </a:r>
            <a:r>
              <a:rPr dirty="0"/>
              <a:t> </a:t>
            </a:r>
            <a:r>
              <a:rPr dirty="0" err="1"/>
              <a:t>según</a:t>
            </a:r>
            <a:r>
              <a:rPr dirty="0"/>
              <a:t> el </a:t>
            </a:r>
            <a:r>
              <a:rPr dirty="0" err="1"/>
              <a:t>brillo</a:t>
            </a:r>
            <a:r>
              <a:rPr dirty="0"/>
              <a:t> de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objeto</a:t>
            </a:r>
            <a:r>
              <a:rPr dirty="0"/>
              <a:t>:</a:t>
            </a:r>
          </a:p>
          <a:p>
            <a:pPr lvl="1">
              <a:spcBef>
                <a:spcPts val="1406"/>
              </a:spcBef>
              <a:defRPr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pPr>
            <a:r>
              <a:rPr b="1" dirty="0">
                <a:latin typeface="Helvetica Neue"/>
                <a:ea typeface="Helvetica Neue"/>
                <a:cs typeface="Helvetica Neue"/>
                <a:sym typeface="Helvetica Neue"/>
              </a:rPr>
              <a:t>se </a:t>
            </a:r>
            <a:r>
              <a:rPr b="1" dirty="0" err="1">
                <a:latin typeface="Helvetica Neue"/>
                <a:ea typeface="Helvetica Neue"/>
                <a:cs typeface="Helvetica Neue"/>
                <a:sym typeface="Helvetica Neue"/>
              </a:rPr>
              <a:t>hace</a:t>
            </a:r>
            <a:r>
              <a:rPr b="1" dirty="0">
                <a:latin typeface="Helvetica Neue"/>
                <a:ea typeface="Helvetica Neue"/>
                <a:cs typeface="Helvetica Neue"/>
                <a:sym typeface="Helvetica Neue"/>
              </a:rPr>
              <a:t> una </a:t>
            </a:r>
            <a:r>
              <a:rPr b="1" dirty="0" err="1">
                <a:latin typeface="Helvetica Neue"/>
                <a:ea typeface="Helvetica Neue"/>
                <a:cs typeface="Helvetica Neue"/>
                <a:sym typeface="Helvetica Neue"/>
              </a:rPr>
              <a:t>corrección</a:t>
            </a:r>
            <a:r>
              <a:rPr b="1" dirty="0"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1" dirty="0" err="1">
                <a:latin typeface="Helvetica Neue"/>
                <a:ea typeface="Helvetica Neue"/>
                <a:cs typeface="Helvetica Neue"/>
                <a:sym typeface="Helvetica Neue"/>
              </a:rPr>
              <a:t>apertura</a:t>
            </a:r>
            <a:endParaRPr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>
              <a:spcBef>
                <a:spcPts val="1406"/>
              </a:spcBef>
            </a:pPr>
            <a:r>
              <a:rPr dirty="0"/>
              <a:t>la </a:t>
            </a:r>
            <a:r>
              <a:rPr dirty="0" err="1"/>
              <a:t>corrección</a:t>
            </a:r>
            <a:r>
              <a:rPr dirty="0"/>
              <a:t> se </a:t>
            </a:r>
            <a:r>
              <a:rPr dirty="0" err="1"/>
              <a:t>estima</a:t>
            </a:r>
            <a:r>
              <a:rPr dirty="0"/>
              <a:t> a </a:t>
            </a:r>
            <a:r>
              <a:rPr dirty="0" err="1"/>
              <a:t>partir</a:t>
            </a:r>
            <a:r>
              <a:rPr dirty="0"/>
              <a:t> de </a:t>
            </a:r>
            <a:r>
              <a:rPr dirty="0" err="1"/>
              <a:t>curvas</a:t>
            </a:r>
            <a:r>
              <a:rPr dirty="0"/>
              <a:t> de </a:t>
            </a:r>
            <a:r>
              <a:rPr dirty="0" err="1"/>
              <a:t>crecimiento</a:t>
            </a:r>
            <a:r>
              <a:rPr dirty="0"/>
              <a:t> para </a:t>
            </a:r>
            <a:r>
              <a:rPr dirty="0" err="1"/>
              <a:t>estrellas</a:t>
            </a:r>
            <a:r>
              <a:rPr dirty="0"/>
              <a:t> </a:t>
            </a:r>
            <a:r>
              <a:rPr dirty="0" err="1"/>
              <a:t>brillantes</a:t>
            </a:r>
            <a:r>
              <a:rPr dirty="0"/>
              <a:t>  —-&gt; se </a:t>
            </a:r>
            <a:r>
              <a:rPr dirty="0" err="1"/>
              <a:t>calcula</a:t>
            </a:r>
            <a:r>
              <a:rPr dirty="0"/>
              <a:t> ∆m = </a:t>
            </a:r>
            <a:r>
              <a:rPr dirty="0" err="1"/>
              <a:t>diferencia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magnitud</a:t>
            </a:r>
            <a:r>
              <a:rPr dirty="0"/>
              <a:t> para </a:t>
            </a:r>
            <a:r>
              <a:rPr dirty="0" err="1"/>
              <a:t>aperturas</a:t>
            </a:r>
            <a:r>
              <a:rPr dirty="0"/>
              <a:t> </a:t>
            </a:r>
            <a:r>
              <a:rPr dirty="0" err="1"/>
              <a:t>diferentes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656671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Correcci</a:t>
            </a:r>
            <a:r>
              <a:rPr lang="en-US" dirty="0" err="1"/>
              <a:t>ón</a:t>
            </a:r>
            <a:r>
              <a:rPr lang="en-US" dirty="0"/>
              <a:t> de </a:t>
            </a:r>
            <a:r>
              <a:rPr lang="en-US" dirty="0" err="1"/>
              <a:t>apertura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35280" cy="4530725"/>
              </a:xfrm>
            </p:spPr>
            <p:txBody>
              <a:bodyPr/>
              <a:lstStyle/>
              <a:p>
                <a:r>
                  <a:rPr lang="es-ES_tradnl" sz="2400" dirty="0"/>
                  <a:t>Asumo misma PSF para todas las estrellas de la imagen. La </a:t>
                </a:r>
                <a:r>
                  <a:rPr lang="es-ES_tradnl" sz="2400" dirty="0" err="1"/>
                  <a:t>fracci</a:t>
                </a:r>
                <a:r>
                  <a:rPr lang="en-US" sz="2400" dirty="0" err="1"/>
                  <a:t>ón</a:t>
                </a:r>
                <a:r>
                  <a:rPr lang="en-US" sz="2400" dirty="0"/>
                  <a:t> de </a:t>
                </a:r>
                <a:r>
                  <a:rPr lang="en-US" sz="2400" dirty="0" err="1"/>
                  <a:t>energía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dentro</a:t>
                </a:r>
                <a:r>
                  <a:rPr lang="en-US" sz="2400" dirty="0"/>
                  <a:t> de </a:t>
                </a:r>
                <a:r>
                  <a:rPr lang="en-US" sz="2400" dirty="0" err="1"/>
                  <a:t>apertura</a:t>
                </a:r>
                <a:r>
                  <a:rPr lang="en-US" sz="2400" dirty="0"/>
                  <a:t> (encircle energy) </a:t>
                </a:r>
                <a:r>
                  <a:rPr lang="en-US" sz="2400" dirty="0" err="1"/>
                  <a:t>es</a:t>
                </a:r>
                <a:r>
                  <a:rPr lang="en-US" sz="2400" dirty="0"/>
                  <a:t> la </a:t>
                </a:r>
                <a:r>
                  <a:rPr lang="en-US" sz="2400" dirty="0" err="1"/>
                  <a:t>misma</a:t>
                </a:r>
                <a:r>
                  <a:rPr lang="en-US" sz="2400" dirty="0"/>
                  <a:t>. </a:t>
                </a:r>
              </a:p>
              <a:p>
                <a:r>
                  <a:rPr lang="en-US" sz="2400" dirty="0"/>
                  <a:t>TECNICA:</a:t>
                </a:r>
              </a:p>
              <a:p>
                <a:pPr lvl="1"/>
                <a:r>
                  <a:rPr lang="en-US" sz="2000" dirty="0" err="1"/>
                  <a:t>Medir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brillo</a:t>
                </a:r>
                <a:r>
                  <a:rPr lang="en-US" sz="2000" dirty="0"/>
                  <a:t> de </a:t>
                </a:r>
                <a:r>
                  <a:rPr lang="en-US" sz="2000" dirty="0" err="1"/>
                  <a:t>estrellas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débiles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en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pequeñas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aperturas</a:t>
                </a:r>
                <a:r>
                  <a:rPr lang="en-US" sz="2000" dirty="0"/>
                  <a:t> </a:t>
                </a:r>
                <a:r>
                  <a:rPr lang="en-US" sz="2000" i="1" dirty="0">
                    <a:latin typeface="Times New Roman" charset="0"/>
                    <a:ea typeface="Times New Roman" charset="0"/>
                    <a:cs typeface="Times New Roman" charset="0"/>
                  </a:rPr>
                  <a:t>m</a:t>
                </a:r>
                <a:r>
                  <a:rPr lang="en-US" sz="2000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d </a:t>
                </a:r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en-US" sz="2000" i="1" dirty="0">
                    <a:latin typeface="Times New Roman" charset="0"/>
                    <a:ea typeface="Times New Roman" charset="0"/>
                    <a:cs typeface="Times New Roman" charset="0"/>
                  </a:rPr>
                  <a:t>R</a:t>
                </a:r>
                <a:r>
                  <a:rPr lang="en-US" sz="2000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endParaRPr lang="en-US" sz="2000" dirty="0"/>
              </a:p>
              <a:p>
                <a:pPr lvl="1"/>
                <a:r>
                  <a:rPr lang="en-US" sz="2000" dirty="0" err="1"/>
                  <a:t>Medir</a:t>
                </a:r>
                <a:r>
                  <a:rPr lang="en-US" sz="2000" dirty="0"/>
                  <a:t>  </a:t>
                </a:r>
                <a:r>
                  <a:rPr lang="en-US" sz="2000" dirty="0" err="1"/>
                  <a:t>brillantes</a:t>
                </a:r>
                <a:r>
                  <a:rPr lang="en-US" sz="2000" dirty="0"/>
                  <a:t> con </a:t>
                </a:r>
                <a:r>
                  <a:rPr lang="en-US" sz="2000" dirty="0" err="1"/>
                  <a:t>aperturas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pequeñas</a:t>
                </a:r>
                <a:r>
                  <a:rPr lang="en-US" sz="2000" dirty="0"/>
                  <a:t> </a:t>
                </a:r>
                <a:r>
                  <a:rPr lang="en-US" sz="2000" i="1" dirty="0" err="1">
                    <a:latin typeface="Times New Roman" charset="0"/>
                    <a:ea typeface="Times New Roman" charset="0"/>
                    <a:cs typeface="Times New Roman" charset="0"/>
                  </a:rPr>
                  <a:t>m</a:t>
                </a:r>
                <a:r>
                  <a:rPr lang="en-US" sz="2000" i="1" baseline="-25000" dirty="0" err="1">
                    <a:latin typeface="Times New Roman" charset="0"/>
                    <a:ea typeface="Times New Roman" charset="0"/>
                    <a:cs typeface="Times New Roman" charset="0"/>
                  </a:rPr>
                  <a:t>b</a:t>
                </a:r>
                <a:r>
                  <a:rPr lang="en-US" sz="2000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en-US" sz="2000" i="1" dirty="0">
                    <a:latin typeface="Times New Roman" charset="0"/>
                    <a:ea typeface="Times New Roman" charset="0"/>
                    <a:cs typeface="Times New Roman" charset="0"/>
                  </a:rPr>
                  <a:t>R</a:t>
                </a:r>
                <a:r>
                  <a:rPr lang="en-US" sz="2000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) </a:t>
                </a:r>
                <a:r>
                  <a:rPr lang="en-US" sz="2000" dirty="0"/>
                  <a:t>y </a:t>
                </a:r>
                <a:r>
                  <a:rPr lang="en-US" sz="2000" dirty="0" err="1"/>
                  <a:t>grandes</a:t>
                </a:r>
                <a:r>
                  <a:rPr lang="en-US" sz="2000" dirty="0"/>
                  <a:t> </a:t>
                </a:r>
                <a:r>
                  <a:rPr lang="en-US" sz="2000" i="1" dirty="0" err="1">
                    <a:latin typeface="Times New Roman" charset="0"/>
                    <a:ea typeface="Times New Roman" charset="0"/>
                    <a:cs typeface="Times New Roman" charset="0"/>
                  </a:rPr>
                  <a:t>m</a:t>
                </a:r>
                <a:r>
                  <a:rPr lang="en-US" sz="2000" i="1" baseline="-25000" dirty="0" err="1">
                    <a:latin typeface="Times New Roman" charset="0"/>
                    <a:ea typeface="Times New Roman" charset="0"/>
                    <a:cs typeface="Times New Roman" charset="0"/>
                  </a:rPr>
                  <a:t>b</a:t>
                </a:r>
                <a:r>
                  <a:rPr lang="en-US" sz="2000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en-US" sz="2000" i="1" dirty="0">
                    <a:latin typeface="Times New Roman" charset="0"/>
                    <a:ea typeface="Times New Roman" charset="0"/>
                    <a:cs typeface="Times New Roman" charset="0"/>
                  </a:rPr>
                  <a:t>R</a:t>
                </a:r>
                <a:r>
                  <a:rPr lang="en-US" sz="2000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lang="en-US" sz="2000" dirty="0"/>
                  <a:t>.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0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mr-I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−</m:t>
                    </m:r>
                    <m:d>
                      <m:dPr>
                        <m:ctrlPr>
                          <a:rPr lang="mr-I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</m:sSub>
                        <m:d>
                          <m:dPr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smtClean="0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</m:sSub>
                        <m:d>
                          <m:dPr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000" dirty="0"/>
              </a:p>
              <a:p>
                <a:pPr marL="457200" lvl="1" indent="0">
                  <a:buNone/>
                </a:pPr>
                <a:r>
                  <a:rPr lang="en-US" sz="2000" i="1" dirty="0">
                    <a:latin typeface="Times New Roman" charset="0"/>
                    <a:ea typeface="Times New Roman" charset="0"/>
                    <a:cs typeface="Times New Roman" charset="0"/>
                  </a:rPr>
                  <a:t>R</a:t>
                </a:r>
                <a:r>
                  <a:rPr lang="en-US" sz="2000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2 </a:t>
                </a:r>
                <a:r>
                  <a:rPr lang="en-US" sz="2000" dirty="0">
                    <a:latin typeface="Times New Roman" charset="0"/>
                    <a:ea typeface="Times New Roman" charset="0"/>
                    <a:cs typeface="Times New Roman" charset="0"/>
                  </a:rPr>
                  <a:t>∼ 4-5 FWHM</a:t>
                </a:r>
              </a:p>
              <a:p>
                <a:pPr marL="57150" indent="0">
                  <a:buNone/>
                </a:pPr>
                <a:r>
                  <a:rPr lang="en-US" sz="2400" dirty="0" err="1">
                    <a:cs typeface="Times New Roman" charset="0"/>
                  </a:rPr>
                  <a:t>Curvas</a:t>
                </a:r>
                <a:r>
                  <a:rPr lang="en-US" sz="2400" dirty="0">
                    <a:cs typeface="Times New Roman" charset="0"/>
                  </a:rPr>
                  <a:t> de </a:t>
                </a:r>
                <a:r>
                  <a:rPr lang="en-US" sz="2400" dirty="0" err="1">
                    <a:cs typeface="Times New Roman" charset="0"/>
                  </a:rPr>
                  <a:t>crecimiento</a:t>
                </a:r>
                <a:endParaRPr lang="en-US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35280" cy="4530725"/>
              </a:xfrm>
              <a:blipFill rotWithShape="0">
                <a:blip r:embed="rId2"/>
                <a:stretch>
                  <a:fillRect l="-506" t="-1077" r="-506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7041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900" y="0"/>
            <a:ext cx="464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figure5_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5819" y="1624197"/>
            <a:ext cx="5654587" cy="418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39825"/>
          </a:xfrm>
        </p:spPr>
        <p:txBody>
          <a:bodyPr/>
          <a:lstStyle/>
          <a:p>
            <a:r>
              <a:rPr lang="es-ES_tradnl" altLang="en-US">
                <a:ea typeface="ＭＳ Ｐゴシック" charset="-128"/>
              </a:rPr>
              <a:t>Curvas de crecimiento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3" y="5757596"/>
            <a:ext cx="9144000" cy="107613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Objetos Extendid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Objetos Extendidos</a:t>
            </a:r>
          </a:p>
        </p:txBody>
      </p:sp>
    </p:spTree>
    <p:extLst>
      <p:ext uri="{BB962C8B-B14F-4D97-AF65-F5344CB8AC3E}">
        <p14:creationId xmlns:p14="http://schemas.microsoft.com/office/powerpoint/2010/main" val="218821813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Fotometría de Objetos extendidos: aperturas no circula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Fotometría de Objetos extendidos: aperturas no circulares</a:t>
            </a:r>
          </a:p>
        </p:txBody>
      </p:sp>
      <p:sp>
        <p:nvSpPr>
          <p:cNvPr id="381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2" name="APT15.png" descr="APT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64" y="1889603"/>
            <a:ext cx="8009073" cy="461664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Extractor"/>
          <p:cNvSpPr txBox="1"/>
          <p:nvPr/>
        </p:nvSpPr>
        <p:spPr>
          <a:xfrm>
            <a:off x="7998405" y="6454690"/>
            <a:ext cx="969818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547" kern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SExtractor</a:t>
            </a:r>
          </a:p>
        </p:txBody>
      </p:sp>
    </p:spTree>
    <p:extLst>
      <p:ext uri="{BB962C8B-B14F-4D97-AF65-F5344CB8AC3E}">
        <p14:creationId xmlns:p14="http://schemas.microsoft.com/office/powerpoint/2010/main" val="353127133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ages.jpeg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535" y="1524457"/>
            <a:ext cx="5108620" cy="5108620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Fotometría de Objetos extendidos: aperturas no circula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Fotometría de Objetos extendidos: aperturas no circulares</a:t>
            </a:r>
          </a:p>
        </p:txBody>
      </p:sp>
      <p:sp>
        <p:nvSpPr>
          <p:cNvPr id="387" name="SExtractor"/>
          <p:cNvSpPr txBox="1"/>
          <p:nvPr/>
        </p:nvSpPr>
        <p:spPr>
          <a:xfrm>
            <a:off x="7998405" y="6454690"/>
            <a:ext cx="969818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1547" kern="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rPr>
              <a:t>SExtractor</a:t>
            </a:r>
          </a:p>
        </p:txBody>
      </p:sp>
    </p:spTree>
    <p:extLst>
      <p:ext uri="{BB962C8B-B14F-4D97-AF65-F5344CB8AC3E}">
        <p14:creationId xmlns:p14="http://schemas.microsoft.com/office/powerpoint/2010/main" val="374643401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Fotometría PS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Fotometría PSF</a:t>
            </a:r>
          </a:p>
        </p:txBody>
      </p:sp>
    </p:spTree>
    <p:extLst>
      <p:ext uri="{BB962C8B-B14F-4D97-AF65-F5344CB8AC3E}">
        <p14:creationId xmlns:p14="http://schemas.microsoft.com/office/powerpoint/2010/main" val="1058281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F7F1-E3CA-774A-AD10-08A6514CD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Operaciones con imágenes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FA93E-734F-BA43-84CC-8E3126D2E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2800" dirty="0"/>
              <a:t>Chequear como se hacen las operaciones con imágenes en el software que se utiliza.</a:t>
            </a:r>
          </a:p>
          <a:p>
            <a:r>
              <a:rPr lang="es-ES_tradnl" sz="2800" dirty="0"/>
              <a:t>Preferentemente hacer las operaciones en reales.</a:t>
            </a:r>
          </a:p>
          <a:p>
            <a:r>
              <a:rPr lang="es-ES_tradnl" sz="2800" dirty="0"/>
              <a:t>Si no lo permite el </a:t>
            </a:r>
            <a:r>
              <a:rPr lang="es-ES_tradnl" sz="2800" dirty="0" err="1"/>
              <a:t>soft</a:t>
            </a:r>
            <a:r>
              <a:rPr lang="es-ES_tradnl" sz="2800" dirty="0"/>
              <a:t>, y si se usan números enteros positivos, </a:t>
            </a:r>
          </a:p>
          <a:p>
            <a:pPr lvl="1"/>
            <a:r>
              <a:rPr lang="es-ES_tradnl" sz="2400" dirty="0"/>
              <a:t>chequear que al hacer una operación no se obtienen valores negativos, que se traducen en 0.</a:t>
            </a:r>
          </a:p>
          <a:p>
            <a:pPr lvl="1"/>
            <a:r>
              <a:rPr lang="es-ES_tradnl" sz="2400" dirty="0"/>
              <a:t>chequear que al hacer una división y operación se </a:t>
            </a:r>
            <a:r>
              <a:rPr lang="es-ES_tradnl" sz="2400"/>
              <a:t>usan valores &gt; 1.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043856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Fotometría de Apertura vs PS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Fotometría de Apertura vs PSF</a:t>
            </a:r>
          </a:p>
        </p:txBody>
      </p:sp>
      <p:sp>
        <p:nvSpPr>
          <p:cNvPr id="392" name="Fotometría de apertura:…"/>
          <p:cNvSpPr txBox="1">
            <a:spLocks noGrp="1"/>
          </p:cNvSpPr>
          <p:nvPr>
            <p:ph type="body" sz="half" idx="1"/>
          </p:nvPr>
        </p:nvSpPr>
        <p:spPr>
          <a:xfrm>
            <a:off x="264864" y="1187738"/>
            <a:ext cx="3625454" cy="532209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58"/>
              </a:spcBef>
            </a:pPr>
            <a:r>
              <a:t>Fotometría de apertura:</a:t>
            </a:r>
          </a:p>
          <a:p>
            <a:pPr lvl="1">
              <a:spcBef>
                <a:spcPts val="1758"/>
              </a:spcBef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ventajas</a:t>
            </a:r>
            <a:r>
              <a:t>: rápida y sencilla</a:t>
            </a:r>
          </a:p>
          <a:p>
            <a:pPr lvl="1">
              <a:spcBef>
                <a:spcPts val="1758"/>
              </a:spcBef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limitaciones</a:t>
            </a:r>
            <a:r>
              <a:t>: no se puede hacer en campos muy densos (crowding) o en campos con fondos nebulosos</a:t>
            </a:r>
          </a:p>
          <a:p>
            <a:pPr lvl="2">
              <a:spcBef>
                <a:spcPts val="1758"/>
              </a:spcBef>
            </a:pPr>
            <a:r>
              <a:t>e.g. cúmulos globulares, disco galáctico, bulbo</a:t>
            </a:r>
          </a:p>
          <a:p>
            <a:pPr>
              <a:spcBef>
                <a:spcPts val="1758"/>
              </a:spcBef>
            </a:pPr>
            <a:r>
              <a:t>en esos casos, se hace fotometría de ajuste de perfiles:</a:t>
            </a:r>
          </a:p>
        </p:txBody>
      </p:sp>
      <p:pic>
        <p:nvPicPr>
          <p:cNvPr id="393" name="img4.gif" descr="img4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519"/>
          <a:stretch>
            <a:fillRect/>
          </a:stretch>
        </p:blipFill>
        <p:spPr>
          <a:xfrm>
            <a:off x="4131841" y="1187738"/>
            <a:ext cx="2383455" cy="2374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ages.jpeg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262" y="1187738"/>
            <a:ext cx="2322160" cy="2374460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Fotometría PSF"/>
          <p:cNvSpPr txBox="1"/>
          <p:nvPr/>
        </p:nvSpPr>
        <p:spPr>
          <a:xfrm>
            <a:off x="774348" y="5966041"/>
            <a:ext cx="2606484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sz="2953" kern="0">
                <a:solidFill>
                  <a:srgbClr val="C82506"/>
                </a:solidFill>
                <a:latin typeface="Helvetica Neue Light"/>
                <a:ea typeface="Helvetica Neue Light"/>
                <a:sym typeface="Helvetica Neue Light"/>
              </a:rPr>
              <a:t>Fotometría PSF</a:t>
            </a:r>
          </a:p>
        </p:txBody>
      </p:sp>
      <p:pic>
        <p:nvPicPr>
          <p:cNvPr id="396" name="images-2.png" descr="images-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166"/>
          <a:stretch>
            <a:fillRect/>
          </a:stretch>
        </p:blipFill>
        <p:spPr>
          <a:xfrm>
            <a:off x="4067944" y="3825713"/>
            <a:ext cx="4157178" cy="28001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310064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Fotometría PS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Fotometría PSF</a:t>
            </a:r>
          </a:p>
        </p:txBody>
      </p:sp>
      <p:sp>
        <p:nvSpPr>
          <p:cNvPr id="404" name="Se construye un modelo de la PSF…"/>
          <p:cNvSpPr txBox="1">
            <a:spLocks noGrp="1"/>
          </p:cNvSpPr>
          <p:nvPr>
            <p:ph type="body" idx="1"/>
          </p:nvPr>
        </p:nvSpPr>
        <p:spPr>
          <a:xfrm>
            <a:off x="401836" y="1196578"/>
            <a:ext cx="8068367" cy="317970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406"/>
              </a:spcBef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Se construye un modelo de la PSF </a:t>
            </a:r>
          </a:p>
          <a:p>
            <a:pPr>
              <a:spcBef>
                <a:spcPts val="1406"/>
              </a:spcBef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Se ajusta "simultáneamente" a todas las estrellas detectadas en la imagen</a:t>
            </a:r>
          </a:p>
          <a:p>
            <a:pPr>
              <a:spcBef>
                <a:spcPts val="1406"/>
              </a:spcBef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El brillo de cada estrella se mide integrando el perfil ajustado, menos las alas de las estrellas vecinas</a:t>
            </a:r>
          </a:p>
          <a:p>
            <a:pPr>
              <a:spcBef>
                <a:spcPts val="1406"/>
              </a:spcBef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Así, para cada estrella se ha quitado la contribución tanto del fondo de cielo, como de las alas de estrellas vecinas</a:t>
            </a:r>
          </a:p>
        </p:txBody>
      </p:sp>
      <p:pic>
        <p:nvPicPr>
          <p:cNvPr id="405" name="images-2.png" descr="images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133" y="3878386"/>
            <a:ext cx="5925994" cy="27475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996093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9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61" y="-16425"/>
            <a:ext cx="9195521" cy="68908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277213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3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893" y="-16524"/>
            <a:ext cx="9151685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43546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7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" y="4976"/>
            <a:ext cx="9151685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337032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1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" y="4623"/>
            <a:ext cx="9139345" cy="68487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936651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5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" y="3088"/>
            <a:ext cx="9212595" cy="69036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656817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9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3" y="13597"/>
            <a:ext cx="9115396" cy="68308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378633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3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" y="5782"/>
            <a:ext cx="9136253" cy="6846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52777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7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171" y="-9989"/>
            <a:ext cx="9178342" cy="68779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115439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39826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en-US"/>
              <a:t>Medida del seeing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13795"/>
            <a:ext cx="7931150" cy="884498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s-ES" altLang="en-US" sz="1969" dirty="0" err="1"/>
              <a:t>Seeing</a:t>
            </a:r>
            <a:r>
              <a:rPr lang="es-ES" altLang="en-US" sz="1969" dirty="0"/>
              <a:t> se mide como el Ancho total a mitad del máximo - Full </a:t>
            </a:r>
            <a:r>
              <a:rPr lang="es-ES" altLang="en-US" sz="1969" dirty="0" err="1"/>
              <a:t>Width</a:t>
            </a:r>
            <a:r>
              <a:rPr lang="es-ES" altLang="en-US" sz="1969" dirty="0"/>
              <a:t> at </a:t>
            </a:r>
            <a:r>
              <a:rPr lang="es-ES" altLang="en-US" sz="1969" dirty="0" err="1"/>
              <a:t>Half</a:t>
            </a:r>
            <a:r>
              <a:rPr lang="es-ES" altLang="en-US" sz="1969" dirty="0"/>
              <a:t> </a:t>
            </a:r>
            <a:r>
              <a:rPr lang="es-ES" altLang="en-US" sz="1969" dirty="0" err="1"/>
              <a:t>Maximum</a:t>
            </a:r>
            <a:r>
              <a:rPr lang="es-ES" altLang="en-US" sz="1969" dirty="0"/>
              <a:t> (FWHM)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743141" y="5744205"/>
            <a:ext cx="7357014" cy="69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altLang="en-US" sz="1969" dirty="0"/>
              <a:t>Altura máxima = 770, Nivel del fondo = 178, Altura relativa= 592</a:t>
            </a:r>
          </a:p>
          <a:p>
            <a:pPr eaLnBrk="1" hangingPunct="1">
              <a:defRPr/>
            </a:pPr>
            <a:r>
              <a:rPr lang="es-ES" altLang="en-US" sz="1969" dirty="0"/>
              <a:t>Mitad de altura = 592/2 + 178 = 474 ,           FWHM = 7 </a:t>
            </a:r>
            <a:r>
              <a:rPr lang="es-ES" altLang="en-US" sz="1969" dirty="0" err="1"/>
              <a:t>pix</a:t>
            </a:r>
            <a:endParaRPr lang="es-ES" altLang="en-US" sz="1969" dirty="0"/>
          </a:p>
        </p:txBody>
      </p:sp>
      <p:pic>
        <p:nvPicPr>
          <p:cNvPr id="27656" name="Picture 8" descr="seeing medid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3842" y="2325031"/>
            <a:ext cx="7537866" cy="292174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467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1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978" y="-19586"/>
            <a:ext cx="9203955" cy="68971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872788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RESULTADOS DE LA FOTOMETRÍA PSF"/>
          <p:cNvSpPr txBox="1"/>
          <p:nvPr/>
        </p:nvSpPr>
        <p:spPr>
          <a:xfrm>
            <a:off x="381000" y="304800"/>
            <a:ext cx="8153401" cy="377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300480">
              <a:lnSpc>
                <a:spcPct val="104000"/>
              </a:lnSpc>
              <a:tabLst>
                <a:tab pos="1028700" algn="l"/>
                <a:tab pos="2057400" algn="l"/>
                <a:tab pos="3086100" algn="l"/>
                <a:tab pos="4114800" algn="l"/>
                <a:tab pos="5143500" algn="l"/>
                <a:tab pos="6172200" algn="l"/>
                <a:tab pos="7200900" algn="l"/>
                <a:tab pos="8229600" algn="l"/>
                <a:tab pos="9258300" algn="l"/>
                <a:tab pos="10287000" algn="l"/>
                <a:tab pos="11315700" algn="l"/>
                <a:tab pos="12344400" algn="l"/>
                <a:tab pos="13373100" algn="l"/>
              </a:tabLst>
              <a:defRPr sz="3600">
                <a:solidFill>
                  <a:srgbClr val="FFB42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tabLst>
                <a:tab pos="723279" algn="l"/>
                <a:tab pos="1446558" algn="l"/>
                <a:tab pos="2169837" algn="l"/>
                <a:tab pos="2893116" algn="l"/>
                <a:tab pos="3616395" algn="l"/>
                <a:tab pos="4339674" algn="l"/>
                <a:tab pos="5062953" algn="l"/>
                <a:tab pos="5786232" algn="l"/>
                <a:tab pos="6509511" algn="l"/>
                <a:tab pos="7232790" algn="l"/>
                <a:tab pos="7956069" algn="l"/>
                <a:tab pos="8679348" algn="l"/>
                <a:tab pos="9402627" algn="l"/>
              </a:tabLst>
            </a:pPr>
            <a:r>
              <a:rPr sz="2531" kern="0"/>
              <a:t>RESULTADOS DE LA FOTOMETRÍA PSF</a:t>
            </a:r>
          </a:p>
        </p:txBody>
      </p:sp>
      <p:pic>
        <p:nvPicPr>
          <p:cNvPr id="444" name="701.jpeg" descr="7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885949"/>
            <a:ext cx="9047164" cy="3981451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Imágenes sustraídas"/>
          <p:cNvSpPr txBox="1"/>
          <p:nvPr/>
        </p:nvSpPr>
        <p:spPr>
          <a:xfrm>
            <a:off x="380999" y="1038225"/>
            <a:ext cx="2443937" cy="3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969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Imágenes sustraídas</a:t>
            </a:r>
          </a:p>
        </p:txBody>
      </p:sp>
    </p:spTree>
    <p:extLst>
      <p:ext uri="{BB962C8B-B14F-4D97-AF65-F5344CB8AC3E}">
        <p14:creationId xmlns:p14="http://schemas.microsoft.com/office/powerpoint/2010/main" val="157195132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9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803" y="-19454"/>
            <a:ext cx="9203605" cy="68969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071110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3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44" y="-902"/>
            <a:ext cx="9154088" cy="68598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912856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RESULTADOS DE LA FOTOMETRÍA PSF"/>
          <p:cNvSpPr txBox="1"/>
          <p:nvPr/>
        </p:nvSpPr>
        <p:spPr>
          <a:xfrm>
            <a:off x="381000" y="304800"/>
            <a:ext cx="8153401" cy="377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300480">
              <a:lnSpc>
                <a:spcPct val="104000"/>
              </a:lnSpc>
              <a:tabLst>
                <a:tab pos="1028700" algn="l"/>
                <a:tab pos="2057400" algn="l"/>
                <a:tab pos="3086100" algn="l"/>
                <a:tab pos="4114800" algn="l"/>
                <a:tab pos="5143500" algn="l"/>
                <a:tab pos="6172200" algn="l"/>
                <a:tab pos="7200900" algn="l"/>
                <a:tab pos="8229600" algn="l"/>
                <a:tab pos="9258300" algn="l"/>
                <a:tab pos="10287000" algn="l"/>
                <a:tab pos="11315700" algn="l"/>
                <a:tab pos="12344400" algn="l"/>
                <a:tab pos="13373100" algn="l"/>
              </a:tabLst>
              <a:defRPr sz="3600">
                <a:solidFill>
                  <a:srgbClr val="FFB42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tabLst>
                <a:tab pos="723279" algn="l"/>
                <a:tab pos="1446558" algn="l"/>
                <a:tab pos="2169837" algn="l"/>
                <a:tab pos="2893116" algn="l"/>
                <a:tab pos="3616395" algn="l"/>
                <a:tab pos="4339674" algn="l"/>
                <a:tab pos="5062953" algn="l"/>
                <a:tab pos="5786232" algn="l"/>
                <a:tab pos="6509511" algn="l"/>
                <a:tab pos="7232790" algn="l"/>
                <a:tab pos="7956069" algn="l"/>
                <a:tab pos="8679348" algn="l"/>
                <a:tab pos="9402627" algn="l"/>
              </a:tabLst>
            </a:pPr>
            <a:r>
              <a:rPr sz="2531" kern="0"/>
              <a:t>RESULTADOS DE LA FOTOMETRÍA PSF</a:t>
            </a:r>
          </a:p>
        </p:txBody>
      </p:sp>
      <p:sp>
        <p:nvSpPr>
          <p:cNvPr id="456" name="Histogramas de magnitud"/>
          <p:cNvSpPr txBox="1"/>
          <p:nvPr/>
        </p:nvSpPr>
        <p:spPr>
          <a:xfrm>
            <a:off x="533400" y="1143000"/>
            <a:ext cx="7696201" cy="221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650240">
              <a:lnSpc>
                <a:spcPct val="68000"/>
              </a:lnSpc>
              <a:spcBef>
                <a:spcPts val="1100"/>
              </a:spcBef>
              <a:tabLst>
                <a:tab pos="1028700" algn="l"/>
                <a:tab pos="2057400" algn="l"/>
                <a:tab pos="3086100" algn="l"/>
              </a:tabLst>
              <a:defRPr sz="2800">
                <a:solidFill>
                  <a:srgbClr val="FFFFFF"/>
                </a:solidFill>
                <a:latin typeface="Avant Garde Gothic"/>
                <a:ea typeface="Avant Garde Gothic"/>
                <a:cs typeface="Avant Garde Gothic"/>
                <a:sym typeface="Avant Garde Gothic"/>
              </a:defRPr>
            </a:lvl1pPr>
          </a:lstStyle>
          <a:p>
            <a:pPr defTabSz="457184" fontAlgn="auto" hangingPunct="0">
              <a:spcBef>
                <a:spcPts val="773"/>
              </a:spcBef>
              <a:spcAft>
                <a:spcPts val="0"/>
              </a:spcAft>
              <a:tabLst>
                <a:tab pos="723279" algn="l"/>
                <a:tab pos="1446558" algn="l"/>
                <a:tab pos="2169837" algn="l"/>
              </a:tabLst>
            </a:pPr>
            <a:r>
              <a:rPr sz="1969" kern="0"/>
              <a:t>Histogramas de magnitud</a:t>
            </a:r>
          </a:p>
        </p:txBody>
      </p:sp>
      <p:sp>
        <p:nvSpPr>
          <p:cNvPr id="457" name="Text"/>
          <p:cNvSpPr txBox="1"/>
          <p:nvPr/>
        </p:nvSpPr>
        <p:spPr>
          <a:xfrm>
            <a:off x="1447800" y="5334000"/>
            <a:ext cx="6324600" cy="221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650240">
              <a:lnSpc>
                <a:spcPct val="68000"/>
              </a:lnSpc>
              <a:spcBef>
                <a:spcPts val="1100"/>
              </a:spcBef>
              <a:tabLst>
                <a:tab pos="1028700" algn="l"/>
                <a:tab pos="2057400" algn="l"/>
                <a:tab pos="3086100" algn="l"/>
              </a:tabLst>
              <a:defRPr sz="2800">
                <a:solidFill>
                  <a:srgbClr val="FFFFFF"/>
                </a:solidFill>
                <a:latin typeface="Avant Garde Gothic"/>
                <a:ea typeface="Avant Garde Gothic"/>
                <a:cs typeface="Avant Garde Gothic"/>
                <a:sym typeface="Avant Garde Gothic"/>
              </a:defRPr>
            </a:lvl1pPr>
          </a:lstStyle>
          <a:p>
            <a:pPr defTabSz="457184" fontAlgn="auto" hangingPunct="0">
              <a:spcBef>
                <a:spcPts val="773"/>
              </a:spcBef>
              <a:spcAft>
                <a:spcPts val="0"/>
              </a:spcAft>
              <a:tabLst>
                <a:tab pos="723279" algn="l"/>
                <a:tab pos="1446558" algn="l"/>
                <a:tab pos="2169837" algn="l"/>
              </a:tabLst>
            </a:pPr>
            <a:r>
              <a:rPr sz="1969" kern="0"/>
              <a:t>           </a:t>
            </a:r>
          </a:p>
        </p:txBody>
      </p:sp>
      <p:grpSp>
        <p:nvGrpSpPr>
          <p:cNvPr id="460" name="Group"/>
          <p:cNvGrpSpPr/>
          <p:nvPr/>
        </p:nvGrpSpPr>
        <p:grpSpPr>
          <a:xfrm>
            <a:off x="914399" y="1524000"/>
            <a:ext cx="7239002" cy="3422860"/>
            <a:chOff x="0" y="0"/>
            <a:chExt cx="10295467" cy="4868066"/>
          </a:xfrm>
        </p:grpSpPr>
        <p:sp>
          <p:nvSpPr>
            <p:cNvPr id="458" name="14     16        18            20               22"/>
            <p:cNvSpPr txBox="1"/>
            <p:nvPr/>
          </p:nvSpPr>
          <p:spPr>
            <a:xfrm>
              <a:off x="1896533" y="4398151"/>
              <a:ext cx="7753210" cy="4699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l" defTabSz="1300480">
                <a:defRPr sz="2200">
                  <a:solidFill>
                    <a:srgbClr val="D0D0D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defTabSz="914367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1547" kern="0"/>
                <a:t>14	    16	       18	           20	              22</a:t>
              </a:r>
            </a:p>
          </p:txBody>
        </p:sp>
        <p:pic>
          <p:nvPicPr>
            <p:cNvPr id="459" name="dist.jpeg" descr="dist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295467" cy="44433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1" name="Apertura…"/>
          <p:cNvSpPr/>
          <p:nvPr/>
        </p:nvSpPr>
        <p:spPr>
          <a:xfrm>
            <a:off x="1981200" y="2181225"/>
            <a:ext cx="1062148" cy="6983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2800">
                <a:solidFill>
                  <a:srgbClr val="D900D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969" kern="0">
                <a:solidFill>
                  <a:srgbClr val="D900DC"/>
                </a:solidFill>
                <a:latin typeface="Arial"/>
                <a:cs typeface="Arial"/>
                <a:sym typeface="Arial"/>
              </a:rPr>
              <a:t>Apertura</a:t>
            </a:r>
            <a:endParaRPr sz="1969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2800">
                <a:solidFill>
                  <a:srgbClr val="FFCA2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969" kern="0">
                <a:solidFill>
                  <a:srgbClr val="FFCA2A"/>
                </a:solidFill>
                <a:latin typeface="Arial"/>
                <a:cs typeface="Arial"/>
                <a:sym typeface="Arial"/>
              </a:rPr>
              <a:t>PSF</a:t>
            </a:r>
          </a:p>
        </p:txBody>
      </p:sp>
      <p:sp>
        <p:nvSpPr>
          <p:cNvPr id="462" name="Al hacer fotometría PSF, la magnitud de completitud aumenta en ~0.5"/>
          <p:cNvSpPr txBox="1"/>
          <p:nvPr/>
        </p:nvSpPr>
        <p:spPr>
          <a:xfrm>
            <a:off x="1371599" y="5410200"/>
            <a:ext cx="6324601" cy="59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650240">
              <a:lnSpc>
                <a:spcPct val="98000"/>
              </a:lnSpc>
              <a:spcBef>
                <a:spcPts val="1100"/>
              </a:spcBef>
              <a:tabLst>
                <a:tab pos="1028700" algn="l"/>
                <a:tab pos="2057400" algn="l"/>
                <a:tab pos="3086100" algn="l"/>
              </a:tabLst>
              <a:defRPr sz="2800">
                <a:solidFill>
                  <a:srgbClr val="FFFFFF"/>
                </a:solidFill>
                <a:latin typeface="Avant Garde Gothic"/>
                <a:ea typeface="Avant Garde Gothic"/>
                <a:cs typeface="Avant Garde Gothic"/>
                <a:sym typeface="Avant Garde Gothic"/>
              </a:defRPr>
            </a:lvl1pPr>
          </a:lstStyle>
          <a:p>
            <a:pPr defTabSz="457184" fontAlgn="auto" hangingPunct="0">
              <a:spcBef>
                <a:spcPts val="773"/>
              </a:spcBef>
              <a:spcAft>
                <a:spcPts val="0"/>
              </a:spcAft>
              <a:tabLst>
                <a:tab pos="723279" algn="l"/>
                <a:tab pos="1446558" algn="l"/>
                <a:tab pos="2169837" algn="l"/>
              </a:tabLst>
            </a:pPr>
            <a:r>
              <a:rPr sz="1969" kern="0"/>
              <a:t>Al hacer fotometría PSF, la magnitud de completitud aumenta en ~0.5</a:t>
            </a:r>
          </a:p>
        </p:txBody>
      </p:sp>
    </p:spTree>
    <p:extLst>
      <p:ext uri="{BB962C8B-B14F-4D97-AF65-F5344CB8AC3E}">
        <p14:creationId xmlns:p14="http://schemas.microsoft.com/office/powerpoint/2010/main" val="160164830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roup"/>
          <p:cNvGrpSpPr/>
          <p:nvPr/>
        </p:nvGrpSpPr>
        <p:grpSpPr>
          <a:xfrm>
            <a:off x="1282700" y="609600"/>
            <a:ext cx="6388101" cy="6299201"/>
            <a:chOff x="0" y="0"/>
            <a:chExt cx="9085297" cy="8958862"/>
          </a:xfrm>
        </p:grpSpPr>
        <p:pic>
          <p:nvPicPr>
            <p:cNvPr id="464" name="plot.jpeg" descr="plot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062" y="0"/>
              <a:ext cx="9067236" cy="8958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5" name="Line"/>
            <p:cNvSpPr/>
            <p:nvPr/>
          </p:nvSpPr>
          <p:spPr>
            <a:xfrm flipH="1">
              <a:off x="-1" y="36124"/>
              <a:ext cx="2" cy="877824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 fontAlgn="auto" hangingPunct="0">
                <a:spcBef>
                  <a:spcPts val="0"/>
                </a:spcBef>
                <a:spcAft>
                  <a:spcPts val="0"/>
                </a:spcAft>
                <a:defRPr sz="3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391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7" name="RESULTADOS DE LA FOTOMETRÍA PSF"/>
          <p:cNvSpPr txBox="1"/>
          <p:nvPr/>
        </p:nvSpPr>
        <p:spPr>
          <a:xfrm>
            <a:off x="381000" y="304800"/>
            <a:ext cx="8153401" cy="377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1300480">
              <a:lnSpc>
                <a:spcPct val="104000"/>
              </a:lnSpc>
              <a:tabLst>
                <a:tab pos="1028700" algn="l"/>
                <a:tab pos="2057400" algn="l"/>
                <a:tab pos="3086100" algn="l"/>
                <a:tab pos="4114800" algn="l"/>
                <a:tab pos="5143500" algn="l"/>
                <a:tab pos="6172200" algn="l"/>
                <a:tab pos="7200900" algn="l"/>
                <a:tab pos="8229600" algn="l"/>
                <a:tab pos="9258300" algn="l"/>
                <a:tab pos="10287000" algn="l"/>
                <a:tab pos="11315700" algn="l"/>
                <a:tab pos="12344400" algn="l"/>
                <a:tab pos="13373100" algn="l"/>
              </a:tabLst>
              <a:defRPr sz="3600">
                <a:solidFill>
                  <a:srgbClr val="FFB42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tabLst>
                <a:tab pos="723279" algn="l"/>
                <a:tab pos="1446558" algn="l"/>
                <a:tab pos="2169837" algn="l"/>
                <a:tab pos="2893116" algn="l"/>
                <a:tab pos="3616395" algn="l"/>
                <a:tab pos="4339674" algn="l"/>
                <a:tab pos="5062953" algn="l"/>
                <a:tab pos="5786232" algn="l"/>
                <a:tab pos="6509511" algn="l"/>
                <a:tab pos="7232790" algn="l"/>
                <a:tab pos="7956069" algn="l"/>
                <a:tab pos="8679348" algn="l"/>
                <a:tab pos="9402627" algn="l"/>
              </a:tabLst>
            </a:pPr>
            <a:r>
              <a:rPr sz="2531" kern="0"/>
              <a:t>RESULTADOS DE LA FOTOMETRÍA PSF</a:t>
            </a:r>
          </a:p>
        </p:txBody>
      </p:sp>
      <p:sp>
        <p:nvSpPr>
          <p:cNvPr id="468" name="Apertura…"/>
          <p:cNvSpPr/>
          <p:nvPr/>
        </p:nvSpPr>
        <p:spPr>
          <a:xfrm>
            <a:off x="2286000" y="1219200"/>
            <a:ext cx="1267333" cy="82817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39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Apertura</a:t>
            </a:r>
          </a:p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3400">
                <a:solidFill>
                  <a:srgbClr val="FFCA2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391" kern="0">
                <a:solidFill>
                  <a:srgbClr val="FFCA2A"/>
                </a:solidFill>
                <a:latin typeface="Arial"/>
                <a:cs typeface="Arial"/>
                <a:sym typeface="Arial"/>
              </a:rPr>
              <a:t>PSF</a:t>
            </a:r>
          </a:p>
        </p:txBody>
      </p:sp>
    </p:spTree>
    <p:extLst>
      <p:ext uri="{BB962C8B-B14F-4D97-AF65-F5344CB8AC3E}">
        <p14:creationId xmlns:p14="http://schemas.microsoft.com/office/powerpoint/2010/main" val="185892335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1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2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9" y="18315"/>
            <a:ext cx="915168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Rectangle"/>
          <p:cNvSpPr/>
          <p:nvPr/>
        </p:nvSpPr>
        <p:spPr>
          <a:xfrm>
            <a:off x="4840814" y="2191121"/>
            <a:ext cx="1549770" cy="551133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 sz="3600"/>
            </a:pPr>
            <a:endParaRPr sz="2531" kern="0">
              <a:solidFill>
                <a:srgbClr val="000000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474" name="Rectangle"/>
          <p:cNvSpPr/>
          <p:nvPr/>
        </p:nvSpPr>
        <p:spPr>
          <a:xfrm>
            <a:off x="3752467" y="1595558"/>
            <a:ext cx="1549770" cy="551134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 sz="3600"/>
            </a:pPr>
            <a:endParaRPr sz="2531" kern="0">
              <a:solidFill>
                <a:srgbClr val="000000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  <p:sp>
        <p:nvSpPr>
          <p:cNvPr id="475" name="Rectangle"/>
          <p:cNvSpPr/>
          <p:nvPr/>
        </p:nvSpPr>
        <p:spPr>
          <a:xfrm>
            <a:off x="6345490" y="3847988"/>
            <a:ext cx="1701604" cy="551134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  <a:defRPr sz="3600"/>
            </a:pPr>
            <a:endParaRPr sz="2531" kern="0">
              <a:solidFill>
                <a:srgbClr val="000000"/>
              </a:solidFill>
              <a:latin typeface="Helvetica Neue Light"/>
              <a:ea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55836980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n-US">
                <a:ea typeface="ＭＳ Ｐゴシック" charset="-128"/>
              </a:rPr>
              <a:t>Brillo y magnitud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30725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r>
              <a:rPr lang="es-ES" altLang="en-US">
                <a:ea typeface="ＭＳ Ｐゴシック" charset="-128"/>
              </a:rPr>
              <a:t>m = C - 2.5 log F</a:t>
            </a:r>
          </a:p>
          <a:p>
            <a:pPr eaLnBrk="1" hangingPunct="1">
              <a:buFont typeface="Wingdings" charset="2"/>
              <a:buNone/>
            </a:pPr>
            <a:endParaRPr lang="es-ES" altLang="en-US" sz="2400"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r>
              <a:rPr lang="es-ES" altLang="en-US" sz="2400">
                <a:ea typeface="ＭＳ Ｐゴシック" charset="-128"/>
              </a:rPr>
              <a:t>    donde 	m – magnitud</a:t>
            </a:r>
          </a:p>
          <a:p>
            <a:pPr eaLnBrk="1" hangingPunct="1">
              <a:buFont typeface="Wingdings" charset="2"/>
              <a:buNone/>
            </a:pPr>
            <a:r>
              <a:rPr lang="es-ES" altLang="en-US" sz="2400">
                <a:ea typeface="ＭＳ Ｐゴシック" charset="-128"/>
              </a:rPr>
              <a:t>			F – Flujo de energía luminosa de la estrella (</a:t>
            </a:r>
            <a:r>
              <a:rPr lang="ja-JP" altLang="es-ES" sz="2400">
                <a:ea typeface="ＭＳ Ｐゴシック" charset="-128"/>
              </a:rPr>
              <a:t>“</a:t>
            </a:r>
            <a:r>
              <a:rPr lang="es-ES" altLang="ja-JP" sz="2400">
                <a:ea typeface="ＭＳ Ｐゴシック" charset="-128"/>
              </a:rPr>
              <a:t>brillo</a:t>
            </a:r>
            <a:r>
              <a:rPr lang="ja-JP" altLang="es-ES" sz="2400">
                <a:ea typeface="ＭＳ Ｐゴシック" charset="-128"/>
              </a:rPr>
              <a:t>”</a:t>
            </a:r>
            <a:r>
              <a:rPr lang="es-ES" altLang="ja-JP" sz="2400">
                <a:ea typeface="ＭＳ Ｐゴシック" charset="-128"/>
              </a:rPr>
              <a:t>)</a:t>
            </a:r>
          </a:p>
          <a:p>
            <a:pPr eaLnBrk="1" hangingPunct="1">
              <a:buFont typeface="Wingdings" charset="2"/>
              <a:buNone/>
            </a:pPr>
            <a:r>
              <a:rPr lang="es-ES" altLang="en-US" sz="2400">
                <a:ea typeface="ＭＳ Ｐゴシック" charset="-128"/>
              </a:rPr>
              <a:t>			C – constante </a:t>
            </a:r>
            <a:r>
              <a:rPr lang="es-ES" altLang="en-US" sz="1800">
                <a:ea typeface="ＭＳ Ｐゴシック" charset="-128"/>
              </a:rPr>
              <a:t>(tal que la estrella Vega fuera de mag. 0)</a:t>
            </a:r>
          </a:p>
          <a:p>
            <a:pPr eaLnBrk="1" hangingPunct="1">
              <a:buFont typeface="Wingdings" charset="2"/>
              <a:buNone/>
            </a:pPr>
            <a:endParaRPr lang="es-ES" altLang="en-US" sz="1800"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r>
              <a:rPr lang="es-ES" altLang="en-US" sz="2000">
                <a:ea typeface="ＭＳ Ｐゴシック" charset="-128"/>
              </a:rPr>
              <a:t>     Dos astros de densidades de flujo F</a:t>
            </a:r>
            <a:r>
              <a:rPr lang="es-ES" altLang="en-US" sz="2000" baseline="-25000">
                <a:ea typeface="ＭＳ Ｐゴシック" charset="-128"/>
              </a:rPr>
              <a:t>1</a:t>
            </a:r>
            <a:r>
              <a:rPr lang="es-ES" altLang="en-US" sz="2000">
                <a:ea typeface="ＭＳ Ｐゴシック" charset="-128"/>
              </a:rPr>
              <a:t> y F</a:t>
            </a:r>
            <a:r>
              <a:rPr lang="es-ES" altLang="en-US" sz="2000" baseline="-25000">
                <a:ea typeface="ＭＳ Ｐゴシック" charset="-128"/>
              </a:rPr>
              <a:t>2 </a:t>
            </a:r>
            <a:r>
              <a:rPr lang="es-ES" altLang="en-US" sz="2000">
                <a:ea typeface="ＭＳ Ｐゴシック" charset="-128"/>
              </a:rPr>
              <a:t>tendrán magnitudes m</a:t>
            </a:r>
            <a:r>
              <a:rPr lang="es-ES" altLang="en-US" sz="2000" baseline="-25000">
                <a:ea typeface="ＭＳ Ｐゴシック" charset="-128"/>
              </a:rPr>
              <a:t>1</a:t>
            </a:r>
            <a:r>
              <a:rPr lang="es-ES" altLang="en-US" sz="2000">
                <a:ea typeface="ＭＳ Ｐゴシック" charset="-128"/>
              </a:rPr>
              <a:t> y m</a:t>
            </a:r>
            <a:r>
              <a:rPr lang="es-ES" altLang="en-US" sz="2000" baseline="-25000">
                <a:ea typeface="ＭＳ Ｐゴシック" charset="-128"/>
              </a:rPr>
              <a:t>2</a:t>
            </a:r>
            <a:r>
              <a:rPr lang="es-ES" altLang="en-US" sz="2000">
                <a:ea typeface="ＭＳ Ｐゴシック" charset="-128"/>
              </a:rPr>
              <a:t> dadas por</a:t>
            </a:r>
          </a:p>
          <a:p>
            <a:pPr eaLnBrk="1" hangingPunct="1">
              <a:buFont typeface="Wingdings" charset="2"/>
              <a:buNone/>
            </a:pPr>
            <a:r>
              <a:rPr lang="es-ES" altLang="en-US" sz="2000">
                <a:ea typeface="ＭＳ Ｐゴシック" charset="-128"/>
              </a:rPr>
              <a:t>			</a:t>
            </a:r>
            <a:r>
              <a:rPr lang="es-ES" altLang="en-US" sz="2800">
                <a:ea typeface="ＭＳ Ｐゴシック" charset="-128"/>
              </a:rPr>
              <a:t>m</a:t>
            </a:r>
            <a:r>
              <a:rPr lang="es-ES" altLang="en-US" sz="2800" baseline="-25000">
                <a:ea typeface="ＭＳ Ｐゴシック" charset="-128"/>
              </a:rPr>
              <a:t>2</a:t>
            </a:r>
            <a:r>
              <a:rPr lang="es-ES" altLang="en-US" sz="2800">
                <a:ea typeface="ＭＳ Ｐゴシック" charset="-128"/>
              </a:rPr>
              <a:t> – m</a:t>
            </a:r>
            <a:r>
              <a:rPr lang="es-ES" altLang="en-US" sz="2800" baseline="-25000">
                <a:ea typeface="ＭＳ Ｐゴシック" charset="-128"/>
              </a:rPr>
              <a:t>1</a:t>
            </a:r>
            <a:r>
              <a:rPr lang="es-ES" altLang="en-US" sz="2800">
                <a:ea typeface="ＭＳ Ｐゴシック" charset="-128"/>
              </a:rPr>
              <a:t> = - 2.5 log ( F</a:t>
            </a:r>
            <a:r>
              <a:rPr lang="es-ES" altLang="en-US" sz="2800" baseline="-25000">
                <a:ea typeface="ＭＳ Ｐゴシック" charset="-128"/>
              </a:rPr>
              <a:t>2</a:t>
            </a:r>
            <a:r>
              <a:rPr lang="es-ES" altLang="en-US" sz="2800">
                <a:ea typeface="ＭＳ Ｐゴシック" charset="-128"/>
              </a:rPr>
              <a:t> / F</a:t>
            </a:r>
            <a:r>
              <a:rPr lang="es-ES" altLang="en-US" sz="2800" baseline="-25000">
                <a:ea typeface="ＭＳ Ｐゴシック" charset="-128"/>
              </a:rPr>
              <a:t>1</a:t>
            </a:r>
            <a:r>
              <a:rPr lang="es-ES" altLang="en-US" sz="2800">
                <a:ea typeface="ＭＳ Ｐゴシック" charset="-128"/>
              </a:rPr>
              <a:t> )</a:t>
            </a:r>
            <a:r>
              <a:rPr lang="es-ES" altLang="en-US" sz="2000">
                <a:ea typeface="ＭＳ Ｐゴシック" charset="-128"/>
              </a:rPr>
              <a:t>	</a:t>
            </a:r>
            <a:r>
              <a:rPr lang="es-ES" altLang="en-US" sz="2000" baseline="-25000">
                <a:ea typeface="ＭＳ Ｐゴシック" charset="-128"/>
              </a:rPr>
              <a:t> </a:t>
            </a:r>
            <a:endParaRPr lang="es-ES" altLang="en-US" sz="2000"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r>
              <a:rPr lang="es-ES" altLang="en-US">
                <a:ea typeface="ＭＳ Ｐゴシック" charset="-128"/>
              </a:rPr>
              <a:t>			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Raz</a:t>
            </a:r>
            <a:r>
              <a:rPr lang="en-US" dirty="0" err="1"/>
              <a:t>ón</a:t>
            </a:r>
            <a:r>
              <a:rPr lang="en-US" dirty="0"/>
              <a:t> </a:t>
            </a:r>
            <a:r>
              <a:rPr lang="en-US" dirty="0" err="1"/>
              <a:t>Señal</a:t>
            </a:r>
            <a:r>
              <a:rPr lang="en-US" dirty="0"/>
              <a:t> </a:t>
            </a:r>
            <a:r>
              <a:rPr lang="en-US" dirty="0" err="1"/>
              <a:t>Ruido</a:t>
            </a:r>
            <a:r>
              <a:rPr lang="en-US" dirty="0"/>
              <a:t> SNR </a:t>
            </a:r>
            <a:br>
              <a:rPr lang="en-US" dirty="0"/>
            </a:br>
            <a:r>
              <a:rPr lang="en-US" dirty="0"/>
              <a:t>vs </a:t>
            </a:r>
            <a:r>
              <a:rPr lang="en-US" dirty="0" err="1"/>
              <a:t>Precisión</a:t>
            </a:r>
            <a:r>
              <a:rPr lang="en-US" dirty="0"/>
              <a:t> </a:t>
            </a:r>
            <a:r>
              <a:rPr lang="en-US" dirty="0" err="1"/>
              <a:t>Fotométrica</a:t>
            </a:r>
            <a:endParaRPr lang="es-ES_trad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87624" y="2080143"/>
                <a:ext cx="7182864" cy="571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=−2.5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mr-IN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mr-IN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=−2.5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mr-IN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mr-IN" b="0" i="1" smtClean="0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𝛿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𝐼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=−2.5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mr-IN" b="0" i="1" smtClean="0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1+</m:t>
                                      </m:r>
                                      <m:f>
                                        <m:fPr>
                                          <m:ctrlPr>
                                            <a:rPr lang="mr-IN" b="0" i="1" smtClean="0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𝛿</m:t>
                                          </m:r>
                                          <m:r>
                                            <a:rPr lang="en-US" b="0" i="1" smtClean="0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𝐼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s-ES_tradnl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080143"/>
                <a:ext cx="7182864" cy="5718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32424" y="2744924"/>
                <a:ext cx="1956177" cy="571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𝐼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−0.4 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−1 </m:t>
                      </m:r>
                    </m:oMath>
                  </m:oMathPara>
                </a14:m>
                <a:endParaRPr lang="es-ES_tradnl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424" y="2744924"/>
                <a:ext cx="1956177" cy="57188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31640" y="3548205"/>
                <a:ext cx="7583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</m:oMath>
                  </m:oMathPara>
                </a14:m>
                <a:endParaRPr lang="en-US" b="0" dirty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3548205"/>
                <a:ext cx="758349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6400" r="-4800" b="-11111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12018" y="3918097"/>
                <a:ext cx="5872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𝐼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𝑆</m:t>
                      </m:r>
                    </m:oMath>
                  </m:oMathPara>
                </a14:m>
                <a:endParaRPr lang="en-US" b="0" dirty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018" y="3918097"/>
                <a:ext cx="587277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7216" r="-7216" b="-8889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43215" y="4707333"/>
                <a:ext cx="5274264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−0.4 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−1≈1+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a:rPr lang="en-US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0.4 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ln</m:t>
                          </m:r>
                        </m:fName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</m:func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−1=0.92 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</m:oMath>
                  </m:oMathPara>
                </a14:m>
                <a:endParaRPr lang="es-ES_tradnl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215" y="4707333"/>
                <a:ext cx="5274264" cy="51860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47864" y="5589240"/>
                <a:ext cx="2138214" cy="6940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𝑆𝑁𝑅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</m:oMath>
                  </m:oMathPara>
                </a14:m>
                <a:endParaRPr lang="es-ES_tradnl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5589240"/>
                <a:ext cx="2138214" cy="69403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4905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12"/>
          <p:cNvGrpSpPr>
            <a:grpSpLocks/>
          </p:cNvGrpSpPr>
          <p:nvPr/>
        </p:nvGrpSpPr>
        <p:grpSpPr bwMode="auto">
          <a:xfrm>
            <a:off x="611188" y="1676400"/>
            <a:ext cx="8351837" cy="3752850"/>
            <a:chOff x="385" y="1056"/>
            <a:chExt cx="5261" cy="2364"/>
          </a:xfrm>
        </p:grpSpPr>
        <p:pic>
          <p:nvPicPr>
            <p:cNvPr id="5130" name="Picture 9" descr="seei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071"/>
              <a:ext cx="5261" cy="2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131" name="Text Box 11"/>
            <p:cNvSpPr txBox="1">
              <a:spLocks noChangeArrowheads="1"/>
            </p:cNvSpPr>
            <p:nvPr/>
          </p:nvSpPr>
          <p:spPr bwMode="auto">
            <a:xfrm>
              <a:off x="657" y="1056"/>
              <a:ext cx="98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s-ES" sz="2400">
                  <a:solidFill>
                    <a:schemeClr val="bg1"/>
                  </a:solidFill>
                </a:rPr>
                <a:t>Buen foco</a:t>
              </a:r>
            </a:p>
          </p:txBody>
        </p:sp>
      </p:grpSp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n-US">
                <a:ea typeface="ＭＳ Ｐゴシック" charset="-128"/>
              </a:rPr>
              <a:t>Problemas en las imágenes</a:t>
            </a:r>
          </a:p>
        </p:txBody>
      </p:sp>
      <p:grpSp>
        <p:nvGrpSpPr>
          <p:cNvPr id="12302" name="Group 14"/>
          <p:cNvGrpSpPr>
            <a:grpSpLocks/>
          </p:cNvGrpSpPr>
          <p:nvPr/>
        </p:nvGrpSpPr>
        <p:grpSpPr bwMode="auto">
          <a:xfrm>
            <a:off x="971550" y="1412875"/>
            <a:ext cx="7632700" cy="4440238"/>
            <a:chOff x="612" y="890"/>
            <a:chExt cx="4808" cy="2797"/>
          </a:xfrm>
        </p:grpSpPr>
        <p:pic>
          <p:nvPicPr>
            <p:cNvPr id="5128" name="Picture 5" descr="fuera foc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890"/>
              <a:ext cx="4808" cy="2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129" name="Text Box 13"/>
            <p:cNvSpPr txBox="1">
              <a:spLocks noChangeArrowheads="1"/>
            </p:cNvSpPr>
            <p:nvPr/>
          </p:nvSpPr>
          <p:spPr bwMode="auto">
            <a:xfrm>
              <a:off x="735" y="2716"/>
              <a:ext cx="1056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s-ES" sz="2400">
                  <a:solidFill>
                    <a:schemeClr val="bg1"/>
                  </a:solidFill>
                </a:rPr>
                <a:t>Estrella fuera de foco</a:t>
              </a:r>
            </a:p>
          </p:txBody>
        </p:sp>
      </p:grpSp>
      <p:grpSp>
        <p:nvGrpSpPr>
          <p:cNvPr id="12304" name="Group 16"/>
          <p:cNvGrpSpPr>
            <a:grpSpLocks/>
          </p:cNvGrpSpPr>
          <p:nvPr/>
        </p:nvGrpSpPr>
        <p:grpSpPr bwMode="auto">
          <a:xfrm>
            <a:off x="755650" y="1412875"/>
            <a:ext cx="7848600" cy="4387850"/>
            <a:chOff x="567" y="1117"/>
            <a:chExt cx="4944" cy="2764"/>
          </a:xfrm>
        </p:grpSpPr>
        <p:pic>
          <p:nvPicPr>
            <p:cNvPr id="5126" name="Picture 7" descr="saturad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117"/>
              <a:ext cx="4944" cy="2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127" name="Text Box 15"/>
            <p:cNvSpPr txBox="1">
              <a:spLocks noChangeArrowheads="1"/>
            </p:cNvSpPr>
            <p:nvPr/>
          </p:nvSpPr>
          <p:spPr bwMode="auto">
            <a:xfrm>
              <a:off x="839" y="2976"/>
              <a:ext cx="965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s-ES" sz="2400">
                  <a:solidFill>
                    <a:schemeClr val="bg1"/>
                  </a:solidFill>
                </a:rPr>
                <a:t>Estrella saturada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620713"/>
            <a:ext cx="3529012" cy="1422400"/>
          </a:xfrm>
        </p:spPr>
        <p:txBody>
          <a:bodyPr/>
          <a:lstStyle/>
          <a:p>
            <a:pPr eaLnBrk="1" hangingPunct="1"/>
            <a:r>
              <a:rPr lang="es-ES" altLang="en-US" sz="3600" dirty="0">
                <a:ea typeface="ＭＳ Ｐゴシック" charset="-128"/>
              </a:rPr>
              <a:t>Fotometría de apertura o de apertura </a:t>
            </a:r>
            <a:r>
              <a:rPr lang="es-ES" altLang="en-US" sz="3600" dirty="0" err="1">
                <a:ea typeface="ＭＳ Ｐゴシック" charset="-128"/>
              </a:rPr>
              <a:t>síntética</a:t>
            </a:r>
            <a:endParaRPr lang="es-ES" altLang="en-US" sz="3600" dirty="0">
              <a:ea typeface="ＭＳ Ｐゴシック" charset="-128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852738"/>
            <a:ext cx="3203575" cy="424815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s-ES" altLang="en-US" sz="2000" dirty="0">
                <a:ea typeface="ＭＳ Ｐゴシック" charset="-128"/>
              </a:rPr>
              <a:t>Es el análogo digital a lo que se realizaba con un fotómetro. Se mide la contribución de luz en la región donde está el objeto y se le resta la contribución del cielo de fondo.</a:t>
            </a:r>
          </a:p>
        </p:txBody>
      </p:sp>
      <p:pic>
        <p:nvPicPr>
          <p:cNvPr id="18435" name="Picture 4" descr="aper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6813" y="0"/>
            <a:ext cx="5437187" cy="3489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9" descr="aperture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6600" y="3786188"/>
            <a:ext cx="5867400" cy="2960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Fotometría de Apertur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Fotometría de Apertura</a:t>
            </a:r>
          </a:p>
        </p:txBody>
      </p:sp>
      <p:pic>
        <p:nvPicPr>
          <p:cNvPr id="300" name="apphot.gif" descr="appho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060" y="4452021"/>
            <a:ext cx="4464844" cy="2223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aij_aperture-e1460731340188.png" descr="aij_aperture-e14607313401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14" y="3788384"/>
            <a:ext cx="4464844" cy="2848571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e calcula el flujo de la estrella integrando en una apertura centrada en el centroide de cada estrella:"/>
          <p:cNvSpPr txBox="1"/>
          <p:nvPr/>
        </p:nvSpPr>
        <p:spPr>
          <a:xfrm>
            <a:off x="327321" y="1051397"/>
            <a:ext cx="8489358" cy="59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 marL="266700" indent="-266700" algn="l">
              <a:spcBef>
                <a:spcPts val="2000"/>
              </a:spcBef>
              <a:buSzPct val="100000"/>
              <a:buChar char="•"/>
              <a:defRPr sz="2600">
                <a:solidFill>
                  <a:srgbClr val="444444"/>
                </a:solidFill>
              </a:defRPr>
            </a:lvl1pPr>
          </a:lstStyle>
          <a:p>
            <a:pPr marL="187517" indent="-187517" defTabSz="410751" fontAlgn="auto" hangingPunct="0">
              <a:spcBef>
                <a:spcPts val="1406"/>
              </a:spcBef>
              <a:spcAft>
                <a:spcPts val="0"/>
              </a:spcAft>
            </a:pPr>
            <a:r>
              <a:rPr sz="1828" kern="0">
                <a:latin typeface="Helvetica Neue Light"/>
                <a:ea typeface="Helvetica Neue Light"/>
                <a:sym typeface="Helvetica Neue Light"/>
              </a:rPr>
              <a:t>Se calcula el flujo de la estrella integrando en una apertura centrada en el centroide de cada estrella: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Equation"/>
              <p:cNvSpPr txBox="1"/>
              <p:nvPr/>
            </p:nvSpPr>
            <p:spPr>
              <a:xfrm>
                <a:off x="3618303" y="1586939"/>
                <a:ext cx="4852932" cy="48981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fontAlgn="auto" latinLnBrk="1" hangingPunct="0">
                  <a:spcBef>
                    <a:spcPts val="0"/>
                  </a:spcBef>
                  <a:spcAft>
                    <a:spcPts val="0"/>
                  </a:spcAft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</m:ctrlPr>
                        </m:sSubPr>
                        <m:e>
                          <m: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  <m:t>𝐹</m:t>
                          </m:r>
                        </m:e>
                        <m:sub>
                          <m: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  <m:t>⋆</m:t>
                          </m:r>
                        </m:sub>
                      </m:sSub>
                      <m:r>
                        <a:rPr sz="295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 Light"/>
                        </a:rPr>
                        <m:t>=(</m:t>
                      </m:r>
                      <m:sSub>
                        <m:sSubPr>
                          <m:ctrlP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</m:ctrlPr>
                        </m:sSubPr>
                        <m:e>
                          <m: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  <m:t>𝐹</m:t>
                          </m:r>
                        </m:e>
                        <m:sub>
                          <m: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  <m:t>𝑎𝑝𝑒𝑟𝑡𝑢𝑟𝑎</m:t>
                          </m:r>
                        </m:sub>
                      </m:sSub>
                      <m:r>
                        <a:rPr sz="295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 Light"/>
                        </a:rPr>
                        <m:t>−</m:t>
                      </m:r>
                      <m:sSub>
                        <m:sSubPr>
                          <m:ctrlP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</m:ctrlPr>
                        </m:sSubPr>
                        <m:e>
                          <m: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  <m:t>𝐹</m:t>
                          </m:r>
                        </m:e>
                        <m:sub>
                          <m: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  <m:t>𝑐𝑖𝑒𝑙𝑜</m:t>
                          </m:r>
                        </m:sub>
                      </m:sSub>
                      <m:r>
                        <a:rPr sz="295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 Light"/>
                        </a:rPr>
                        <m:t>)/</m:t>
                      </m:r>
                      <m:sSub>
                        <m:sSubPr>
                          <m:ctrlP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</m:ctrlPr>
                        </m:sSubPr>
                        <m:e>
                          <m: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  <m:t>𝑡</m:t>
                          </m:r>
                        </m:e>
                        <m:sub>
                          <m: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  <m:t>𝑒𝑥𝑝</m:t>
                          </m:r>
                        </m:sub>
                      </m:sSub>
                    </m:oMath>
                  </m:oMathPara>
                </a14:m>
                <a:endParaRPr sz="2953" kern="0">
                  <a:solidFill>
                    <a:srgbClr val="000000"/>
                  </a:solidFill>
                  <a:latin typeface="Helvetica Neue Light"/>
                  <a:ea typeface="Helvetica Neue Light"/>
                  <a:sym typeface="Helvetica Neue Light"/>
                </a:endParaRPr>
              </a:p>
            </p:txBody>
          </p:sp>
        </mc:Choice>
        <mc:Fallback xmlns="">
          <p:sp>
            <p:nvSpPr>
              <p:cNvPr id="30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303" y="1586939"/>
                <a:ext cx="4852932" cy="489814"/>
              </a:xfrm>
              <a:prstGeom prst="rect">
                <a:avLst/>
              </a:prstGeom>
              <a:blipFill>
                <a:blip r:embed="rId4"/>
                <a:stretch>
                  <a:fillRect l="-1044" b="-2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4" name="Fapertura = el flujo sumado dentro de la apertura centrada en la estrella"/>
          <p:cNvSpPr txBox="1"/>
          <p:nvPr/>
        </p:nvSpPr>
        <p:spPr>
          <a:xfrm>
            <a:off x="327321" y="2257777"/>
            <a:ext cx="7405147" cy="59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 marL="187517" indent="-187517" defTabSz="410751" fontAlgn="auto" hangingPunct="0">
              <a:spcBef>
                <a:spcPts val="1406"/>
              </a:spcBef>
              <a:spcAft>
                <a:spcPts val="0"/>
              </a:spcAft>
              <a:buSzPct val="100000"/>
              <a:buFontTx/>
              <a:buChar char="•"/>
              <a:defRPr sz="2600">
                <a:solidFill>
                  <a:srgbClr val="444444"/>
                </a:solidFill>
              </a:defRPr>
            </a:pPr>
            <a:r>
              <a:rPr sz="1828" kern="0">
                <a:solidFill>
                  <a:srgbClr val="444444"/>
                </a:solidFill>
                <a:latin typeface="Helvetica Neue Light"/>
                <a:ea typeface="Helvetica Neue Light"/>
                <a:sym typeface="Helvetica Neue Light"/>
              </a:rPr>
              <a:t>F</a:t>
            </a:r>
            <a:r>
              <a:rPr sz="1828" kern="0" baseline="-5999">
                <a:solidFill>
                  <a:srgbClr val="444444"/>
                </a:solidFill>
                <a:latin typeface="Helvetica Neue Light"/>
                <a:ea typeface="Helvetica Neue Light"/>
                <a:sym typeface="Helvetica Neue Light"/>
              </a:rPr>
              <a:t>apertura</a:t>
            </a:r>
            <a:r>
              <a:rPr sz="1828" kern="0">
                <a:solidFill>
                  <a:srgbClr val="444444"/>
                </a:solidFill>
                <a:latin typeface="Helvetica Neue Light"/>
                <a:ea typeface="Helvetica Neue Light"/>
                <a:sym typeface="Helvetica Neue Light"/>
              </a:rPr>
              <a:t> = el flujo sumado dentro de la apertura centrada en la estrella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Equation"/>
              <p:cNvSpPr txBox="1"/>
              <p:nvPr/>
            </p:nvSpPr>
            <p:spPr>
              <a:xfrm>
                <a:off x="5341903" y="307654"/>
                <a:ext cx="3355470" cy="45442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fontAlgn="auto" latinLnBrk="1" hangingPunct="0">
                  <a:spcBef>
                    <a:spcPts val="0"/>
                  </a:spcBef>
                  <a:spcAft>
                    <a:spcPts val="0"/>
                  </a:spcAft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</m:ctrlPr>
                        </m:sSubPr>
                        <m:e>
                          <m: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  <m:t>𝑚</m:t>
                          </m:r>
                        </m:e>
                        <m:sub>
                          <m: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  <m:t>⋆</m:t>
                          </m:r>
                        </m:sub>
                      </m:sSub>
                      <m:r>
                        <a:rPr sz="295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 Light"/>
                        </a:rPr>
                        <m:t>=−2.5</m:t>
                      </m:r>
                      <m:r>
                        <m:rPr>
                          <m:sty m:val="p"/>
                        </m:rPr>
                        <a:rPr sz="295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 Light"/>
                        </a:rPr>
                        <m:t>log</m:t>
                      </m:r>
                      <m:sSub>
                        <m:sSubPr>
                          <m:ctrlP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</m:ctrlPr>
                        </m:sSubPr>
                        <m:e>
                          <m: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  <m:t>𝐹</m:t>
                          </m:r>
                        </m:e>
                        <m:sub>
                          <m:r>
                            <a:rPr sz="295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Neue Light"/>
                            </a:rPr>
                            <m:t>⋆</m:t>
                          </m:r>
                        </m:sub>
                      </m:sSub>
                      <m:r>
                        <a:rPr sz="295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 Light"/>
                        </a:rPr>
                        <m:t>+</m:t>
                      </m:r>
                      <m:r>
                        <a:rPr sz="295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Neue Light"/>
                        </a:rPr>
                        <m:t>𝐶</m:t>
                      </m:r>
                    </m:oMath>
                  </m:oMathPara>
                </a14:m>
                <a:endParaRPr sz="2953" kern="0">
                  <a:solidFill>
                    <a:srgbClr val="000000"/>
                  </a:solidFill>
                  <a:latin typeface="Helvetica Neue Light"/>
                  <a:ea typeface="Helvetica Neue Light"/>
                  <a:sym typeface="Helvetica Neue Light"/>
                </a:endParaRPr>
              </a:p>
            </p:txBody>
          </p:sp>
        </mc:Choice>
        <mc:Fallback xmlns="">
          <p:sp>
            <p:nvSpPr>
              <p:cNvPr id="30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903" y="307654"/>
                <a:ext cx="3355470" cy="454420"/>
              </a:xfrm>
              <a:prstGeom prst="rect">
                <a:avLst/>
              </a:prstGeom>
              <a:blipFill>
                <a:blip r:embed="rId5"/>
                <a:stretch>
                  <a:fillRect l="-755" r="-1132" b="-3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6" name="Fcielo = es la contribución del fondo del cielo en la apertura"/>
          <p:cNvSpPr txBox="1"/>
          <p:nvPr/>
        </p:nvSpPr>
        <p:spPr>
          <a:xfrm>
            <a:off x="4977515" y="3088233"/>
            <a:ext cx="3918866" cy="1132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 marL="187517" indent="-187517" defTabSz="410751" fontAlgn="auto" hangingPunct="0">
              <a:spcBef>
                <a:spcPts val="1406"/>
              </a:spcBef>
              <a:spcAft>
                <a:spcPts val="0"/>
              </a:spcAft>
              <a:buSzPct val="100000"/>
              <a:buFontTx/>
              <a:buChar char="•"/>
              <a:defRPr sz="2600">
                <a:solidFill>
                  <a:srgbClr val="444444"/>
                </a:solidFill>
              </a:defRPr>
            </a:pPr>
            <a:r>
              <a:rPr sz="1828" kern="0">
                <a:solidFill>
                  <a:srgbClr val="444444"/>
                </a:solidFill>
                <a:latin typeface="Helvetica Neue Light"/>
                <a:ea typeface="Helvetica Neue Light"/>
                <a:sym typeface="Helvetica Neue Light"/>
              </a:rPr>
              <a:t>F</a:t>
            </a:r>
            <a:r>
              <a:rPr sz="1828" kern="0" baseline="-5999">
                <a:solidFill>
                  <a:srgbClr val="444444"/>
                </a:solidFill>
                <a:latin typeface="Helvetica Neue Light"/>
                <a:ea typeface="Helvetica Neue Light"/>
                <a:sym typeface="Helvetica Neue Light"/>
              </a:rPr>
              <a:t>cielo</a:t>
            </a:r>
            <a:r>
              <a:rPr sz="1828" kern="0">
                <a:solidFill>
                  <a:srgbClr val="444444"/>
                </a:solidFill>
                <a:latin typeface="Helvetica Neue Light"/>
                <a:ea typeface="Helvetica Neue Light"/>
                <a:sym typeface="Helvetica Neue Light"/>
              </a:rPr>
              <a:t> = es la contribución del fondo del cielo en la apertura</a:t>
            </a:r>
          </a:p>
        </p:txBody>
      </p:sp>
    </p:spTree>
    <p:extLst>
      <p:ext uri="{BB962C8B-B14F-4D97-AF65-F5344CB8AC3E}">
        <p14:creationId xmlns:p14="http://schemas.microsoft.com/office/powerpoint/2010/main" val="356239567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Órbita">
  <a:themeElements>
    <a:clrScheme name="Órbit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Órb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Órbit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Órbit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BCBCB"/>
        </a:solid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1111</TotalTime>
  <Words>1643</Words>
  <Application>Microsoft Macintosh PowerPoint</Application>
  <PresentationFormat>On-screen Show (4:3)</PresentationFormat>
  <Paragraphs>221</Paragraphs>
  <Slides>46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Arial</vt:lpstr>
      <vt:lpstr>Avant Garde Gothic</vt:lpstr>
      <vt:lpstr>Calibri</vt:lpstr>
      <vt:lpstr>Cambria Math</vt:lpstr>
      <vt:lpstr>Helvetica</vt:lpstr>
      <vt:lpstr>Helvetica Neue</vt:lpstr>
      <vt:lpstr>Helvetica Neue Light</vt:lpstr>
      <vt:lpstr>Helvetica Neue Medium</vt:lpstr>
      <vt:lpstr>Times New Roman</vt:lpstr>
      <vt:lpstr>Wingdings</vt:lpstr>
      <vt:lpstr>Órbita</vt:lpstr>
      <vt:lpstr>White</vt:lpstr>
      <vt:lpstr>Ecuación</vt:lpstr>
      <vt:lpstr>Fotometría diferencial y absoluta</vt:lpstr>
      <vt:lpstr>Fits format</vt:lpstr>
      <vt:lpstr>Operaciones con imágenes</vt:lpstr>
      <vt:lpstr>Medida del seeing</vt:lpstr>
      <vt:lpstr>Brillo y magnitud</vt:lpstr>
      <vt:lpstr>Razón Señal Ruido SNR  vs Precisión Fotométrica</vt:lpstr>
      <vt:lpstr>Problemas en las imágenes</vt:lpstr>
      <vt:lpstr>Fotometría de apertura o de apertura síntética</vt:lpstr>
      <vt:lpstr>Fotometría de Apertura</vt:lpstr>
      <vt:lpstr>Fotometría de apertura o de apertura síntética</vt:lpstr>
      <vt:lpstr>Determinación del centroide</vt:lpstr>
      <vt:lpstr>Determinación del fondo de cielo</vt:lpstr>
      <vt:lpstr>Determinación del fondo de cielo</vt:lpstr>
      <vt:lpstr>Fotometría de apertura síntética</vt:lpstr>
      <vt:lpstr>Problema de pequeñas aperturas y pixeles grandes</vt:lpstr>
      <vt:lpstr>Ajuste matematico de perfiles</vt:lpstr>
      <vt:lpstr>I* vs d</vt:lpstr>
      <vt:lpstr>¿Cómo determinar el tamaño de la apertura?</vt:lpstr>
      <vt:lpstr>Curvas de Crecimiento</vt:lpstr>
      <vt:lpstr>Elección de R</vt:lpstr>
      <vt:lpstr>PowerPoint Presentation</vt:lpstr>
      <vt:lpstr>Corrección de apertura</vt:lpstr>
      <vt:lpstr>Corrección de apertura</vt:lpstr>
      <vt:lpstr>PowerPoint Presentation</vt:lpstr>
      <vt:lpstr>Curvas de crecimiento</vt:lpstr>
      <vt:lpstr>Objetos Extendidos</vt:lpstr>
      <vt:lpstr>Fotometría de Objetos extendidos: aperturas no circulares</vt:lpstr>
      <vt:lpstr>Fotometría de Objetos extendidos: aperturas no circulares</vt:lpstr>
      <vt:lpstr>Fotometría PSF</vt:lpstr>
      <vt:lpstr>Fotometría de Apertura vs PSF</vt:lpstr>
      <vt:lpstr>Fotometría PSF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FPUNA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Observatorio</dc:creator>
  <cp:lastModifiedBy>Gonzalo Tancredi</cp:lastModifiedBy>
  <cp:revision>42</cp:revision>
  <dcterms:created xsi:type="dcterms:W3CDTF">2005-05-27T19:27:44Z</dcterms:created>
  <dcterms:modified xsi:type="dcterms:W3CDTF">2021-10-20T15:25:54Z</dcterms:modified>
</cp:coreProperties>
</file>