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160" autoAdjust="0"/>
    <p:restoredTop sz="94988" autoAdjust="0"/>
  </p:normalViewPr>
  <p:slideViewPr>
    <p:cSldViewPr>
      <p:cViewPr varScale="1">
        <p:scale>
          <a:sx n="110" d="100"/>
          <a:sy n="110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6FF562-0A47-45CD-BECA-CD9D20F43D7E}" type="datetimeFigureOut">
              <a:rPr lang="es-UY" smtClean="0"/>
              <a:pPr/>
              <a:t>07/10/2021</a:t>
            </a:fld>
            <a:endParaRPr lang="es-U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7119A3-B6FF-44EF-B87E-CAE14DA9989B}" type="slidenum">
              <a:rPr lang="es-UY" smtClean="0"/>
              <a:pPr/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9.bin"/><Relationship Id="rId7" Type="http://schemas.openxmlformats.org/officeDocument/2006/relationships/image" Target="../media/image7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7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tiff"/><Relationship Id="rId3" Type="http://schemas.openxmlformats.org/officeDocument/2006/relationships/image" Target="../media/image81.tiff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image" Target="../media/image82.tiff"/><Relationship Id="rId9" Type="http://schemas.openxmlformats.org/officeDocument/2006/relationships/image" Target="../media/image84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6.jpeg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9.jpeg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84925"/>
            <a:ext cx="8429652" cy="1829761"/>
          </a:xfrm>
        </p:spPr>
        <p:txBody>
          <a:bodyPr>
            <a:normAutofit/>
          </a:bodyPr>
          <a:lstStyle/>
          <a:p>
            <a:r>
              <a:rPr lang="es-UY" sz="4000" dirty="0" err="1" smtClean="0"/>
              <a:t>An</a:t>
            </a:r>
            <a:r>
              <a:rPr lang="en-US" sz="4000" dirty="0" err="1" smtClean="0"/>
              <a:t>álisis</a:t>
            </a:r>
            <a:r>
              <a:rPr lang="en-US" sz="4000" dirty="0" smtClean="0"/>
              <a:t> de </a:t>
            </a:r>
            <a:r>
              <a:rPr lang="en-US" sz="4000" dirty="0" err="1" smtClean="0"/>
              <a:t>sistemas</a:t>
            </a:r>
            <a:r>
              <a:rPr lang="en-US" sz="4000" dirty="0" smtClean="0"/>
              <a:t> </a:t>
            </a:r>
            <a:r>
              <a:rPr lang="en-US" sz="4000" dirty="0" err="1" smtClean="0"/>
              <a:t>dinámicos</a:t>
            </a:r>
            <a:r>
              <a:rPr lang="en-US" sz="4000" dirty="0" smtClean="0"/>
              <a:t> en dos </a:t>
            </a:r>
            <a:r>
              <a:rPr lang="en-US" sz="4000" dirty="0" err="1" smtClean="0"/>
              <a:t>dimensiones</a:t>
            </a:r>
            <a:endParaRPr lang="es-UY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300866"/>
            <a:ext cx="7772400" cy="1199704"/>
          </a:xfrm>
        </p:spPr>
        <p:txBody>
          <a:bodyPr>
            <a:normAutofit/>
          </a:bodyPr>
          <a:lstStyle/>
          <a:p>
            <a:r>
              <a:rPr lang="es-UY" sz="2800" dirty="0" smtClean="0"/>
              <a:t>Ejemplo: Modelo de </a:t>
            </a:r>
            <a:r>
              <a:rPr lang="es-UY" sz="2800" dirty="0" err="1" smtClean="0"/>
              <a:t>Strogatz</a:t>
            </a:r>
            <a:endParaRPr lang="es-UY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0" name="Equation" r:id="rId3" imgW="114120" imgH="215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7224" y="90050"/>
            <a:ext cx="7786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600" dirty="0" smtClean="0"/>
              <a:t>Taller de Modelización Matemática y Computacional en Biociencias 2021</a:t>
            </a:r>
            <a:endParaRPr lang="es-UY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72132" y="421481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dirty="0" smtClean="0"/>
              <a:t>Gustavo Grinspan</a:t>
            </a:r>
          </a:p>
          <a:p>
            <a:pPr algn="ctr"/>
            <a:r>
              <a:rPr lang="es-UY" sz="1400" dirty="0" smtClean="0"/>
              <a:t>6 de octubre de 2021</a:t>
            </a:r>
            <a:endParaRPr lang="es-UY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14282" y="285728"/>
          <a:ext cx="4342678" cy="714380"/>
        </p:xfrm>
        <a:graphic>
          <a:graphicData uri="http://schemas.openxmlformats.org/presentationml/2006/ole">
            <p:oleObj spid="_x0000_s36866" name="Equation" r:id="rId3" imgW="2933640" imgH="48240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596" y="1714488"/>
          <a:ext cx="2936875" cy="449263"/>
        </p:xfrm>
        <a:graphic>
          <a:graphicData uri="http://schemas.openxmlformats.org/presentationml/2006/ole">
            <p:oleObj spid="_x0000_s36867" name="Equation" r:id="rId4" imgW="1244520" imgH="19044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2844" y="125282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A</a:t>
            </a:r>
            <a:endParaRPr lang="es-UY" sz="2400" b="1" u="sng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89330" y="1600197"/>
            <a:ext cx="5568950" cy="1543051"/>
            <a:chOff x="3289330" y="1600197"/>
            <a:chExt cx="5568950" cy="1543051"/>
          </a:xfrm>
        </p:grpSpPr>
        <p:sp>
          <p:nvSpPr>
            <p:cNvPr id="9" name="Rectangle 8"/>
            <p:cNvSpPr/>
            <p:nvPr/>
          </p:nvSpPr>
          <p:spPr>
            <a:xfrm>
              <a:off x="7358082" y="2643182"/>
              <a:ext cx="1000132" cy="500066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289330" y="1600197"/>
            <a:ext cx="5568950" cy="1471613"/>
          </p:xfrm>
          <a:graphic>
            <a:graphicData uri="http://schemas.openxmlformats.org/presentationml/2006/ole">
              <p:oleObj spid="_x0000_s36868" name="Equation" r:id="rId5" imgW="2209680" imgH="583920" progId="">
                <p:embed/>
              </p:oleObj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142844" y="300037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B</a:t>
            </a:r>
            <a:endParaRPr lang="es-UY" sz="2400" b="1" u="sng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9607" y="3462037"/>
          <a:ext cx="2765071" cy="500066"/>
        </p:xfrm>
        <a:graphic>
          <a:graphicData uri="http://schemas.openxmlformats.org/presentationml/2006/ole">
            <p:oleObj spid="_x0000_s36869" name="Equation" r:id="rId6" imgW="1193760" imgH="215640" progId="">
              <p:embed/>
            </p:oleObj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154393" y="3435047"/>
            <a:ext cx="5775325" cy="1571625"/>
            <a:chOff x="3154393" y="3435047"/>
            <a:chExt cx="5775325" cy="1571625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3154393" y="3435047"/>
            <a:ext cx="5775325" cy="1571625"/>
          </p:xfrm>
          <a:graphic>
            <a:graphicData uri="http://schemas.openxmlformats.org/presentationml/2006/ole">
              <p:oleObj spid="_x0000_s36870" name="Equation" r:id="rId7" imgW="2286000" imgH="622080" progId="">
                <p:embed/>
              </p:oleObj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7215206" y="4500570"/>
              <a:ext cx="1714512" cy="500066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857224" y="5312647"/>
            <a:ext cx="75327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La </a:t>
            </a:r>
            <a:r>
              <a:rPr lang="en-US" sz="2400" b="1" dirty="0" err="1" smtClean="0"/>
              <a:t>dinámica</a:t>
            </a:r>
            <a:r>
              <a:rPr lang="en-US" sz="2400" b="1" dirty="0" smtClean="0"/>
              <a:t> angular y radial </a:t>
            </a:r>
            <a:r>
              <a:rPr lang="en-US" sz="2400" b="1" dirty="0" err="1" smtClean="0"/>
              <a:t>est</a:t>
            </a:r>
            <a:r>
              <a:rPr lang="es-UY" sz="2400" b="1" dirty="0" err="1" smtClean="0"/>
              <a:t>án</a:t>
            </a:r>
            <a:r>
              <a:rPr lang="es-UY" sz="2400" b="1" dirty="0" smtClean="0"/>
              <a:t> desacopladas!!</a:t>
            </a:r>
          </a:p>
          <a:p>
            <a:pPr algn="just"/>
            <a:r>
              <a:rPr lang="es-UY" sz="2400" b="1" dirty="0" smtClean="0"/>
              <a:t>Estudiaremos ambas ecuaciones separadamente.</a:t>
            </a:r>
            <a:endParaRPr lang="es-UY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57254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UY" sz="2000" dirty="0" smtClean="0"/>
              <a:t> Estados estacionarios:</a:t>
            </a:r>
            <a:endParaRPr lang="es-UY" sz="2000" dirty="0">
              <a:latin typeface="Cambria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7595" y="698948"/>
            <a:ext cx="3560025" cy="586912"/>
            <a:chOff x="297595" y="428625"/>
            <a:chExt cx="3560025" cy="58691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/>
          </p:nvGraphicFramePr>
          <p:xfrm>
            <a:off x="303208" y="428625"/>
            <a:ext cx="3554412" cy="586912"/>
          </p:xfrm>
          <a:graphic>
            <a:graphicData uri="http://schemas.openxmlformats.org/presentationml/2006/ole">
              <p:oleObj spid="_x0000_s37890" name="Equation" r:id="rId3" imgW="1307880" imgH="215640" progId="">
                <p:embed/>
              </p:oleObj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97595" y="559338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UY" dirty="0" smtClean="0"/>
                <a:t> </a:t>
              </a:r>
              <a:endParaRPr lang="es-UY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428992" y="1421629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i="1" dirty="0" smtClean="0">
                <a:latin typeface="Cambria" pitchFamily="18" charset="0"/>
              </a:rPr>
              <a:t>r</a:t>
            </a:r>
            <a:r>
              <a:rPr lang="es-UY" sz="2000" baseline="-25000" dirty="0" smtClean="0">
                <a:latin typeface="Cambria" pitchFamily="18" charset="0"/>
              </a:rPr>
              <a:t>1 </a:t>
            </a:r>
            <a:r>
              <a:rPr lang="es-UY" sz="2000" dirty="0" smtClean="0">
                <a:latin typeface="Cambria" pitchFamily="18" charset="0"/>
              </a:rPr>
              <a:t>= 0, </a:t>
            </a:r>
            <a:r>
              <a:rPr lang="es-UY" sz="2000" i="1" dirty="0" smtClean="0">
                <a:latin typeface="Cambria" pitchFamily="18" charset="0"/>
              </a:rPr>
              <a:t>r</a:t>
            </a:r>
            <a:r>
              <a:rPr lang="es-UY" sz="2000" baseline="-25000" dirty="0" smtClean="0">
                <a:latin typeface="Cambria" pitchFamily="18" charset="0"/>
              </a:rPr>
              <a:t>2 </a:t>
            </a:r>
            <a:r>
              <a:rPr lang="es-UY" sz="2000" dirty="0" smtClean="0">
                <a:latin typeface="Cambria" pitchFamily="18" charset="0"/>
              </a:rPr>
              <a:t>= 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2028758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UY" sz="2000" dirty="0" smtClean="0"/>
              <a:t> Estabilidad:</a:t>
            </a:r>
            <a:endParaRPr lang="es-UY" sz="2000" dirty="0">
              <a:latin typeface="Cambria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57620" y="2071678"/>
          <a:ext cx="1561431" cy="857256"/>
        </p:xfrm>
        <a:graphic>
          <a:graphicData uri="http://schemas.openxmlformats.org/presentationml/2006/ole">
            <p:oleObj spid="_x0000_s37892" name="Equation" r:id="rId4" imgW="647640" imgH="35532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500034" y="2928934"/>
          <a:ext cx="2466975" cy="804862"/>
        </p:xfrm>
        <a:graphic>
          <a:graphicData uri="http://schemas.openxmlformats.org/presentationml/2006/ole">
            <p:oleObj spid="_x0000_s37893" name="Equation" r:id="rId5" imgW="120636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928926" y="3071807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600" u="sng" dirty="0" smtClean="0"/>
              <a:t>Nodo inestable</a:t>
            </a:r>
            <a:endParaRPr lang="es-UY" sz="1600" u="sng" dirty="0"/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5110166" y="3000369"/>
          <a:ext cx="2622550" cy="804862"/>
        </p:xfrm>
        <a:graphic>
          <a:graphicData uri="http://schemas.openxmlformats.org/presentationml/2006/ole">
            <p:oleObj spid="_x0000_s37894" name="Equation" r:id="rId6" imgW="128268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753372" y="3071807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600" u="sng" dirty="0" smtClean="0"/>
              <a:t>Nodo estable</a:t>
            </a:r>
            <a:endParaRPr lang="es-UY" sz="16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4143380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UY" sz="2000" dirty="0" smtClean="0"/>
              <a:t>Representación </a:t>
            </a:r>
          </a:p>
          <a:p>
            <a:r>
              <a:rPr lang="es-UY" sz="2000" dirty="0" smtClean="0"/>
              <a:t>    gráfica</a:t>
            </a:r>
            <a:endParaRPr lang="es-UY" sz="2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2657460" y="4176718"/>
            <a:ext cx="4194203" cy="2085975"/>
            <a:chOff x="4265610" y="4143380"/>
            <a:chExt cx="4194203" cy="2085975"/>
          </a:xfrm>
        </p:grpSpPr>
        <p:grpSp>
          <p:nvGrpSpPr>
            <p:cNvPr id="35" name="Group 34"/>
            <p:cNvGrpSpPr/>
            <p:nvPr/>
          </p:nvGrpSpPr>
          <p:grpSpPr>
            <a:xfrm>
              <a:off x="4265610" y="4143380"/>
              <a:ext cx="4164042" cy="2085975"/>
              <a:chOff x="4265610" y="4143380"/>
              <a:chExt cx="4164042" cy="208597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4429124" y="4143380"/>
                <a:ext cx="4000528" cy="2085975"/>
                <a:chOff x="4429124" y="4143380"/>
                <a:chExt cx="4000528" cy="2085975"/>
              </a:xfrm>
            </p:grpSpPr>
            <p:pic>
              <p:nvPicPr>
                <p:cNvPr id="37896" name="Picture 8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 r="4109"/>
                <a:stretch>
                  <a:fillRect/>
                </a:stretch>
              </p:blipFill>
              <p:spPr bwMode="auto">
                <a:xfrm>
                  <a:off x="4429124" y="4143380"/>
                  <a:ext cx="4000528" cy="20859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32" name="TextBox 31"/>
                <p:cNvSpPr txBox="1"/>
                <p:nvPr/>
              </p:nvSpPr>
              <p:spPr>
                <a:xfrm>
                  <a:off x="5870584" y="5870592"/>
                  <a:ext cx="928694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s-UY" sz="1200" dirty="0" smtClean="0">
                      <a:latin typeface="Arial" pitchFamily="34" charset="0"/>
                      <a:cs typeface="Arial" pitchFamily="34" charset="0"/>
                    </a:rPr>
                    <a:t>0.58</a:t>
                  </a:r>
                  <a:endParaRPr lang="es-UY" sz="1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aphicFrame>
            <p:nvGraphicFramePr>
              <p:cNvPr id="37897" name="Object 9"/>
              <p:cNvGraphicFramePr>
                <a:graphicFrameLocks noChangeAspect="1"/>
              </p:cNvGraphicFramePr>
              <p:nvPr/>
            </p:nvGraphicFramePr>
            <p:xfrm>
              <a:off x="4265610" y="4262442"/>
              <a:ext cx="244475" cy="336550"/>
            </p:xfrm>
            <a:graphic>
              <a:graphicData uri="http://schemas.openxmlformats.org/presentationml/2006/ole">
                <p:oleObj spid="_x0000_s37897" name="Equation" r:id="rId8" imgW="101520" imgH="139680" progId="Equation.3">
                  <p:embed/>
                </p:oleObj>
              </a:graphicData>
            </a:graphic>
          </p:graphicFrame>
        </p:grpSp>
        <p:graphicFrame>
          <p:nvGraphicFramePr>
            <p:cNvPr id="36" name="Object 9"/>
            <p:cNvGraphicFramePr>
              <a:graphicFrameLocks noChangeAspect="1"/>
            </p:cNvGraphicFramePr>
            <p:nvPr/>
          </p:nvGraphicFramePr>
          <p:xfrm>
            <a:off x="8215338" y="5895992"/>
            <a:ext cx="244475" cy="274638"/>
          </p:xfrm>
          <a:graphic>
            <a:graphicData uri="http://schemas.openxmlformats.org/presentationml/2006/ole">
              <p:oleObj spid="_x0000_s37898" name="Equation" r:id="rId9" imgW="101520" imgH="114120" progId="Equation.3">
                <p:embed/>
              </p:oleObj>
            </a:graphicData>
          </a:graphic>
        </p:graphicFrame>
      </p:grpSp>
      <p:cxnSp>
        <p:nvCxnSpPr>
          <p:cNvPr id="20" name="Straight Arrow Connector 19"/>
          <p:cNvCxnSpPr/>
          <p:nvPr/>
        </p:nvCxnSpPr>
        <p:spPr>
          <a:xfrm rot="10800000">
            <a:off x="6244441" y="5876935"/>
            <a:ext cx="581028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31394" y="5875349"/>
            <a:ext cx="2736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ight Brace 38"/>
          <p:cNvSpPr/>
          <p:nvPr/>
        </p:nvSpPr>
        <p:spPr>
          <a:xfrm rot="5400000">
            <a:off x="4392609" y="4676786"/>
            <a:ext cx="214316" cy="307183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/>
        </p:nvGraphicFramePr>
        <p:xfrm>
          <a:off x="3749668" y="6353196"/>
          <a:ext cx="1547822" cy="285751"/>
        </p:xfrm>
        <a:graphic>
          <a:graphicData uri="http://schemas.openxmlformats.org/presentationml/2006/ole">
            <p:oleObj spid="_x0000_s37899" name="Equation" r:id="rId10" imgW="825480" imgH="152280" progId="Equation.3">
              <p:embed/>
            </p:oleObj>
          </a:graphicData>
        </a:graphic>
      </p:graphicFrame>
      <p:sp>
        <p:nvSpPr>
          <p:cNvPr id="42" name="Right Brace 41"/>
          <p:cNvSpPr/>
          <p:nvPr/>
        </p:nvSpPr>
        <p:spPr>
          <a:xfrm rot="5400000">
            <a:off x="6395255" y="5855511"/>
            <a:ext cx="285752" cy="928694"/>
          </a:xfrm>
          <a:prstGeom prst="rightBrace">
            <a:avLst>
              <a:gd name="adj1" fmla="val 8333"/>
              <a:gd name="adj2" fmla="val 4967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aphicFrame>
        <p:nvGraphicFramePr>
          <p:cNvPr id="37901" name="Object 13"/>
          <p:cNvGraphicFramePr>
            <a:graphicFrameLocks noChangeAspect="1"/>
          </p:cNvGraphicFramePr>
          <p:nvPr/>
        </p:nvGraphicFramePr>
        <p:xfrm>
          <a:off x="5703173" y="6462734"/>
          <a:ext cx="1689833" cy="296863"/>
        </p:xfrm>
        <a:graphic>
          <a:graphicData uri="http://schemas.openxmlformats.org/presentationml/2006/ole">
            <p:oleObj spid="_x0000_s37901" name="Equation" r:id="rId11" imgW="939600" imgH="164880" progId="Equation.3">
              <p:embed/>
            </p:oleObj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1428728" y="5072074"/>
            <a:ext cx="1392246" cy="747718"/>
            <a:chOff x="3036878" y="5038736"/>
            <a:chExt cx="1392246" cy="747718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3929058" y="5429264"/>
              <a:ext cx="500066" cy="35719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036878" y="5038736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 smtClean="0"/>
                <a:t>Nodo inestable</a:t>
              </a:r>
              <a:endParaRPr lang="es-UY" sz="14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035685" y="4926682"/>
            <a:ext cx="1027795" cy="859773"/>
            <a:chOff x="3624027" y="5145758"/>
            <a:chExt cx="1305161" cy="859773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>
              <a:off x="3533539" y="5700729"/>
              <a:ext cx="395290" cy="21431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714742" y="5145758"/>
              <a:ext cx="1214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sz="1400" dirty="0" smtClean="0"/>
                <a:t>Nodo estable</a:t>
              </a:r>
              <a:endParaRPr lang="es-UY" sz="1400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286644" y="4572008"/>
            <a:ext cx="1643074" cy="13542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UY" sz="1600" dirty="0" smtClean="0"/>
              <a:t>Todas las trayectorias (excepto </a:t>
            </a:r>
            <a:r>
              <a:rPr lang="es-UY" i="1" dirty="0" smtClean="0">
                <a:latin typeface="Cambria" pitchFamily="18" charset="0"/>
              </a:rPr>
              <a:t>r</a:t>
            </a:r>
            <a:r>
              <a:rPr lang="es-UY" baseline="-25000" dirty="0" smtClean="0">
                <a:latin typeface="Cambria" pitchFamily="18" charset="0"/>
              </a:rPr>
              <a:t>0</a:t>
            </a:r>
            <a:r>
              <a:rPr lang="es-UY" dirty="0" smtClean="0">
                <a:latin typeface="Cambria" pitchFamily="18" charset="0"/>
              </a:rPr>
              <a:t>=0</a:t>
            </a:r>
            <a:r>
              <a:rPr lang="es-UY" sz="1600" dirty="0" smtClean="0"/>
              <a:t>) se aproximan al radio 1. </a:t>
            </a:r>
            <a:endParaRPr lang="es-UY" sz="1600" dirty="0"/>
          </a:p>
        </p:txBody>
      </p:sp>
      <p:sp>
        <p:nvSpPr>
          <p:cNvPr id="63" name="Title 2"/>
          <p:cNvSpPr>
            <a:spLocks noGrp="1"/>
          </p:cNvSpPr>
          <p:nvPr>
            <p:ph type="title"/>
          </p:nvPr>
        </p:nvSpPr>
        <p:spPr>
          <a:xfrm>
            <a:off x="457200" y="-209576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Estabilidad del sistema desacoplado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4" grpId="0"/>
      <p:bldP spid="17" grpId="0"/>
      <p:bldP spid="39" grpId="0" animBg="1"/>
      <p:bldP spid="42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90482" y="357166"/>
            <a:ext cx="2424130" cy="500063"/>
            <a:chOff x="290482" y="357166"/>
            <a:chExt cx="2424130" cy="500063"/>
          </a:xfrm>
        </p:grpSpPr>
        <p:sp>
          <p:nvSpPr>
            <p:cNvPr id="6" name="TextBox 5"/>
            <p:cNvSpPr txBox="1"/>
            <p:nvPr/>
          </p:nvSpPr>
          <p:spPr>
            <a:xfrm>
              <a:off x="290482" y="475200"/>
              <a:ext cx="28575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UY" dirty="0" smtClean="0"/>
                <a:t> </a:t>
              </a:r>
              <a:endParaRPr lang="es-UY" dirty="0"/>
            </a:p>
          </p:txBody>
        </p:sp>
        <p:graphicFrame>
          <p:nvGraphicFramePr>
            <p:cNvPr id="39939" name="Object 3"/>
            <p:cNvGraphicFramePr>
              <a:graphicFrameLocks noChangeAspect="1"/>
            </p:cNvGraphicFramePr>
            <p:nvPr/>
          </p:nvGraphicFramePr>
          <p:xfrm>
            <a:off x="481000" y="357166"/>
            <a:ext cx="2233612" cy="500063"/>
          </p:xfrm>
          <a:graphic>
            <a:graphicData uri="http://schemas.openxmlformats.org/presentationml/2006/ole">
              <p:oleObj spid="_x0000_s39939" name="Equation" r:id="rId3" imgW="850680" imgH="190440" progId="Equation.3">
                <p:embed/>
              </p:oleObj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428596" y="1193784"/>
            <a:ext cx="864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000" dirty="0" smtClean="0"/>
              <a:t>Esta ecuación representa la rotación a velocidad angular constante.</a:t>
            </a:r>
            <a:endParaRPr lang="es-UY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28859" y="2285992"/>
          <a:ext cx="1344565" cy="1214446"/>
        </p:xfrm>
        <a:graphic>
          <a:graphicData uri="http://schemas.openxmlformats.org/presentationml/2006/ole">
            <p:oleObj spid="_x0000_s39940" name="Equation" r:id="rId4" imgW="393480" imgH="35532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096643" y="2214561"/>
          <a:ext cx="2689935" cy="1500191"/>
        </p:xfrm>
        <a:graphic>
          <a:graphicData uri="http://schemas.openxmlformats.org/presentationml/2006/ole">
            <p:oleObj spid="_x0000_s39941" name="Equation" r:id="rId5" imgW="888840" imgH="49500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571868" y="4429132"/>
            <a:ext cx="1714512" cy="642942"/>
            <a:chOff x="3571868" y="4429132"/>
            <a:chExt cx="1714512" cy="642942"/>
          </a:xfrm>
        </p:grpSpPr>
        <p:graphicFrame>
          <p:nvGraphicFramePr>
            <p:cNvPr id="39942" name="Object 6"/>
            <p:cNvGraphicFramePr>
              <a:graphicFrameLocks noChangeAspect="1"/>
            </p:cNvGraphicFramePr>
            <p:nvPr/>
          </p:nvGraphicFramePr>
          <p:xfrm>
            <a:off x="3609975" y="4460875"/>
            <a:ext cx="1612900" cy="577850"/>
          </p:xfrm>
          <a:graphic>
            <a:graphicData uri="http://schemas.openxmlformats.org/presentationml/2006/ole">
              <p:oleObj spid="_x0000_s39942" name="Equation" r:id="rId6" imgW="533160" imgH="190440" progId="Equation.3">
                <p:embed/>
              </p:oleObj>
            </a:graphicData>
          </a:graphic>
        </p:graphicFrame>
        <p:sp>
          <p:nvSpPr>
            <p:cNvPr id="12" name="Rectangle 11"/>
            <p:cNvSpPr/>
            <p:nvPr/>
          </p:nvSpPr>
          <p:spPr>
            <a:xfrm>
              <a:off x="3571868" y="4429132"/>
              <a:ext cx="1714512" cy="64294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-71462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Plano de fases</a:t>
            </a:r>
          </a:p>
        </p:txBody>
      </p:sp>
      <p:pic>
        <p:nvPicPr>
          <p:cNvPr id="6" name="Picture 14" descr="3 Ejemplo de un atractor no caótico: ciclo límite del sistema de... |  Download Scientific Diagram"/>
          <p:cNvPicPr>
            <a:picLocks noChangeAspect="1" noChangeArrowheads="1"/>
          </p:cNvPicPr>
          <p:nvPr/>
        </p:nvPicPr>
        <p:blipFill>
          <a:blip r:embed="rId3">
            <a:lum bright="10000" contrast="-10000"/>
          </a:blip>
          <a:srcRect/>
          <a:stretch>
            <a:fillRect/>
          </a:stretch>
        </p:blipFill>
        <p:spPr bwMode="auto">
          <a:xfrm>
            <a:off x="4572000" y="2357430"/>
            <a:ext cx="4231771" cy="4015155"/>
          </a:xfrm>
          <a:prstGeom prst="rect">
            <a:avLst/>
          </a:prstGeom>
          <a:noFill/>
        </p:spPr>
      </p:pic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57158" y="1000108"/>
          <a:ext cx="3224208" cy="935683"/>
        </p:xfrm>
        <a:graphic>
          <a:graphicData uri="http://schemas.openxmlformats.org/presentationml/2006/ole">
            <p:oleObj spid="_x0000_s40963" name="Equation" r:id="rId4" imgW="1663560" imgH="48240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4876" y="1076910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Y" dirty="0" smtClean="0"/>
              <a:t>Si representamos estas ecuaciones en el plano de fases (en coord. cartesianas) obtendremos:</a:t>
            </a:r>
            <a:endParaRPr lang="es-UY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857496"/>
            <a:ext cx="4071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UY" dirty="0" smtClean="0"/>
              <a:t>Todas las trayectorias se aproximan, a velocidad angular constante, a un círculo de radio 1, siendo una trayectoria en forma de espiral.</a:t>
            </a:r>
            <a:endParaRPr lang="es-UY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688625"/>
            <a:ext cx="41434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UY" dirty="0" smtClean="0"/>
              <a:t>Al  círculo de radio 1 se lo denomina “</a:t>
            </a:r>
            <a:r>
              <a:rPr lang="es-UY" b="1" dirty="0" smtClean="0">
                <a:solidFill>
                  <a:srgbClr val="C00000"/>
                </a:solidFill>
              </a:rPr>
              <a:t>CICLO LÍMITE ESTABLE</a:t>
            </a:r>
            <a:r>
              <a:rPr lang="es-UY" dirty="0" smtClean="0"/>
              <a:t>.”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 descr="Continuación numérica de ciclos límites en osciladores electrón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sp>
        <p:nvSpPr>
          <p:cNvPr id="38918" name="AutoShape 6" descr="Continuación numérica de ciclos límites en osciladores electrón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sp>
        <p:nvSpPr>
          <p:cNvPr id="38920" name="AutoShape 8" descr="Continuación numérica de ciclos límites en osciladores electrón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sp>
        <p:nvSpPr>
          <p:cNvPr id="38922" name="AutoShape 10" descr="data:image/jpeg;base64,/9j/4AAQSkZJRgABAQAAAQABAAD/2wCEAAoHCBISFBcVEhMTGBcaHBgXFxcaFxcbGxsUFxsbGBscGxsbLCwlHSEqIBoaJjgmKzsyNTMzGiQ5PjkyPSwyMzABCwsLDg4OFw4RFzAgGBwwPTAwMDAwMDAwMDAwMjAwMD0wMDAwMDAwPTIwMDA9MDAwMDAwMDA9MDAwMDAwMDAwMP/AABEIAJcBTQMBIgACEQEDEQH/xAAbAAEAAwEBAQEAAAAAAAAAAAAAAwQFAgEHBv/EAEAQAAIBAgQCBwQIBQMEAwAAAAECAAMRBBIhMUFRBRMiMmFxgUJicpEUM1JTgpKhsRUjorLRc5PwQ6OzwTRUY//EABQBAQAAAAAAAAAAAAAAAAAAAAD/xAAUEQEAAAAAAAAAAAAAAAAAAAAA/9oADAMBAAIRAxEAPwD7NERARM2piavXOqqOrSnmZjfV2uQALa2C66+0JbwrlkRjuVUnzIBgTxEQEREBERAREQEREBEr4qqURnCliqkhQCSSBewA5yCjUqjqxUChmzZgDcaC4sbD9oF+IiAiIgIiICIiAiIgIiUMW9TPTWmosSS7G9gq20vY6kkaacTfSBfiVsNUJNQH2WsPLIrfuTLMBERAREQEREBERAREQEREBERAir9xvhP7SPAfVU/gT+0TrEsAjEkAAG5OgtaR9HuDSpkEEZF/QAGBbieXkZqqCFLLc7C4ubb2ECWJzmHMRmHMQOonOYcxGYcxA6ic5hzEiWuhYoHUsNStxcDTcbjcfOBPERASpX+speb/ANpluUMVUUVKQJAN2+RUgfrYQL8TnMOY+c8zjmPnA7iQ1K6rbMyi5sLkC5OwHjO845j5wO4nGccx85DicZTpjM7oouBdmAFybDXzIgWYkNSuii7MoA3JIAHqZ6tZSLhlsdQbjaBLEgOJQOEzrnIuFuMxXXW29tDrJ4CIiBUwneq/GP8Ax05bmX0fjaTvXCVEYrUswDAlTkVbHlqpHoZo9av2h8xA7iQVMSiglnUAbksAB6mdiqv2h8xAkiRNWUC5ZbDfUSk2MLkrS4aNUYHKp5BTYs2o8BfU8CGlEzO2L5MQHdd0fq7c7HIAVJ562vsZJgekqVYHKy5lOV0zDMj8VYDyPnAvxIKmIRbZnQXNhcgXJ2A8ZIHXmPmIHcSFK6MzKrKWXvAEEi/McJNAREQERECDEoGRgwuCD/zSYWDw9OmqNWRHRwr9YyqWR3AJFRjqVJJsx2vY8DP0NTY+Rlbo9QaNMEaFEFjyyiB7/D6H3NL8i/4kbdE4YsHNCjmAIDdWl7Hhe204XDPR+psyfdsbZR7ja2HunTkVE7HSCjvpWQ8jTZv6kzKfnAl+gUfuqf5F/wAR9Ao/dU/yL/iRnHg9ynWc8urZP1qZR+s4ahWqd9urX7CE5j8T6WHgtj70CF0pFilGjSZho7FFCoeRIHab3R6kXF43wZpjM9HD1F9oJRCMBxIBLZ/LQ8rnSa1KkqKFRQqjQACwA8hJYFKjhMOwDJTpEEBlYIux1BBtJqWHVCzKNXbMx5mwX9lAlTD/AMqq1P2HvUp+DX7a/Mhh8TcppQEREBMvpPCLVZFa4zEg2JFwFLC/A2YXsbiakqYr6yl8Tf2NAodWlLSvSp5eFVUXLb/9B7B8e74i9peTCUCLinSIPEKtiJclA9HICShemTvkNgSeJQ3UnxteB7U6Lw7WzUKRykMt6aGzDYjTQyX6FS+7p/kX/Ei+jVduvbzyU7/tb9J4ejlP1jvU8HIynzRQFPqDArsabnLQpUmOxcoMi+ZHePur6lZ6Og8OQespo7NbOzKLsAQQCBpluB2dtNrzTVQBYCwGwHKdwMOr0fRpEKaVNqLnKVZFIpudBa/sMdLcCRbQ6aS4KkBYU6dhpbKu0kxFEOjI2zAg+RkPR1Uugz95SUb4lNifXQ+sCVcOoYuB2mCqT7q3sBy7x+cniICIiBhUehqBqVnRFRy+roq3N0RjmBBVtSTqDqSd5YFJ179Gm4+0gVW9UbT5Mb8pawneq/GP/GktwMqo+FdStREAO61KeUH0cC86NehtTp9YeASmCPzGyj1ImnEDJPR/Wa1FRV+wgFz8T6H0W3mRLi4OmPYUniSMxJ8Wa5PrLUQKadH0VYstKmGbvMEUE201NtZRXo6jQrZ0pU1FU5Xso+sF2RvXtA+JWbUq4+kXpsF71syfGvaX9QIHlTAUXtmpUzYhhdFNiNiLjQyQYZAbhFvzyie4esHRXGzAMPIi8mgQUaCpfKLZmLnxZtz/AM5CTxEBERAREQOWFwZBgqZSnTVt1VQfMAAyzEBERAREQERECn0hRLKCg7asrrwuQdRfxUsPWXIiAiIgJXrUyXQjZSxPkVI/cyxEBERAREQEREBKdOiy1XYWyOFJ/wBRbqT6rkH4JciAiIgIiIFehTKtUJt2mDDyyKuvqpliIgIiICIiAiIgVMDRKKVOwZyvwsxYeVr29JbiICIiAiIgIiICIlbFYlaalmudgANSzE2CgcSTpAldwoJYgAakk2AHiZU/iAb6tKlTxVQFPkzlVYeRMi6gEdZiSunaCE/y0A1vrozD7R9LSRMVUqfVU7Lwepdb+ITcjzywOvpNX7g+rrf/AB+s8OOy9+lVQc8oYf8AbLW8zae9XifvaX+y1v75ya1ZO/TV14slw3+22/oxPhAt0ayOoZGVlOxUgj5iSzLFFKv82g+R+LAaMRutRNL221sw4ESfB4vPdWGWots63vvsyn2lPA+YNiCIF2IiAiIgIiICImPmfFHssVoAkEi4aqQbHKw1VNxcatwsNWCzW6TpqxRSzuN0RS5B962ifiIj6XXPdwzD46lMf2lpZoYdKahUVVUbKoAHyEiqdIUlJUuCw3VQWYearciBD9MqjvYapbmrU2t6Eg/IGS4fH06hKq3aGpRgVcDmUaxA8Z4vSNEkDOFJ0AYFCT4BgLzrF4NKoAddRqrAkMp5qw1U+UC3EzMPiXRxSrG5a/V1LWD21KsBoHA1sNCASLWIGnAREQEREBESOo4UEkgAAkk7ADUkwOcRXSmpd2CqouWJsAPEzNGKxFb6lBTThUqqSzDmlIWNvFiPhM5wdI4lhXqA5BrQpkaAcKjji53APdHiTNOrWCkCxJJAsBe172LW2XTeBk43oquy9jEOz++zotvAUChHreeHokj2C3iuJxKN6XJv85fql8harUWkMq3ykdhgbt23FiDoNVEgbEUibhq9swbsrVK6C1rgEZTyECuqFSFStiKLHurVIqIxOwzPfN5K4Mn/AIhVo6YpFC/fJcp+NT2qfn2l5sJIGDq2V1rL286EIWN9VXSyi23aHmZHTq9XexLUgcjBrk0m04nvJqL/AGeeXuhqhgRcTqYlvoji3/x3IW3CjUY2XLypsTa3sm1tCbbcBERAREQEREBM23WYjXu0lBH+pUvr5hB/WZpTOwX1uIHHOjD4TTQD9Vb5QOcnXVTfuUiAF4NVsGueYUFbeJJ3AnrValVmWmciqbO9gSW4qgOmml2II4Wve3XRh+tU7irUv+Ih1/pZZ50Q1kZD3leoGHHtOzg+oYH1gQ9Xh8/V/SGNTcr9IYP55AwA35SSq1Sh2mY1KY71wM6Di11sGUcRa9rm52nLdHM9Z3qdS9IoFVDTGYNe7EsdweUk6JJNMgksA1RVJ1JRWKrcnfQWvxteBzjAKf8APTgAaoGzUx7Wm7KNQeIBHK3vSAyZaw9jveNJiM9/LRvw+JnvQ4BoKDqozqv+mGZV/pAlekScCNMx6jibX7HE8IGzEqdHM5pUy4AcquYA3AawvY8ZbgIiICIlWhiCz1EIHZK25lWW9z6hh6QK3TDkqtNSQarCncXuEsWcgjY5FYA8yJepoFAUAAAAADQADQASjjtK+HJ2vUA+IoSP0VppwM/GMzuKSMVBBd2U2YIDYKp4FjfXgFbY2M7d6OGQk5aaLqdLDXjpuZFiHFKsKjaI6hGbgrKSUvyBzML87DjJukqdV6bLQqLTqG2V2XMBqL9k76XHrAYfE0cRTurJURhrsRYi9mB204GQKpoOqgk0mOUAkko57oB+wdrHY2A0OnJX+fTsQXVG6wjTsm2UMPFrlRws1uMu4qgKi5SSNVNxuCrBh+oECLpDC9ahUGzCzI32XXVWHr+lxO8BiOtppUtbMoa3Ikaj0NxLUzegfqFPAtUI+E1GK/oRA0oiICIiAmR06OsFOhwq1AreNJAajjyIUL+KXMNXLNVBt2GCj4SiNc+pPylTH6YrDE7WrL+IqpH6K0DRq1AqliQABe5IAFuZO0gw1PKuZ9GIu1ypKg9rIGAF1Uk2nWNByNZcxt3ezqOIObS1r7yWogdSvBgR6EWgUcFR6y1aoLse0inZFPdsPtEbtvqRtJK3StBKgpvUVXIuFOmnmdOM86MrXUI+lRAFZfLQMPda1wfTcGGp1Fqu71V6jJbqygGVh3mL8QRwMCXFYNX11Vx3XXRl9eI903B5SoGLAs4GdOxUAVmzIRfsqD7QKnjbUayfohSKS3BAuxUHcUyxKDwsmUWnmNoqoq1CxAanZt7AIHN+z2va4a6aQI8NRFSk9Cp2gpakb8UIBW/jkZdeYnfQdZnoqHN3QtSc82pMaZb1y39Y6LU3qXt3lGl7ErTRSRfXcEekj6E/6xGxr1behAP9QMDViIgIiICIiAmZjT1VQVvYIyVfBb3Rz4KSwPIOTwmnOWAOhgZ+IpOj9bSGa4AdARdlGxW+mYa77g2vtbwdTXOZXK1FFiVOV1HJ1PDwYEcZ6uGqUfqbMn3bGxUcqbcvdOnIgaTivXw7/X08pH3iaDyfVfkYErYFmFnr1WXiP5a3HiUUH5ESJ64cdVhradkuoGSko00I0LDYKNuNhvDmwB3ei/ul8/yUkyyuIYjLQpG2wZ1KIPJTZj5AAHmIHmNsiLQpaMwyIBuqAWZvJR+pA4x0iAKYopoXtSUDgtu0fRAx+XOdBUoAvUcs7WBYjtMeCKo4b2UeJ1NzPcHRZmNWoLMRZE0ORDY2uNCxIBJHIDW1yF4C06iICIiAmbif5VVah7rAU3PI3vTY+Fyy/jE0pFVpq6lWAKkEEHUEHcGBU6Wos1O6C7owqIObL7N+GZSy/ik+DxK1UWondYX10IOxBHAg3BHAgyolY4fs1STT9mqdco+zUPC3B9jxsdW8rYaojmrh7ENrUpE2Vz9pG2V/0bS9t4Gk6gggi4OhB5SmOjKY0U1FH2UqVFUDkFBsvpaML0nSqHIGyuN6bDK4/Cdx4i48ZfgV8NhkpiyqBc3O5JPMk6k6bmWJ5M6t0ktylIGrU2KqRZT7791PLfkDA66VxLKoWn9Y5yUxyJ3c+6oux8rbkSzhqC00VF2VQo8lFhMnCVbYjK4apVKku6ranSTcICdiTbTvG9zpa27AREQEREDPcdXWDezUAQ+Dpcr8wWH4VHGR9N0WKB0F6lJlqKBu2XRlHiyFh6iXcRQWopVtj8wdwQeBBsQfCVsNiGUinVPa9l9hUA4jk3NfUaQLFKolamGUhkdbjiCrD/Eho1chFNiBc2pk5FDDVsqKDfsqLbcLym6NhSzKrNQYlnVQS1Nzqzoo1ZCdSo1B1F7m2irU61O6sHRhoytoQdNGX/1AV8Kj2LqCRs2oYX3swsR6SIdHU7gnO1tQHqVHAI2OVyRfxkgpOD2XuMwNmANkAsVUixvfW7X3M5DVsrdmmG1y9tiN9M3ZBGltoFyUqpLsEXMApBdgXXazKFNrMDaxF9tOM76p2PabS6kAC2w1DE94E+AnNWrSw9O5K00UWA0AHIADjyA3gOkcWtGmzkXtoqjdnOiqPEkges56JwppUlRjdtWcjY1HJdyPxEyrh6TV3WrVUqia0qR3uRbrKg4Nbur7IJJ1PZ2ICIiAiIgIiICeT2ICIiBUrYl1Nlo1G94GkB/UwP6SMviG7qU6Y5sSzflWw/ql+IFKhgVVs7Fne1s7WJA5KBYKPIC/G8uxEBERAREQEREDwiZ/8Oya0HNP3LZqf5NMv4Ss0YgZWJpu4y1sNTqr7pU688lSwX5mVhhqY/6WMp+6tSrb0FNyo9JvRAwPodNt8PiKn+rULJ6rUc/tLlPCVGAUlaSD2KW9uWewsPhAPjNOIEFCgqKFRQoHAfv4nxk8RATy09iAiIgJXxGHR1KsoIP7jYg7gjgRqJYiBnBK1Pb+anIkCoPU2V/XKfEykaVAuWp1Hw9Um7C2QO3vU3GV/iXX3pvTiogYWYAjiCLiBnhsWm60Kg+0GemfykOP1E9+l4j/AOqf92naWWwdMi2RPQAftOP4dS+yfzNb5XgVa1XFWJb6NRXizO1TTysgHzMrUcOrMHTPWqDatV0RL8aagAfkGuxaa64WmLWRNNjlFx6yxAodHYI0g16tWozMWLOb291RsqjgP3l+IgIiICIiAiIgJ5PYgJCKyZsmYZrZst9cpNr25XkpMzqVCoKpdmBBDLlu1kW4KhRsSd2Y+A2tAt4jEpTGao6qObEAX9eMVMQioXZlVQMxZjlAW17knYW5ytiejkZxVBZKgGUOtr5b3tla6n5XnmPo1XTIjAEizPqCNPZ0NiTx4bi5gX1IOonUza7VwqBFAJ0crZ8nZ0tmy5he2u9uGumiIHsREBERAREQERECua4zhLnMQWGhtYEA67DfbfflPa2Jp07Z3Rb7ZmAv5XlRMK5qiqz8GUIQeyhykAWNs111Y35C0nxWCSoQXzabZXdf7SLwJ0qKwurAjmCCPmJxQrK65lJsb7gjY2Oh14SGpQK08lNip2DHtkAnU9o6m17Xv5HaQLQq0qRSnZmDdne+RnuSS57T2JNyQCYGpEioA5RmJJsLk2vf00+UlgIiICIiAiIgZlfpRVdlsxCmmrtpZWqEBRbc7i/LMPSzVxdNGCu4Una9wDwsGOhPgNZBX6MR3ZizAMaZddLMaZuviNhfmAJJicEtXRy5Qixp3sp55ranlYm3hAnr1QilmvYC5sCT8hqfITvOLX4b7HaUcdgzUQU0bIlipCjXLawUEEZRztrbTTeW0VsoDEXtqQLC/gDeBxhsUlQHIwNtxxU8mU6qfAztayFmUMCy2zC+ozbX87SvR6PRWznM1SxXrGN2sbXAtYKDYaKBtOMJh6i1HeowbOFvYtZSpayqp0As2+5N/AANGJTwYqa9Ydb6Ds5QAT3ba2tbflwlyAiIgIiICIiAiIgIiICIiAiIgIiICIiAiIgIiICIiAiIgIiICIiAiIgIiICIiAiIgIiICIiAiIgIiI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Y"/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-71462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Cursos temporales</a:t>
            </a:r>
          </a:p>
        </p:txBody>
      </p:sp>
      <p:pic>
        <p:nvPicPr>
          <p:cNvPr id="17" name="Picture 16" descr="untitled.tif"/>
          <p:cNvPicPr>
            <a:picLocks noChangeAspect="1"/>
          </p:cNvPicPr>
          <p:nvPr/>
        </p:nvPicPr>
        <p:blipFill>
          <a:blip r:embed="rId3"/>
          <a:srcRect r="6122"/>
          <a:stretch>
            <a:fillRect/>
          </a:stretch>
        </p:blipFill>
        <p:spPr>
          <a:xfrm>
            <a:off x="2051032" y="1757972"/>
            <a:ext cx="3143272" cy="2528284"/>
          </a:xfrm>
          <a:prstGeom prst="rect">
            <a:avLst/>
          </a:prstGeom>
        </p:spPr>
      </p:pic>
      <p:pic>
        <p:nvPicPr>
          <p:cNvPr id="19" name="Picture 18" descr="untitled2.tif"/>
          <p:cNvPicPr>
            <a:picLocks noChangeAspect="1"/>
          </p:cNvPicPr>
          <p:nvPr/>
        </p:nvPicPr>
        <p:blipFill>
          <a:blip r:embed="rId4"/>
          <a:srcRect l="2041"/>
          <a:stretch>
            <a:fillRect/>
          </a:stretch>
        </p:blipFill>
        <p:spPr>
          <a:xfrm>
            <a:off x="2149319" y="4346812"/>
            <a:ext cx="3279918" cy="251118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406" y="2357430"/>
            <a:ext cx="16430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A esta trayectoria se llega desde “adentro” del ciclo límite</a:t>
            </a:r>
            <a:endParaRPr lang="es-UY" sz="1400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71472" y="857232"/>
          <a:ext cx="2059385" cy="785818"/>
        </p:xfrm>
        <a:graphic>
          <a:graphicData uri="http://schemas.openxmlformats.org/presentationml/2006/ole">
            <p:oleObj spid="_x0000_s38930" name="Equation" r:id="rId5" imgW="965160" imgH="368280" progId="Equation.3">
              <p:embed/>
            </p:oleObj>
          </a:graphicData>
        </a:graphic>
      </p:graphicFrame>
      <p:graphicFrame>
        <p:nvGraphicFramePr>
          <p:cNvPr id="38931" name="Object 19"/>
          <p:cNvGraphicFramePr>
            <a:graphicFrameLocks noChangeAspect="1"/>
          </p:cNvGraphicFramePr>
          <p:nvPr/>
        </p:nvGraphicFramePr>
        <p:xfrm>
          <a:off x="3235325" y="1071563"/>
          <a:ext cx="3468688" cy="406400"/>
        </p:xfrm>
        <a:graphic>
          <a:graphicData uri="http://schemas.openxmlformats.org/presentationml/2006/ole">
            <p:oleObj spid="_x0000_s38931" name="Equation" r:id="rId6" imgW="1625400" imgH="190440" progId="Equation.3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858016" y="857232"/>
          <a:ext cx="2018700" cy="857256"/>
        </p:xfrm>
        <a:graphic>
          <a:graphicData uri="http://schemas.openxmlformats.org/presentationml/2006/ole">
            <p:oleObj spid="_x0000_s38932" name="Equation" r:id="rId7" imgW="927000" imgH="39348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406" y="4643446"/>
            <a:ext cx="15716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1400" dirty="0" smtClean="0"/>
              <a:t>A esta trayectoria se llega desde “afuera” del ciclo límite</a:t>
            </a:r>
            <a:endParaRPr lang="es-UY" sz="1400" dirty="0"/>
          </a:p>
        </p:txBody>
      </p:sp>
      <p:pic>
        <p:nvPicPr>
          <p:cNvPr id="27" name="Picture 26" descr="afuera.t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9256" y="4357694"/>
            <a:ext cx="3333742" cy="2500306"/>
          </a:xfrm>
          <a:prstGeom prst="rect">
            <a:avLst/>
          </a:prstGeom>
        </p:spPr>
      </p:pic>
      <p:pic>
        <p:nvPicPr>
          <p:cNvPr id="28" name="Picture 27" descr="adentro.t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0693" y="1831964"/>
            <a:ext cx="3238523" cy="2428892"/>
          </a:xfrm>
          <a:prstGeom prst="rect">
            <a:avLst/>
          </a:prstGeom>
        </p:spPr>
      </p:pic>
      <p:sp>
        <p:nvSpPr>
          <p:cNvPr id="29" name="Right Arrow 28"/>
          <p:cNvSpPr/>
          <p:nvPr/>
        </p:nvSpPr>
        <p:spPr>
          <a:xfrm>
            <a:off x="1571604" y="2786058"/>
            <a:ext cx="357190" cy="21431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0" name="Right Arrow 29"/>
          <p:cNvSpPr/>
          <p:nvPr/>
        </p:nvSpPr>
        <p:spPr>
          <a:xfrm>
            <a:off x="1571604" y="5143512"/>
            <a:ext cx="357190" cy="214314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6" grpId="0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1538" y="-71462"/>
            <a:ext cx="8229600" cy="1143000"/>
          </a:xfrm>
        </p:spPr>
        <p:txBody>
          <a:bodyPr>
            <a:noAutofit/>
          </a:bodyPr>
          <a:lstStyle/>
          <a:p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Previo:</a:t>
            </a:r>
            <a:r>
              <a:rPr lang="es-UY" sz="2800" dirty="0" smtClean="0">
                <a:solidFill>
                  <a:schemeClr val="accent4">
                    <a:lumMod val="75000"/>
                  </a:schemeClr>
                </a:solidFill>
              </a:rPr>
              <a:t> cambio de coordenadas (variables)</a:t>
            </a:r>
            <a:endParaRPr lang="es-UY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3634" y="911418"/>
            <a:ext cx="32735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120228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UY" dirty="0" smtClean="0"/>
              <a:t> Pasaje de coordenadas cartesianas a polares:</a:t>
            </a:r>
            <a:endParaRPr lang="es-UY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43125" y="1857375"/>
          <a:ext cx="1765300" cy="1000125"/>
        </p:xfrm>
        <a:graphic>
          <a:graphicData uri="http://schemas.openxmlformats.org/presentationml/2006/ole">
            <p:oleObj spid="_x0000_s28676" name="Equation" r:id="rId4" imgW="76176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3500438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UY" dirty="0" smtClean="0"/>
              <a:t> Pasaje de coordenadas polares a cartesianas :</a:t>
            </a:r>
            <a:endParaRPr lang="es-UY" dirty="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42910" y="4214818"/>
          <a:ext cx="4030663" cy="1058862"/>
        </p:xfrm>
        <a:graphic>
          <a:graphicData uri="http://schemas.openxmlformats.org/presentationml/2006/ole">
            <p:oleObj spid="_x0000_s28677" name="Equation" r:id="rId5" imgW="1739880" imgH="457200" progId="Equation.3">
              <p:embed/>
            </p:oleObj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2357422" y="4643444"/>
            <a:ext cx="2250298" cy="683394"/>
            <a:chOff x="2357422" y="4643444"/>
            <a:chExt cx="2250298" cy="683394"/>
          </a:xfrm>
        </p:grpSpPr>
        <p:sp>
          <p:nvSpPr>
            <p:cNvPr id="11" name="Right Brace 10"/>
            <p:cNvSpPr/>
            <p:nvPr/>
          </p:nvSpPr>
          <p:spPr>
            <a:xfrm rot="5400000">
              <a:off x="3303975" y="3696891"/>
              <a:ext cx="357192" cy="2250298"/>
            </a:xfrm>
            <a:prstGeom prst="rightBrace">
              <a:avLst>
                <a:gd name="adj1" fmla="val 8333"/>
                <a:gd name="adj2" fmla="val 50742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11994" y="495750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es-UY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714876" y="4214818"/>
          <a:ext cx="676275" cy="1058863"/>
        </p:xfrm>
        <a:graphic>
          <a:graphicData uri="http://schemas.openxmlformats.org/presentationml/2006/ole">
            <p:oleObj spid="_x0000_s28678" name="Equation" r:id="rId6" imgW="291960" imgH="457200" progId="Equation.3">
              <p:embed/>
            </p:oleObj>
          </a:graphicData>
        </a:graphic>
      </p:graphicFrame>
      <p:sp>
        <p:nvSpPr>
          <p:cNvPr id="17" name="Right Arrow 16"/>
          <p:cNvSpPr/>
          <p:nvPr/>
        </p:nvSpPr>
        <p:spPr>
          <a:xfrm>
            <a:off x="5572132" y="4357694"/>
            <a:ext cx="571504" cy="285752"/>
          </a:xfrm>
          <a:prstGeom prst="right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20" name="Group 19"/>
          <p:cNvGrpSpPr/>
          <p:nvPr/>
        </p:nvGrpSpPr>
        <p:grpSpPr>
          <a:xfrm>
            <a:off x="6429388" y="4071942"/>
            <a:ext cx="1928826" cy="1247776"/>
            <a:chOff x="6429388" y="4071942"/>
            <a:chExt cx="1928826" cy="1247776"/>
          </a:xfrm>
        </p:grpSpPr>
        <p:graphicFrame>
          <p:nvGraphicFramePr>
            <p:cNvPr id="28679" name="Object 7"/>
            <p:cNvGraphicFramePr>
              <a:graphicFrameLocks noChangeAspect="1"/>
            </p:cNvGraphicFramePr>
            <p:nvPr/>
          </p:nvGraphicFramePr>
          <p:xfrm>
            <a:off x="6446864" y="4143380"/>
            <a:ext cx="1911350" cy="1176338"/>
          </p:xfrm>
          <a:graphic>
            <a:graphicData uri="http://schemas.openxmlformats.org/presentationml/2006/ole">
              <p:oleObj spid="_x0000_s28679" name="Equation" r:id="rId7" imgW="825480" imgH="507960" progId="Equation.3">
                <p:embed/>
              </p:oleObj>
            </a:graphicData>
          </a:graphic>
        </p:graphicFrame>
        <p:sp>
          <p:nvSpPr>
            <p:cNvPr id="19" name="Rectangle 18"/>
            <p:cNvSpPr/>
            <p:nvPr/>
          </p:nvSpPr>
          <p:spPr>
            <a:xfrm>
              <a:off x="6429388" y="4071942"/>
              <a:ext cx="1928826" cy="85725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2714612" y="5357826"/>
          <a:ext cx="2735262" cy="971550"/>
        </p:xfrm>
        <a:graphic>
          <a:graphicData uri="http://schemas.openxmlformats.org/presentationml/2006/ole">
            <p:oleObj spid="_x0000_s28680" name="Equation" r:id="rId8" imgW="1180800" imgH="419040" progId="Equation.3">
              <p:embed/>
            </p:oleObj>
          </a:graphicData>
        </a:graphic>
      </p:graphicFrame>
      <p:sp>
        <p:nvSpPr>
          <p:cNvPr id="22" name="Right Arrow 21"/>
          <p:cNvSpPr/>
          <p:nvPr/>
        </p:nvSpPr>
        <p:spPr>
          <a:xfrm>
            <a:off x="5643570" y="5715016"/>
            <a:ext cx="571504" cy="285752"/>
          </a:xfrm>
          <a:prstGeom prst="rightArrow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26" name="Group 25"/>
          <p:cNvGrpSpPr/>
          <p:nvPr/>
        </p:nvGrpSpPr>
        <p:grpSpPr>
          <a:xfrm>
            <a:off x="6357950" y="5400956"/>
            <a:ext cx="2214578" cy="1091252"/>
            <a:chOff x="6357950" y="5400956"/>
            <a:chExt cx="2214578" cy="1091252"/>
          </a:xfrm>
        </p:grpSpPr>
        <p:graphicFrame>
          <p:nvGraphicFramePr>
            <p:cNvPr id="28681" name="Object 9"/>
            <p:cNvGraphicFramePr>
              <a:graphicFrameLocks noChangeAspect="1"/>
            </p:cNvGraphicFramePr>
            <p:nvPr/>
          </p:nvGraphicFramePr>
          <p:xfrm>
            <a:off x="6429388" y="5429264"/>
            <a:ext cx="2087563" cy="1060450"/>
          </p:xfrm>
          <a:graphic>
            <a:graphicData uri="http://schemas.openxmlformats.org/presentationml/2006/ole">
              <p:oleObj spid="_x0000_s28681" name="Equation" r:id="rId9" imgW="901440" imgH="457200" progId="Equation.3">
                <p:embed/>
              </p:oleObj>
            </a:graphicData>
          </a:graphic>
        </p:graphicFrame>
        <p:sp>
          <p:nvSpPr>
            <p:cNvPr id="25" name="Rectangle 24"/>
            <p:cNvSpPr/>
            <p:nvPr/>
          </p:nvSpPr>
          <p:spPr>
            <a:xfrm>
              <a:off x="6357950" y="5400956"/>
              <a:ext cx="2214578" cy="109125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7" grpId="0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1071538" y="-71462"/>
            <a:ext cx="8229600" cy="1143000"/>
          </a:xfrm>
        </p:spPr>
        <p:txBody>
          <a:bodyPr>
            <a:noAutofit/>
          </a:bodyPr>
          <a:lstStyle/>
          <a:p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Previo:</a:t>
            </a:r>
            <a:r>
              <a:rPr lang="es-UY" sz="2800" dirty="0" smtClean="0">
                <a:solidFill>
                  <a:schemeClr val="accent4">
                    <a:lumMod val="75000"/>
                  </a:schemeClr>
                </a:solidFill>
              </a:rPr>
              <a:t> cambio de coordenadas (derivadas)</a:t>
            </a:r>
            <a:endParaRPr lang="es-UY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714348" y="1204902"/>
          <a:ext cx="1412875" cy="795338"/>
        </p:xfrm>
        <a:graphic>
          <a:graphicData uri="http://schemas.openxmlformats.org/presentationml/2006/ole">
            <p:oleObj spid="_x0000_s29697" name="Equation" r:id="rId3" imgW="609480" imgH="342720" progId="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328863" y="1204902"/>
          <a:ext cx="1441450" cy="795338"/>
        </p:xfrm>
        <a:graphic>
          <a:graphicData uri="http://schemas.openxmlformats.org/presentationml/2006/ole">
            <p:oleObj spid="_x0000_s29698" name="Equation" r:id="rId4" imgW="622080" imgH="342720" progId="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916363" y="1214422"/>
          <a:ext cx="1057275" cy="795338"/>
        </p:xfrm>
        <a:graphic>
          <a:graphicData uri="http://schemas.openxmlformats.org/presentationml/2006/ole">
            <p:oleObj spid="_x0000_s29699" name="Equation" r:id="rId5" imgW="457200" imgH="342720" progId="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086361" y="1214422"/>
          <a:ext cx="1057275" cy="854075"/>
        </p:xfrm>
        <a:graphic>
          <a:graphicData uri="http://schemas.openxmlformats.org/presentationml/2006/ole">
            <p:oleObj spid="_x0000_s29700" name="Equation" r:id="rId6" imgW="457200" imgH="3682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500034" y="2163762"/>
          <a:ext cx="2589213" cy="1265238"/>
        </p:xfrm>
        <a:graphic>
          <a:graphicData uri="http://schemas.openxmlformats.org/presentationml/2006/ole">
            <p:oleObj spid="_x0000_s29701" name="Equation" r:id="rId7" imgW="1117440" imgH="54576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00034" y="3163894"/>
          <a:ext cx="2589212" cy="1265238"/>
        </p:xfrm>
        <a:graphic>
          <a:graphicData uri="http://schemas.openxmlformats.org/presentationml/2006/ole">
            <p:oleObj spid="_x0000_s29702" name="Equation" r:id="rId8" imgW="1117440" imgH="545760" progId="Equation.3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2500298" y="3092456"/>
            <a:ext cx="1858182" cy="7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689350" y="2193936"/>
          <a:ext cx="5121275" cy="823912"/>
        </p:xfrm>
        <a:graphic>
          <a:graphicData uri="http://schemas.openxmlformats.org/presentationml/2006/ole">
            <p:oleObj spid="_x0000_s29703" name="Equation" r:id="rId9" imgW="2209680" imgH="35532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3703638" y="3194061"/>
          <a:ext cx="4737100" cy="823912"/>
        </p:xfrm>
        <a:graphic>
          <a:graphicData uri="http://schemas.openxmlformats.org/presentationml/2006/ole">
            <p:oleObj spid="_x0000_s29704" name="Equation" r:id="rId10" imgW="2044440" imgH="355320" progId="Equation.3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524001" y="4586998"/>
            <a:ext cx="3262313" cy="1270894"/>
            <a:chOff x="1524001" y="4301246"/>
            <a:chExt cx="3262313" cy="1270894"/>
          </a:xfrm>
        </p:grpSpPr>
        <p:graphicFrame>
          <p:nvGraphicFramePr>
            <p:cNvPr id="29706" name="Object 10"/>
            <p:cNvGraphicFramePr>
              <a:graphicFrameLocks noChangeAspect="1"/>
            </p:cNvGraphicFramePr>
            <p:nvPr/>
          </p:nvGraphicFramePr>
          <p:xfrm>
            <a:off x="1524001" y="4306903"/>
            <a:ext cx="3119437" cy="1265237"/>
          </p:xfrm>
          <a:graphic>
            <a:graphicData uri="http://schemas.openxmlformats.org/presentationml/2006/ole">
              <p:oleObj spid="_x0000_s29706" name="Equation" r:id="rId11" imgW="1346040" imgH="545760" progId="Equation.3">
                <p:embed/>
              </p:oleObj>
            </a:graphicData>
          </a:graphic>
        </p:graphicFrame>
        <p:sp>
          <p:nvSpPr>
            <p:cNvPr id="21" name="Rectangle 20"/>
            <p:cNvSpPr/>
            <p:nvPr/>
          </p:nvSpPr>
          <p:spPr>
            <a:xfrm>
              <a:off x="1571604" y="4301246"/>
              <a:ext cx="3214710" cy="8572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43504" y="4572008"/>
            <a:ext cx="3286148" cy="1285884"/>
            <a:chOff x="5143504" y="4286256"/>
            <a:chExt cx="3286148" cy="1285884"/>
          </a:xfrm>
        </p:grpSpPr>
        <p:graphicFrame>
          <p:nvGraphicFramePr>
            <p:cNvPr id="23" name="Object 10"/>
            <p:cNvGraphicFramePr>
              <a:graphicFrameLocks noChangeAspect="1"/>
            </p:cNvGraphicFramePr>
            <p:nvPr/>
          </p:nvGraphicFramePr>
          <p:xfrm>
            <a:off x="5143504" y="4306903"/>
            <a:ext cx="3206750" cy="1265237"/>
          </p:xfrm>
          <a:graphic>
            <a:graphicData uri="http://schemas.openxmlformats.org/presentationml/2006/ole">
              <p:oleObj spid="_x0000_s29707" name="Equation" r:id="rId12" imgW="1384200" imgH="545760" progId="Equation.3">
                <p:embed/>
              </p:oleObj>
            </a:graphicData>
          </a:graphic>
        </p:graphicFrame>
        <p:sp>
          <p:nvSpPr>
            <p:cNvPr id="24" name="Rectangle 23"/>
            <p:cNvSpPr/>
            <p:nvPr/>
          </p:nvSpPr>
          <p:spPr>
            <a:xfrm>
              <a:off x="5143504" y="4286256"/>
              <a:ext cx="3286148" cy="8572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1643042" y="5529293"/>
          <a:ext cx="265113" cy="854075"/>
        </p:xfrm>
        <a:graphic>
          <a:graphicData uri="http://schemas.openxmlformats.org/presentationml/2006/ole">
            <p:oleObj spid="_x0000_s29709" name="Equation" r:id="rId13" imgW="114120" imgH="368280" progId="Equation.3">
              <p:embed/>
            </p:oleObj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2979728" y="5572140"/>
          <a:ext cx="234950" cy="854075"/>
        </p:xfrm>
        <a:graphic>
          <a:graphicData uri="http://schemas.openxmlformats.org/presentationml/2006/ole">
            <p:oleObj spid="_x0000_s29710" name="Equation" r:id="rId14" imgW="101520" imgH="368280" progId="Equation.3">
              <p:embed/>
            </p:oleObj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4271963" y="5500702"/>
          <a:ext cx="263525" cy="912813"/>
        </p:xfrm>
        <a:graphic>
          <a:graphicData uri="http://schemas.openxmlformats.org/presentationml/2006/ole">
            <p:oleObj spid="_x0000_s29711" name="Equation" r:id="rId15" imgW="114120" imgH="393480" progId="Equation.3">
              <p:embed/>
            </p:oleObj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8023251" y="5572140"/>
          <a:ext cx="263525" cy="912813"/>
        </p:xfrm>
        <a:graphic>
          <a:graphicData uri="http://schemas.openxmlformats.org/presentationml/2006/ole">
            <p:oleObj spid="_x0000_s29712" name="Equation" r:id="rId16" imgW="114120" imgH="393480" progId="Equation.3">
              <p:embed/>
            </p:oleObj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6623066" y="5571809"/>
          <a:ext cx="234950" cy="854075"/>
        </p:xfrm>
        <a:graphic>
          <a:graphicData uri="http://schemas.openxmlformats.org/presentationml/2006/ole">
            <p:oleObj spid="_x0000_s29713" name="Equation" r:id="rId17" imgW="101520" imgH="368280" progId="Equation.3">
              <p:embed/>
            </p:oleObj>
          </a:graphicData>
        </a:graphic>
      </p:graphicFrame>
      <p:graphicFrame>
        <p:nvGraphicFramePr>
          <p:cNvPr id="29714" name="Object 18"/>
          <p:cNvGraphicFramePr>
            <a:graphicFrameLocks noChangeAspect="1"/>
          </p:cNvGraphicFramePr>
          <p:nvPr/>
        </p:nvGraphicFramePr>
        <p:xfrm>
          <a:off x="5272088" y="5575300"/>
          <a:ext cx="295275" cy="854075"/>
        </p:xfrm>
        <a:graphic>
          <a:graphicData uri="http://schemas.openxmlformats.org/presentationml/2006/ole">
            <p:oleObj spid="_x0000_s29714" name="Equation" r:id="rId18" imgW="126720" imgH="368280" progId="Equation.3">
              <p:embed/>
            </p:oleObj>
          </a:graphicData>
        </a:graphic>
      </p:graphicFrame>
      <p:sp>
        <p:nvSpPr>
          <p:cNvPr id="35" name="Oval 34"/>
          <p:cNvSpPr/>
          <p:nvPr/>
        </p:nvSpPr>
        <p:spPr>
          <a:xfrm>
            <a:off x="1571604" y="4572008"/>
            <a:ext cx="428628" cy="85725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6" name="Oval 35"/>
          <p:cNvSpPr/>
          <p:nvPr/>
        </p:nvSpPr>
        <p:spPr>
          <a:xfrm>
            <a:off x="2827508" y="4572008"/>
            <a:ext cx="428628" cy="85725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7" name="Oval 36"/>
          <p:cNvSpPr/>
          <p:nvPr/>
        </p:nvSpPr>
        <p:spPr>
          <a:xfrm>
            <a:off x="4214810" y="4572008"/>
            <a:ext cx="428628" cy="85725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8" name="Oval 37"/>
          <p:cNvSpPr/>
          <p:nvPr/>
        </p:nvSpPr>
        <p:spPr>
          <a:xfrm>
            <a:off x="5173484" y="4572008"/>
            <a:ext cx="428628" cy="85725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39" name="Oval 38"/>
          <p:cNvSpPr/>
          <p:nvPr/>
        </p:nvSpPr>
        <p:spPr>
          <a:xfrm>
            <a:off x="6444378" y="4572008"/>
            <a:ext cx="428628" cy="85725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40" name="Oval 39"/>
          <p:cNvSpPr/>
          <p:nvPr/>
        </p:nvSpPr>
        <p:spPr>
          <a:xfrm>
            <a:off x="7903118" y="4572008"/>
            <a:ext cx="428628" cy="85725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41" name="Group 40"/>
          <p:cNvGrpSpPr/>
          <p:nvPr/>
        </p:nvGrpSpPr>
        <p:grpSpPr>
          <a:xfrm>
            <a:off x="6215074" y="1000108"/>
            <a:ext cx="2733596" cy="1081158"/>
            <a:chOff x="6300726" y="1090866"/>
            <a:chExt cx="2733596" cy="1081158"/>
          </a:xfrm>
        </p:grpSpPr>
        <p:pic>
          <p:nvPicPr>
            <p:cNvPr id="32" name="Picture 31" descr="Regla cadena.jpg"/>
            <p:cNvPicPr>
              <a:picLocks noChangeAspect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300726" y="1142984"/>
              <a:ext cx="2400306" cy="102904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7391248" y="1090866"/>
              <a:ext cx="1643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u="sng" dirty="0" smtClean="0"/>
                <a:t>R. de la </a:t>
              </a:r>
              <a:r>
                <a:rPr lang="en-US" sz="1400" u="sng" dirty="0" err="1" smtClean="0"/>
                <a:t>cadena</a:t>
              </a:r>
              <a:r>
                <a:rPr lang="es-UY" sz="1400" u="sng" dirty="0" smtClean="0"/>
                <a:t>:</a:t>
              </a:r>
              <a:endParaRPr lang="es-UY" sz="1400" u="sng" dirty="0"/>
            </a:p>
          </p:txBody>
        </p:sp>
        <p:sp>
          <p:nvSpPr>
            <p:cNvPr id="34" name="Right Brace 33"/>
            <p:cNvSpPr/>
            <p:nvPr/>
          </p:nvSpPr>
          <p:spPr>
            <a:xfrm>
              <a:off x="7300858" y="1223898"/>
              <a:ext cx="214314" cy="857256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214282" y="-71462"/>
            <a:ext cx="9086856" cy="1143000"/>
          </a:xfrm>
        </p:spPr>
        <p:txBody>
          <a:bodyPr>
            <a:noAutofit/>
          </a:bodyPr>
          <a:lstStyle/>
          <a:p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Estudio del sistema de ecuaciones diferenciales</a:t>
            </a:r>
            <a:endParaRPr lang="es-UY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28900" y="1071563"/>
          <a:ext cx="3940175" cy="1143000"/>
        </p:xfrm>
        <a:graphic>
          <a:graphicData uri="http://schemas.openxmlformats.org/presentationml/2006/ole">
            <p:oleObj spid="_x0000_s30722" name="Equation" r:id="rId3" imgW="1663560" imgH="48240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44" y="257174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u="sng" dirty="0" smtClean="0"/>
              <a:t>Estado </a:t>
            </a:r>
            <a:r>
              <a:rPr lang="en-US" sz="2000" u="sng" dirty="0" err="1" smtClean="0"/>
              <a:t>estacionario</a:t>
            </a:r>
            <a:r>
              <a:rPr lang="es-UY" sz="2000" u="sng" dirty="0" smtClean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00364" y="2571744"/>
          <a:ext cx="1214446" cy="381002"/>
        </p:xfrm>
        <a:graphic>
          <a:graphicData uri="http://schemas.openxmlformats.org/presentationml/2006/ole">
            <p:oleObj spid="_x0000_s30723" name="Equation" r:id="rId4" imgW="647640" imgH="203040" progId="">
              <p:embed/>
            </p:oleObj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85720" y="3122146"/>
            <a:ext cx="4071966" cy="571504"/>
            <a:chOff x="285720" y="3122146"/>
            <a:chExt cx="4071966" cy="571504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857224" y="3143248"/>
            <a:ext cx="3500462" cy="500066"/>
          </p:xfrm>
          <a:graphic>
            <a:graphicData uri="http://schemas.openxmlformats.org/presentationml/2006/ole">
              <p:oleObj spid="_x0000_s30724" name="Equation" r:id="rId5" imgW="1600200" imgH="228600" progId="">
                <p:embed/>
              </p:oleObj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285720" y="3214686"/>
              <a:ext cx="928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A)</a:t>
              </a:r>
              <a:endParaRPr lang="es-UY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36386" y="3122146"/>
              <a:ext cx="1521300" cy="57150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85720" y="3786190"/>
            <a:ext cx="6294481" cy="571504"/>
            <a:chOff x="285720" y="3786190"/>
            <a:chExt cx="6294481" cy="571504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928662" y="3786190"/>
            <a:ext cx="5651539" cy="571504"/>
          </p:xfrm>
          <a:graphic>
            <a:graphicData uri="http://schemas.openxmlformats.org/presentationml/2006/ole">
              <p:oleObj spid="_x0000_s30725" name="Equation" r:id="rId6" imgW="2260440" imgH="228600" progId="">
                <p:embed/>
              </p:oleObj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285720" y="3896029"/>
              <a:ext cx="928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B)</a:t>
              </a:r>
              <a:endParaRPr lang="es-UY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643570" y="3907964"/>
              <a:ext cx="928694" cy="428628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15" name="Right Brace 14"/>
          <p:cNvSpPr/>
          <p:nvPr/>
        </p:nvSpPr>
        <p:spPr>
          <a:xfrm>
            <a:off x="6500826" y="2714620"/>
            <a:ext cx="642942" cy="1857388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23" name="Group 22"/>
          <p:cNvGrpSpPr/>
          <p:nvPr/>
        </p:nvGrpSpPr>
        <p:grpSpPr>
          <a:xfrm>
            <a:off x="7072330" y="3071810"/>
            <a:ext cx="2000264" cy="1000132"/>
            <a:chOff x="7072330" y="3071810"/>
            <a:chExt cx="2000264" cy="1000132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7072330" y="3071810"/>
            <a:ext cx="1974771" cy="1000132"/>
          </p:xfrm>
          <a:graphic>
            <a:graphicData uri="http://schemas.openxmlformats.org/presentationml/2006/ole">
              <p:oleObj spid="_x0000_s30726" name="Equation" r:id="rId7" imgW="901440" imgH="457200" progId="">
                <p:embed/>
              </p:oleObj>
            </a:graphicData>
          </a:graphic>
        </p:graphicFrame>
        <p:sp>
          <p:nvSpPr>
            <p:cNvPr id="17" name="Rectangle 16"/>
            <p:cNvSpPr/>
            <p:nvPr/>
          </p:nvSpPr>
          <p:spPr>
            <a:xfrm>
              <a:off x="7472822" y="3643314"/>
              <a:ext cx="1599772" cy="428628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57290" y="5000636"/>
            <a:ext cx="6929486" cy="714380"/>
            <a:chOff x="1357290" y="5000636"/>
            <a:chExt cx="6929486" cy="714380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1357290" y="5072074"/>
            <a:ext cx="6893767" cy="642942"/>
          </p:xfrm>
          <a:graphic>
            <a:graphicData uri="http://schemas.openxmlformats.org/presentationml/2006/ole">
              <p:oleObj spid="_x0000_s30727" name="Equation" r:id="rId8" imgW="2450880" imgH="228600" progId="">
                <p:embed/>
              </p:oleObj>
            </a:graphicData>
          </a:graphic>
        </p:graphicFrame>
        <p:sp>
          <p:nvSpPr>
            <p:cNvPr id="21" name="Rectangle 20"/>
            <p:cNvSpPr/>
            <p:nvPr/>
          </p:nvSpPr>
          <p:spPr>
            <a:xfrm>
              <a:off x="1357290" y="5000636"/>
              <a:ext cx="6929486" cy="714380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7166"/>
            <a:ext cx="5072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u="sng" dirty="0" err="1" smtClean="0"/>
              <a:t>Estabilidad</a:t>
            </a:r>
            <a:r>
              <a:rPr lang="en-US" sz="2000" u="sng" dirty="0" smtClean="0"/>
              <a:t> del </a:t>
            </a:r>
            <a:r>
              <a:rPr lang="en-US" sz="2000" u="sng" dirty="0" err="1" smtClean="0"/>
              <a:t>estado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estacionario</a:t>
            </a:r>
            <a:r>
              <a:rPr lang="es-UY" sz="2000" u="sng" dirty="0" smtClean="0"/>
              <a:t>:</a:t>
            </a:r>
            <a:endParaRPr lang="es-UY" sz="2000" u="sng" dirty="0"/>
          </a:p>
        </p:txBody>
      </p:sp>
      <p:grpSp>
        <p:nvGrpSpPr>
          <p:cNvPr id="7" name="Group 6"/>
          <p:cNvGrpSpPr/>
          <p:nvPr/>
        </p:nvGrpSpPr>
        <p:grpSpPr>
          <a:xfrm>
            <a:off x="71406" y="1214422"/>
            <a:ext cx="2414824" cy="657010"/>
            <a:chOff x="71406" y="1214422"/>
            <a:chExt cx="2414824" cy="657010"/>
          </a:xfrm>
        </p:grpSpPr>
        <p:sp>
          <p:nvSpPr>
            <p:cNvPr id="5" name="TextBox 4"/>
            <p:cNvSpPr txBox="1"/>
            <p:nvPr/>
          </p:nvSpPr>
          <p:spPr>
            <a:xfrm>
              <a:off x="71406" y="1214422"/>
              <a:ext cx="19288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s-UY" dirty="0" smtClean="0"/>
                <a:t> Cálculo del </a:t>
              </a:r>
              <a:r>
                <a:rPr lang="es-UY" dirty="0" err="1" smtClean="0"/>
                <a:t>Jacobiano</a:t>
              </a:r>
              <a:r>
                <a:rPr lang="es-UY" dirty="0" smtClean="0"/>
                <a:t> en </a:t>
              </a:r>
              <a:endParaRPr lang="es-UY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/>
          </p:nvGraphicFramePr>
          <p:xfrm>
            <a:off x="1605161" y="1442804"/>
            <a:ext cx="881069" cy="428628"/>
          </p:xfrm>
          <a:graphic>
            <a:graphicData uri="http://schemas.openxmlformats.org/presentationml/2006/ole">
              <p:oleObj spid="_x0000_s31746" name="Equation" r:id="rId3" imgW="469800" imgH="228600" progId="">
                <p:embed/>
              </p:oleObj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1400" y="1027112"/>
          <a:ext cx="2630487" cy="2330450"/>
        </p:xfrm>
        <a:graphic>
          <a:graphicData uri="http://schemas.openxmlformats.org/presentationml/2006/ole">
            <p:oleObj spid="_x0000_s31747" name="Equation" r:id="rId4" imgW="1002960" imgH="88884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233168" y="1428736"/>
          <a:ext cx="2309812" cy="1525588"/>
        </p:xfrm>
        <a:graphic>
          <a:graphicData uri="http://schemas.openxmlformats.org/presentationml/2006/ole">
            <p:oleObj spid="_x0000_s31753" name="Equation" r:id="rId5" imgW="711000" imgH="4698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62754" y="4013221"/>
          <a:ext cx="3623494" cy="785818"/>
        </p:xfrm>
        <a:graphic>
          <a:graphicData uri="http://schemas.openxmlformats.org/presentationml/2006/ole">
            <p:oleObj spid="_x0000_s31748" name="Equation" r:id="rId6" imgW="2108160" imgH="457200" progId="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47931" y="4157448"/>
            <a:ext cx="12285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43372" y="4185584"/>
            <a:ext cx="6429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08025" y="5227638"/>
          <a:ext cx="3302000" cy="804862"/>
        </p:xfrm>
        <a:graphic>
          <a:graphicData uri="http://schemas.openxmlformats.org/presentationml/2006/ole">
            <p:oleObj spid="_x0000_s31749" name="Equation" r:id="rId7" imgW="2031840" imgH="495000" progId="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61999" y="5396227"/>
            <a:ext cx="8572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14744" y="5396227"/>
            <a:ext cx="8572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143504" y="3983987"/>
          <a:ext cx="3500461" cy="829057"/>
        </p:xfrm>
        <a:graphic>
          <a:graphicData uri="http://schemas.openxmlformats.org/presentationml/2006/ole">
            <p:oleObj spid="_x0000_s31750" name="Equation" r:id="rId8" imgW="1930320" imgH="457200" progId="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772378" y="4143380"/>
            <a:ext cx="92869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01090" y="4143380"/>
            <a:ext cx="4286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116028" y="5214950"/>
          <a:ext cx="3670814" cy="857256"/>
        </p:xfrm>
        <a:graphic>
          <a:graphicData uri="http://schemas.openxmlformats.org/presentationml/2006/ole">
            <p:oleObj spid="_x0000_s31752" name="Equation" r:id="rId9" imgW="2120760" imgH="495000" progId="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700940" y="5396227"/>
            <a:ext cx="12285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36932" y="5396227"/>
            <a:ext cx="42862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s-UY" b="1" dirty="0">
              <a:solidFill>
                <a:srgbClr val="FF0000"/>
              </a:solidFill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7500958" y="1714488"/>
          <a:ext cx="1386738" cy="857256"/>
        </p:xfrm>
        <a:graphic>
          <a:graphicData uri="http://schemas.openxmlformats.org/presentationml/2006/ole">
            <p:oleObj spid="_x0000_s31754" name="Equation" r:id="rId10" imgW="69840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0" grpId="0" animBg="1"/>
      <p:bldP spid="20" grpId="1" animBg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406" y="2339356"/>
            <a:ext cx="4429156" cy="3447098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err="1" smtClean="0"/>
              <a:t>Clasificaci</a:t>
            </a:r>
            <a:r>
              <a:rPr lang="es-UY" b="1" u="sng" dirty="0" smtClean="0"/>
              <a:t>ón de los valores propios </a:t>
            </a:r>
            <a:r>
              <a:rPr lang="el-GR" sz="2000" b="1" i="1" u="sng" dirty="0" smtClean="0">
                <a:latin typeface="Cambria" pitchFamily="18" charset="0"/>
                <a:ea typeface="Cambria" pitchFamily="18" charset="0"/>
              </a:rPr>
              <a:t>λ</a:t>
            </a:r>
            <a:r>
              <a:rPr lang="es-UY" b="1" u="sng" dirty="0" smtClean="0">
                <a:latin typeface="Cambria" pitchFamily="18" charset="0"/>
                <a:ea typeface="Cambria" pitchFamily="18" charset="0"/>
              </a:rPr>
              <a:t>:</a:t>
            </a: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  <a:p>
            <a:endParaRPr lang="es-UY" b="1" u="sng" dirty="0" smtClean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844" y="35716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UY" dirty="0" smtClean="0"/>
              <a:t> Cálculo del polinomio característico </a:t>
            </a:r>
            <a:endParaRPr lang="es-UY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97" y="928670"/>
          <a:ext cx="4643470" cy="1013040"/>
        </p:xfrm>
        <a:graphic>
          <a:graphicData uri="http://schemas.openxmlformats.org/presentationml/2006/ole">
            <p:oleObj spid="_x0000_s32771" name="Equation" r:id="rId3" imgW="2095200" imgH="457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43504" y="1136850"/>
          <a:ext cx="3778280" cy="500066"/>
        </p:xfrm>
        <a:graphic>
          <a:graphicData uri="http://schemas.openxmlformats.org/presentationml/2006/ole">
            <p:oleObj spid="_x0000_s32772" name="Equation" r:id="rId4" imgW="1726920" imgH="22860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43438" y="2143116"/>
          <a:ext cx="4476750" cy="1285875"/>
        </p:xfrm>
        <a:graphic>
          <a:graphicData uri="http://schemas.openxmlformats.org/presentationml/2006/ole">
            <p:oleObj spid="_x0000_s32773" name="Equation" r:id="rId5" imgW="2387520" imgH="68580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4282" y="2928934"/>
          <a:ext cx="2357454" cy="1004359"/>
        </p:xfrm>
        <a:graphic>
          <a:graphicData uri="http://schemas.openxmlformats.org/presentationml/2006/ole">
            <p:oleObj spid="_x0000_s32775" name="Equation" r:id="rId6" imgW="2145960" imgH="914400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2843" y="4040198"/>
          <a:ext cx="4321971" cy="960438"/>
        </p:xfrm>
        <a:graphic>
          <a:graphicData uri="http://schemas.openxmlformats.org/presentationml/2006/ole">
            <p:oleObj spid="_x0000_s32776" name="Equation" r:id="rId7" imgW="4000320" imgH="88884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42844" y="5143512"/>
          <a:ext cx="3055959" cy="500066"/>
        </p:xfrm>
        <a:graphic>
          <a:graphicData uri="http://schemas.openxmlformats.org/presentationml/2006/ole">
            <p:oleObj spid="_x0000_s32777" name="Equation" r:id="rId8" imgW="2793960" imgH="45720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929190" y="3357562"/>
          <a:ext cx="4008933" cy="857256"/>
        </p:xfrm>
        <a:graphic>
          <a:graphicData uri="http://schemas.openxmlformats.org/presentationml/2006/ole">
            <p:oleObj spid="_x0000_s32778" name="Equation" r:id="rId9" imgW="2019240" imgH="43164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86314" y="3357562"/>
          <a:ext cx="1285884" cy="1333510"/>
        </p:xfrm>
        <a:graphic>
          <a:graphicData uri="http://schemas.openxmlformats.org/presentationml/2006/ole">
            <p:oleObj spid="_x0000_s32779" name="Equation" r:id="rId10" imgW="685800" imgH="711000" progId="">
              <p:embed/>
            </p:oleObj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643438" y="4434496"/>
            <a:ext cx="2143140" cy="923330"/>
            <a:chOff x="4643438" y="5363190"/>
            <a:chExt cx="214314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643438" y="5363190"/>
              <a:ext cx="214314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i="1" dirty="0" smtClean="0">
                  <a:latin typeface="Cambria" pitchFamily="18" charset="0"/>
                  <a:ea typeface="Cambria" pitchFamily="18" charset="0"/>
                </a:rPr>
                <a:t>λ</a:t>
              </a:r>
              <a:r>
                <a:rPr lang="en-US" baseline="-25000" dirty="0" smtClean="0">
                  <a:latin typeface="Cambria" pitchFamily="18" charset="0"/>
                  <a:ea typeface="Cambria" pitchFamily="18" charset="0"/>
                </a:rPr>
                <a:t>1 </a:t>
              </a:r>
              <a:r>
                <a:rPr lang="en-US" dirty="0" smtClean="0">
                  <a:latin typeface="Cambria" pitchFamily="18" charset="0"/>
                  <a:ea typeface="Cambria" pitchFamily="18" charset="0"/>
                </a:rPr>
                <a:t>y </a:t>
              </a:r>
              <a:r>
                <a:rPr lang="el-GR" i="1" dirty="0" smtClean="0">
                  <a:latin typeface="Cambria" pitchFamily="18" charset="0"/>
                  <a:ea typeface="Cambria" pitchFamily="18" charset="0"/>
                </a:rPr>
                <a:t>λ</a:t>
              </a:r>
              <a:r>
                <a:rPr lang="en-US" baseline="-25000" dirty="0" smtClean="0">
                  <a:latin typeface="Cambria" pitchFamily="18" charset="0"/>
                  <a:ea typeface="Cambria" pitchFamily="18" charset="0"/>
                </a:rPr>
                <a:t>1 </a:t>
              </a:r>
              <a:r>
                <a:rPr lang="en-US" dirty="0" err="1" smtClean="0">
                  <a:latin typeface="Cambria" pitchFamily="18" charset="0"/>
                  <a:ea typeface="Cambria" pitchFamily="18" charset="0"/>
                </a:rPr>
                <a:t>complejos</a:t>
              </a:r>
              <a:r>
                <a:rPr lang="en-US" dirty="0" smtClean="0">
                  <a:latin typeface="Cambria" pitchFamily="18" charset="0"/>
                  <a:ea typeface="Cambria" pitchFamily="18" charset="0"/>
                </a:rPr>
                <a:t> </a:t>
              </a:r>
              <a:r>
                <a:rPr lang="en-US" dirty="0" err="1" smtClean="0">
                  <a:latin typeface="Cambria" pitchFamily="18" charset="0"/>
                  <a:ea typeface="Cambria" pitchFamily="18" charset="0"/>
                </a:rPr>
                <a:t>conjugados</a:t>
              </a:r>
              <a:r>
                <a:rPr lang="en-US" dirty="0" smtClean="0">
                  <a:latin typeface="Cambria" pitchFamily="18" charset="0"/>
                  <a:ea typeface="Cambria" pitchFamily="18" charset="0"/>
                </a:rPr>
                <a:t>, </a:t>
              </a:r>
            </a:p>
            <a:p>
              <a:r>
                <a:rPr lang="en-US" dirty="0" smtClean="0">
                  <a:latin typeface="Cambria" pitchFamily="18" charset="0"/>
                  <a:ea typeface="Cambria" pitchFamily="18" charset="0"/>
                </a:rPr>
                <a:t>parte Re &gt; 0</a:t>
              </a:r>
              <a:endParaRPr lang="es-UY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43438" y="5429264"/>
              <a:ext cx="1785950" cy="857256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6500826" y="4313220"/>
            <a:ext cx="428628" cy="35719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9" name="TextBox 18"/>
          <p:cNvSpPr txBox="1"/>
          <p:nvPr/>
        </p:nvSpPr>
        <p:spPr>
          <a:xfrm>
            <a:off x="7078680" y="355600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Foco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inestable</a:t>
            </a:r>
            <a:endParaRPr lang="es-UY" dirty="0">
              <a:solidFill>
                <a:srgbClr val="FF0000"/>
              </a:solidFill>
            </a:endParaRPr>
          </a:p>
        </p:txBody>
      </p:sp>
      <p:pic>
        <p:nvPicPr>
          <p:cNvPr id="20" name="Picture 19" descr="foco inestable.jpg"/>
          <p:cNvPicPr>
            <a:picLocks noChangeAspect="1"/>
          </p:cNvPicPr>
          <p:nvPr/>
        </p:nvPicPr>
        <p:blipFill>
          <a:blip r:embed="rId11" cstate="print">
            <a:lum bright="20000" contrast="20000"/>
          </a:blip>
          <a:stretch>
            <a:fillRect/>
          </a:stretch>
        </p:blipFill>
        <p:spPr>
          <a:xfrm>
            <a:off x="6981842" y="3881425"/>
            <a:ext cx="1930294" cy="200343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519612" y="5818204"/>
            <a:ext cx="4500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/>
              <a:t>Cerca</a:t>
            </a:r>
            <a:r>
              <a:rPr lang="en-US" sz="1600" dirty="0" smtClean="0"/>
              <a:t> del (0,0) </a:t>
            </a:r>
            <a:r>
              <a:rPr lang="en-US" sz="1600" dirty="0" err="1" smtClean="0"/>
              <a:t>las</a:t>
            </a:r>
            <a:r>
              <a:rPr lang="en-US" sz="1600" dirty="0" smtClean="0"/>
              <a:t> </a:t>
            </a:r>
            <a:r>
              <a:rPr lang="en-US" sz="1600" dirty="0" err="1" smtClean="0"/>
              <a:t>trayectorias</a:t>
            </a:r>
            <a:r>
              <a:rPr lang="en-US" sz="1600" dirty="0" smtClean="0"/>
              <a:t> </a:t>
            </a:r>
            <a:r>
              <a:rPr lang="en-US" sz="1600" dirty="0" err="1" smtClean="0"/>
              <a:t>correspondientes</a:t>
            </a:r>
            <a:r>
              <a:rPr lang="en-US" sz="1600" dirty="0" smtClean="0"/>
              <a:t> a </a:t>
            </a:r>
            <a:r>
              <a:rPr lang="en-US" sz="1600" dirty="0" err="1" smtClean="0"/>
              <a:t>las</a:t>
            </a:r>
            <a:r>
              <a:rPr lang="en-US" sz="1600" dirty="0" smtClean="0"/>
              <a:t> </a:t>
            </a:r>
            <a:r>
              <a:rPr lang="en-US" sz="1600" dirty="0" err="1" smtClean="0"/>
              <a:t>soluciones</a:t>
            </a:r>
            <a:r>
              <a:rPr lang="en-US" sz="1600" dirty="0" smtClean="0"/>
              <a:t> se </a:t>
            </a:r>
            <a:r>
              <a:rPr lang="en-US" sz="1600" dirty="0" err="1" smtClean="0"/>
              <a:t>comportan</a:t>
            </a:r>
            <a:r>
              <a:rPr lang="en-US" sz="1600" dirty="0" smtClean="0"/>
              <a:t> </a:t>
            </a:r>
            <a:r>
              <a:rPr lang="en-US" sz="1600" dirty="0" err="1" smtClean="0"/>
              <a:t>como</a:t>
            </a:r>
            <a:r>
              <a:rPr lang="en-US" sz="1600" dirty="0" smtClean="0"/>
              <a:t> </a:t>
            </a:r>
            <a:r>
              <a:rPr lang="en-US" sz="1600" dirty="0" err="1" smtClean="0"/>
              <a:t>espirales</a:t>
            </a:r>
            <a:r>
              <a:rPr lang="en-US" sz="1600" dirty="0" smtClean="0"/>
              <a:t> </a:t>
            </a:r>
            <a:r>
              <a:rPr lang="en-US" sz="1600" dirty="0" err="1" smtClean="0"/>
              <a:t>que</a:t>
            </a:r>
            <a:r>
              <a:rPr lang="en-US" sz="1600" dirty="0" smtClean="0"/>
              <a:t> </a:t>
            </a:r>
            <a:r>
              <a:rPr lang="en-US" sz="1600" dirty="0" err="1" smtClean="0"/>
              <a:t>tienden</a:t>
            </a:r>
            <a:r>
              <a:rPr lang="en-US" sz="1600" dirty="0" smtClean="0"/>
              <a:t> a </a:t>
            </a:r>
            <a:r>
              <a:rPr lang="en-US" sz="1600" dirty="0" err="1" smtClean="0"/>
              <a:t>alejarse</a:t>
            </a:r>
            <a:r>
              <a:rPr lang="en-US" sz="1600" dirty="0" smtClean="0"/>
              <a:t> del </a:t>
            </a:r>
            <a:r>
              <a:rPr lang="en-US" sz="1600" dirty="0" err="1" smtClean="0"/>
              <a:t>punto</a:t>
            </a:r>
            <a:r>
              <a:rPr lang="en-US" sz="1600" dirty="0" smtClean="0"/>
              <a:t>.</a:t>
            </a:r>
            <a:endParaRPr lang="es-UY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ano Tr-D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857232"/>
            <a:ext cx="6499444" cy="52669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44" y="35716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UY" dirty="0" smtClean="0"/>
              <a:t> Plano Traza-Determinante</a:t>
            </a:r>
            <a:endParaRPr lang="es-UY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" y="4241800"/>
          <a:ext cx="3076575" cy="1566863"/>
        </p:xfrm>
        <a:graphic>
          <a:graphicData uri="http://schemas.openxmlformats.org/presentationml/2006/ole">
            <p:oleObj spid="_x0000_s33794" name="Equation" r:id="rId4" imgW="1968480" imgH="1002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Autofit/>
          </a:bodyPr>
          <a:lstStyle/>
          <a:p>
            <a:pPr algn="ctr"/>
            <a:r>
              <a:rPr lang="es-UY" sz="2800" u="sng" dirty="0" smtClean="0">
                <a:solidFill>
                  <a:schemeClr val="accent4">
                    <a:lumMod val="75000"/>
                  </a:schemeClr>
                </a:solidFill>
              </a:rPr>
              <a:t>Estudio del sistema de ecuaciones diferenciales previo pasaje a coordenadas polares</a:t>
            </a:r>
          </a:p>
        </p:txBody>
      </p:sp>
      <p:pic>
        <p:nvPicPr>
          <p:cNvPr id="5" name="Picture 4" descr="foco inestable.jpg"/>
          <p:cNvPicPr>
            <a:picLocks noChangeAspect="1"/>
          </p:cNvPicPr>
          <p:nvPr/>
        </p:nvPicPr>
        <p:blipFill>
          <a:blip r:embed="rId3" cstate="print">
            <a:lum bright="20000" contrast="20000"/>
          </a:blip>
          <a:stretch>
            <a:fillRect/>
          </a:stretch>
        </p:blipFill>
        <p:spPr>
          <a:xfrm>
            <a:off x="571472" y="2571744"/>
            <a:ext cx="2928958" cy="30399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5" y="5550990"/>
            <a:ext cx="3558945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E.E. en (0,0), </a:t>
            </a:r>
            <a:r>
              <a:rPr lang="en-US" dirty="0" err="1" smtClean="0">
                <a:solidFill>
                  <a:srgbClr val="FF0000"/>
                </a:solidFill>
              </a:rPr>
              <a:t>foco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inestable</a:t>
            </a:r>
            <a:endParaRPr lang="es-UY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3429000"/>
            <a:ext cx="4286280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UY" sz="2800" dirty="0" smtClean="0"/>
              <a:t>¿Las variables crecen indefinidamente, o llegan a un ciclo límite?</a:t>
            </a:r>
            <a:endParaRPr lang="es-UY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19376" y="1393111"/>
            <a:ext cx="3910012" cy="1170007"/>
            <a:chOff x="2519376" y="1393111"/>
            <a:chExt cx="3910012" cy="1170007"/>
          </a:xfrm>
        </p:grpSpPr>
        <p:grpSp>
          <p:nvGrpSpPr>
            <p:cNvPr id="9" name="Group 8"/>
            <p:cNvGrpSpPr/>
            <p:nvPr/>
          </p:nvGrpSpPr>
          <p:grpSpPr>
            <a:xfrm>
              <a:off x="2519376" y="1393111"/>
              <a:ext cx="3910012" cy="1143000"/>
              <a:chOff x="2519376" y="1393111"/>
              <a:chExt cx="3910012" cy="1143000"/>
            </a:xfrm>
          </p:grpSpPr>
          <p:graphicFrame>
            <p:nvGraphicFramePr>
              <p:cNvPr id="34818" name="Object 2"/>
              <p:cNvGraphicFramePr>
                <a:graphicFrameLocks noChangeAspect="1"/>
              </p:cNvGraphicFramePr>
              <p:nvPr/>
            </p:nvGraphicFramePr>
            <p:xfrm>
              <a:off x="2519376" y="1393111"/>
              <a:ext cx="3910012" cy="1143000"/>
            </p:xfrm>
            <a:graphic>
              <a:graphicData uri="http://schemas.openxmlformats.org/presentationml/2006/ole">
                <p:oleObj spid="_x0000_s34818" name="Equation" r:id="rId4" imgW="1650960" imgH="482400" progId="">
                  <p:embed/>
                </p:oleObj>
              </a:graphicData>
            </a:graphic>
          </p:graphicFrame>
          <p:sp>
            <p:nvSpPr>
              <p:cNvPr id="8" name="Rectangle 7"/>
              <p:cNvSpPr/>
              <p:nvPr/>
            </p:nvSpPr>
            <p:spPr>
              <a:xfrm>
                <a:off x="3160492" y="2143116"/>
                <a:ext cx="142876" cy="28575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</p:grpSp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3069614" y="2134490"/>
            <a:ext cx="357190" cy="428628"/>
          </p:xfrm>
          <a:graphic>
            <a:graphicData uri="http://schemas.openxmlformats.org/presentationml/2006/ole">
              <p:oleObj spid="_x0000_s34819" name="Equation" r:id="rId5" imgW="126720" imgH="1522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35716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UY" dirty="0" smtClean="0"/>
              <a:t> Pasaje del sistema a coordenadas polares </a:t>
            </a:r>
            <a:r>
              <a:rPr lang="es-UY" dirty="0" smtClean="0">
                <a:solidFill>
                  <a:srgbClr val="FF0000"/>
                </a:solidFill>
              </a:rPr>
              <a:t>(ejercicio)</a:t>
            </a:r>
            <a:endParaRPr lang="es-UY" dirty="0">
              <a:solidFill>
                <a:srgbClr val="FF0000"/>
              </a:solidFill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14400" y="1143000"/>
          <a:ext cx="3938588" cy="1143000"/>
        </p:xfrm>
        <a:graphic>
          <a:graphicData uri="http://schemas.openxmlformats.org/presentationml/2006/ole">
            <p:oleObj spid="_x0000_s35842" name="Equation" r:id="rId3" imgW="1663560" imgH="482400" progId="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4976504" y="1713694"/>
            <a:ext cx="1143008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57952" y="1214422"/>
          <a:ext cx="1500196" cy="966793"/>
        </p:xfrm>
        <a:graphic>
          <a:graphicData uri="http://schemas.openxmlformats.org/presentationml/2006/ole">
            <p:oleObj spid="_x0000_s35843" name="Equation" r:id="rId4" imgW="571320" imgH="36828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282" y="264318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u="sng" dirty="0" smtClean="0">
                <a:solidFill>
                  <a:srgbClr val="FF0000"/>
                </a:solidFill>
              </a:rPr>
              <a:t>Solución:</a:t>
            </a:r>
            <a:endParaRPr lang="es-UY" u="sng" dirty="0">
              <a:solidFill>
                <a:srgbClr val="FF000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4393405" y="1613681"/>
            <a:ext cx="571504" cy="578647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357290" y="4929198"/>
          <a:ext cx="6858048" cy="1128164"/>
        </p:xfrm>
        <a:graphic>
          <a:graphicData uri="http://schemas.openxmlformats.org/presentationml/2006/ole">
            <p:oleObj spid="_x0000_s35846" name="Equation" r:id="rId5" imgW="2933640" imgH="482400" progId="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6357950" y="1214422"/>
            <a:ext cx="1571636" cy="92869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15" name="Down Arrow 14"/>
          <p:cNvSpPr/>
          <p:nvPr/>
        </p:nvSpPr>
        <p:spPr>
          <a:xfrm>
            <a:off x="7072330" y="2285992"/>
            <a:ext cx="285752" cy="785818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21" name="Group 20"/>
          <p:cNvGrpSpPr/>
          <p:nvPr/>
        </p:nvGrpSpPr>
        <p:grpSpPr>
          <a:xfrm>
            <a:off x="6072198" y="3214686"/>
            <a:ext cx="2571768" cy="1000132"/>
            <a:chOff x="6072198" y="3214686"/>
            <a:chExt cx="2571768" cy="1000132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/>
          </p:nvGraphicFramePr>
          <p:xfrm>
            <a:off x="6087352" y="3214686"/>
            <a:ext cx="2485176" cy="1000132"/>
          </p:xfrm>
          <a:graphic>
            <a:graphicData uri="http://schemas.openxmlformats.org/presentationml/2006/ole">
              <p:oleObj spid="_x0000_s35844" name="Equation" r:id="rId6" imgW="1041120" imgH="419040" progId="">
                <p:embed/>
              </p:oleObj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072198" y="3214686"/>
              <a:ext cx="2571768" cy="1000132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500166" y="1203310"/>
            <a:ext cx="2571768" cy="1082682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20" name="Group 19"/>
          <p:cNvGrpSpPr/>
          <p:nvPr/>
        </p:nvGrpSpPr>
        <p:grpSpPr>
          <a:xfrm>
            <a:off x="265082" y="3203574"/>
            <a:ext cx="5286412" cy="1011244"/>
            <a:chOff x="265082" y="3203574"/>
            <a:chExt cx="5286412" cy="1011244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285720" y="3214686"/>
            <a:ext cx="5237533" cy="1000132"/>
          </p:xfrm>
          <a:graphic>
            <a:graphicData uri="http://schemas.openxmlformats.org/presentationml/2006/ole">
              <p:oleObj spid="_x0000_s35845" name="Equation" r:id="rId7" imgW="2527200" imgH="482400" progId="">
                <p:embed/>
              </p:oleObj>
            </a:graphicData>
          </a:graphic>
        </p:graphicFrame>
        <p:sp>
          <p:nvSpPr>
            <p:cNvPr id="18" name="Rectangle 17"/>
            <p:cNvSpPr/>
            <p:nvPr/>
          </p:nvSpPr>
          <p:spPr>
            <a:xfrm>
              <a:off x="265082" y="3203574"/>
              <a:ext cx="5286412" cy="1011244"/>
            </a:xfrm>
            <a:prstGeom prst="rect">
              <a:avLst/>
            </a:prstGeom>
            <a:noFill/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</p:grpSp>
      <p:sp>
        <p:nvSpPr>
          <p:cNvPr id="19" name="Down Arrow 18"/>
          <p:cNvSpPr/>
          <p:nvPr/>
        </p:nvSpPr>
        <p:spPr>
          <a:xfrm>
            <a:off x="2692386" y="2384418"/>
            <a:ext cx="285752" cy="714380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4" grpId="0" animBg="1"/>
      <p:bldP spid="15" grpId="0" animBg="1"/>
      <p:bldP spid="17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5383</TotalTime>
  <Words>353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Concourse</vt:lpstr>
      <vt:lpstr>Equation</vt:lpstr>
      <vt:lpstr>Microsoft Equation 3.0</vt:lpstr>
      <vt:lpstr>Análisis de sistemas dinámicos en dos dimensiones</vt:lpstr>
      <vt:lpstr>Previo: cambio de coordenadas (variables)</vt:lpstr>
      <vt:lpstr>Previo: cambio de coordenadas (derivadas)</vt:lpstr>
      <vt:lpstr>Estudio del sistema de ecuaciones diferenciales</vt:lpstr>
      <vt:lpstr>Slide 5</vt:lpstr>
      <vt:lpstr>Slide 6</vt:lpstr>
      <vt:lpstr>Slide 7</vt:lpstr>
      <vt:lpstr>Estudio del sistema de ecuaciones diferenciales previo pasaje a coordenadas polares</vt:lpstr>
      <vt:lpstr>Slide 9</vt:lpstr>
      <vt:lpstr>Slide 10</vt:lpstr>
      <vt:lpstr>Estabilidad del sistema desacoplado</vt:lpstr>
      <vt:lpstr>Slide 12</vt:lpstr>
      <vt:lpstr>Plano de fases</vt:lpstr>
      <vt:lpstr>Cursos temporales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GG-PC</dc:creator>
  <cp:lastModifiedBy>GG-PC</cp:lastModifiedBy>
  <cp:revision>110</cp:revision>
  <dcterms:created xsi:type="dcterms:W3CDTF">2021-10-01T13:53:08Z</dcterms:created>
  <dcterms:modified xsi:type="dcterms:W3CDTF">2021-10-07T19:46:54Z</dcterms:modified>
</cp:coreProperties>
</file>