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306" r:id="rId3"/>
    <p:sldId id="305" r:id="rId4"/>
    <p:sldId id="298" r:id="rId5"/>
    <p:sldId id="299" r:id="rId6"/>
    <p:sldId id="257" r:id="rId7"/>
    <p:sldId id="267" r:id="rId8"/>
    <p:sldId id="300" r:id="rId9"/>
    <p:sldId id="258" r:id="rId10"/>
    <p:sldId id="259" r:id="rId11"/>
    <p:sldId id="260" r:id="rId12"/>
    <p:sldId id="261" r:id="rId13"/>
    <p:sldId id="262" r:id="rId14"/>
    <p:sldId id="263" r:id="rId15"/>
    <p:sldId id="266" r:id="rId16"/>
    <p:sldId id="296" r:id="rId17"/>
    <p:sldId id="268" r:id="rId18"/>
    <p:sldId id="269" r:id="rId19"/>
    <p:sldId id="270" r:id="rId20"/>
    <p:sldId id="273" r:id="rId21"/>
    <p:sldId id="274" r:id="rId22"/>
    <p:sldId id="275" r:id="rId23"/>
    <p:sldId id="276" r:id="rId24"/>
    <p:sldId id="277" r:id="rId25"/>
    <p:sldId id="303" r:id="rId26"/>
    <p:sldId id="304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8"/>
    <p:restoredTop sz="94717"/>
  </p:normalViewPr>
  <p:slideViewPr>
    <p:cSldViewPr snapToGrid="0" snapToObjects="1">
      <p:cViewPr varScale="1">
        <p:scale>
          <a:sx n="107" d="100"/>
          <a:sy n="107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647700" y="4749800"/>
            <a:ext cx="11709421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" y="5016500"/>
            <a:ext cx="118618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424242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424242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424242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424242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42424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200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-1079500"/>
            <a:ext cx="13004800" cy="97536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342900" y="8509000"/>
            <a:ext cx="6858000" cy="850900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Line"/>
          <p:cNvSpPr/>
          <p:nvPr/>
        </p:nvSpPr>
        <p:spPr>
          <a:xfrm>
            <a:off x="647700" y="4749800"/>
            <a:ext cx="4882122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2" name="Image"/>
          <p:cNvSpPr>
            <a:spLocks noGrp="1"/>
          </p:cNvSpPr>
          <p:nvPr>
            <p:ph type="pic" idx="13"/>
          </p:nvPr>
        </p:nvSpPr>
        <p:spPr>
          <a:xfrm>
            <a:off x="6481167" y="-146050"/>
            <a:ext cx="6654801" cy="990421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xfrm>
            <a:off x="571500" y="1320800"/>
            <a:ext cx="5080000" cy="317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5016500"/>
            <a:ext cx="5080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08000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Line"/>
          <p:cNvSpPr/>
          <p:nvPr/>
        </p:nvSpPr>
        <p:spPr>
          <a:xfrm>
            <a:off x="673100" y="13589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3" name="Image"/>
          <p:cNvSpPr>
            <a:spLocks noGrp="1"/>
          </p:cNvSpPr>
          <p:nvPr>
            <p:ph type="pic" idx="13"/>
          </p:nvPr>
        </p:nvSpPr>
        <p:spPr>
          <a:xfrm>
            <a:off x="6481167" y="-146050"/>
            <a:ext cx="6654801" cy="990421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5080000" cy="698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" y="1701800"/>
            <a:ext cx="5080000" cy="65659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10743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2Photos Oppos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Line"/>
          <p:cNvSpPr/>
          <p:nvPr/>
        </p:nvSpPr>
        <p:spPr>
          <a:xfrm>
            <a:off x="673100" y="13589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4" name="Body Level One"/>
          <p:cNvSpPr txBox="1"/>
          <p:nvPr/>
        </p:nvSpPr>
        <p:spPr>
          <a:xfrm>
            <a:off x="6057900" y="5359400"/>
            <a:ext cx="6718300" cy="49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66700" lvl="1" indent="-266700" algn="l">
              <a:spcBef>
                <a:spcPts val="4800"/>
              </a:spcBef>
              <a:buSzPct val="100000"/>
              <a:buChar char="•"/>
              <a:defRPr sz="2600">
                <a:solidFill>
                  <a:srgbClr val="444444"/>
                </a:solidFill>
              </a:defRPr>
            </a:pPr>
            <a:r>
              <a:t>Body Level One</a:t>
            </a:r>
          </a:p>
        </p:txBody>
      </p:sp>
      <p:sp>
        <p:nvSpPr>
          <p:cNvPr id="135" name="Image"/>
          <p:cNvSpPr>
            <a:spLocks noGrp="1"/>
          </p:cNvSpPr>
          <p:nvPr>
            <p:ph type="pic" idx="13"/>
          </p:nvPr>
        </p:nvSpPr>
        <p:spPr>
          <a:xfrm>
            <a:off x="6165074" y="-1061170"/>
            <a:ext cx="6524829" cy="971078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6" name="Image"/>
          <p:cNvSpPr>
            <a:spLocks noGrp="1"/>
          </p:cNvSpPr>
          <p:nvPr>
            <p:ph type="pic" sz="half" idx="14"/>
          </p:nvPr>
        </p:nvSpPr>
        <p:spPr>
          <a:xfrm>
            <a:off x="281559" y="4064149"/>
            <a:ext cx="5666981" cy="84340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5080000" cy="698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1701800"/>
            <a:ext cx="5080000" cy="2616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10743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Line"/>
          <p:cNvSpPr/>
          <p:nvPr/>
        </p:nvSpPr>
        <p:spPr>
          <a:xfrm>
            <a:off x="571500" y="13208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7" name="Line"/>
          <p:cNvSpPr/>
          <p:nvPr/>
        </p:nvSpPr>
        <p:spPr>
          <a:xfrm>
            <a:off x="7086600" y="48768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8" name="Image"/>
          <p:cNvSpPr>
            <a:spLocks noGrp="1"/>
          </p:cNvSpPr>
          <p:nvPr>
            <p:ph type="pic" sz="half" idx="13"/>
          </p:nvPr>
        </p:nvSpPr>
        <p:spPr>
          <a:xfrm>
            <a:off x="5943234" y="125918"/>
            <a:ext cx="6835663" cy="456503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9" name="Image"/>
          <p:cNvSpPr>
            <a:spLocks noGrp="1"/>
          </p:cNvSpPr>
          <p:nvPr>
            <p:ph type="pic" sz="half" idx="14"/>
          </p:nvPr>
        </p:nvSpPr>
        <p:spPr>
          <a:xfrm>
            <a:off x="5100681" y="4384678"/>
            <a:ext cx="7746288" cy="517317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0" name="Title Tex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5080000" cy="698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" y="1841500"/>
            <a:ext cx="5080000" cy="7442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10743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2, Bullets &amp; 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ine"/>
          <p:cNvSpPr/>
          <p:nvPr/>
        </p:nvSpPr>
        <p:spPr>
          <a:xfrm>
            <a:off x="673100" y="19939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0" name="Line"/>
          <p:cNvSpPr/>
          <p:nvPr/>
        </p:nvSpPr>
        <p:spPr>
          <a:xfrm>
            <a:off x="7086600" y="48768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1" name="Image"/>
          <p:cNvSpPr>
            <a:spLocks noGrp="1"/>
          </p:cNvSpPr>
          <p:nvPr>
            <p:ph type="pic" sz="half" idx="13"/>
          </p:nvPr>
        </p:nvSpPr>
        <p:spPr>
          <a:xfrm>
            <a:off x="5943234" y="125918"/>
            <a:ext cx="6835663" cy="456503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62" name="Image"/>
          <p:cNvSpPr>
            <a:spLocks noGrp="1"/>
          </p:cNvSpPr>
          <p:nvPr>
            <p:ph type="pic" sz="half" idx="14"/>
          </p:nvPr>
        </p:nvSpPr>
        <p:spPr>
          <a:xfrm>
            <a:off x="5100681" y="4384678"/>
            <a:ext cx="7746288" cy="517317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5080000" cy="1358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" y="2324100"/>
            <a:ext cx="5080000" cy="6959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10743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Line"/>
          <p:cNvSpPr/>
          <p:nvPr/>
        </p:nvSpPr>
        <p:spPr>
          <a:xfrm flipH="1">
            <a:off x="6502399" y="1803400"/>
            <a:ext cx="1" cy="43180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3" name="Image"/>
          <p:cNvSpPr>
            <a:spLocks noGrp="1"/>
          </p:cNvSpPr>
          <p:nvPr>
            <p:ph type="pic" sz="half" idx="13"/>
          </p:nvPr>
        </p:nvSpPr>
        <p:spPr>
          <a:xfrm>
            <a:off x="6040708" y="1640743"/>
            <a:ext cx="6965737" cy="46519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4" name="Image"/>
          <p:cNvSpPr>
            <a:spLocks noGrp="1"/>
          </p:cNvSpPr>
          <p:nvPr>
            <p:ph type="pic" sz="half" idx="14"/>
          </p:nvPr>
        </p:nvSpPr>
        <p:spPr>
          <a:xfrm>
            <a:off x="330200" y="1701800"/>
            <a:ext cx="6960197" cy="46482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/>
            </a:lvl1pPr>
            <a:lvl2pPr marL="0" indent="0">
              <a:spcBef>
                <a:spcPts val="0"/>
              </a:spcBef>
              <a:buSzTx/>
              <a:buNone/>
              <a:defRPr sz="2000"/>
            </a:lvl2pPr>
            <a:lvl3pPr marL="0" indent="0">
              <a:spcBef>
                <a:spcPts val="0"/>
              </a:spcBef>
              <a:buSzTx/>
              <a:buNone/>
              <a:defRPr sz="2000"/>
            </a:lvl3pPr>
            <a:lvl4pPr marL="0" indent="0">
              <a:spcBef>
                <a:spcPts val="0"/>
              </a:spcBef>
              <a:buSzTx/>
              <a:buNone/>
              <a:defRPr sz="2000"/>
            </a:lvl4pPr>
            <a:lvl5pPr marL="0" indent="0">
              <a:spcBef>
                <a:spcPts val="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 &amp;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Line"/>
          <p:cNvSpPr/>
          <p:nvPr/>
        </p:nvSpPr>
        <p:spPr>
          <a:xfrm flipH="1">
            <a:off x="4432299" y="1778000"/>
            <a:ext cx="1" cy="50546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4" name="Image"/>
          <p:cNvSpPr>
            <a:spLocks noGrp="1"/>
          </p:cNvSpPr>
          <p:nvPr>
            <p:ph type="pic" sz="half" idx="13"/>
          </p:nvPr>
        </p:nvSpPr>
        <p:spPr>
          <a:xfrm>
            <a:off x="-414201" y="1647535"/>
            <a:ext cx="7354056" cy="536364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85" name="Image"/>
          <p:cNvSpPr>
            <a:spLocks noGrp="1"/>
          </p:cNvSpPr>
          <p:nvPr>
            <p:ph type="pic" idx="14"/>
          </p:nvPr>
        </p:nvSpPr>
        <p:spPr>
          <a:xfrm>
            <a:off x="3792931" y="1077019"/>
            <a:ext cx="9012626" cy="601886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/>
            </a:lvl1pPr>
            <a:lvl2pPr marL="0" indent="0">
              <a:spcBef>
                <a:spcPts val="0"/>
              </a:spcBef>
              <a:buSzTx/>
              <a:buNone/>
              <a:defRPr sz="2000"/>
            </a:lvl2pPr>
            <a:lvl3pPr marL="0" indent="0">
              <a:spcBef>
                <a:spcPts val="0"/>
              </a:spcBef>
              <a:buSzTx/>
              <a:buNone/>
              <a:defRPr sz="2000"/>
            </a:lvl3pPr>
            <a:lvl4pPr marL="0" indent="0">
              <a:spcBef>
                <a:spcPts val="0"/>
              </a:spcBef>
              <a:buSzTx/>
              <a:buNone/>
              <a:defRPr sz="2000"/>
            </a:lvl4pPr>
            <a:lvl5pPr marL="0" indent="0">
              <a:spcBef>
                <a:spcPts val="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Line"/>
          <p:cNvSpPr/>
          <p:nvPr/>
        </p:nvSpPr>
        <p:spPr>
          <a:xfrm flipH="1">
            <a:off x="6489699" y="508000"/>
            <a:ext cx="1" cy="801373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5" name="Image"/>
          <p:cNvSpPr>
            <a:spLocks noGrp="1"/>
          </p:cNvSpPr>
          <p:nvPr>
            <p:ph type="pic" idx="13"/>
          </p:nvPr>
        </p:nvSpPr>
        <p:spPr>
          <a:xfrm>
            <a:off x="-800100" y="509193"/>
            <a:ext cx="11039774" cy="80518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96" name="Image"/>
          <p:cNvSpPr>
            <a:spLocks noGrp="1"/>
          </p:cNvSpPr>
          <p:nvPr>
            <p:ph type="pic" idx="14"/>
          </p:nvPr>
        </p:nvSpPr>
        <p:spPr>
          <a:xfrm>
            <a:off x="6615466" y="-234950"/>
            <a:ext cx="5998935" cy="89281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/>
            </a:lvl1pPr>
            <a:lvl2pPr marL="0" indent="0">
              <a:spcBef>
                <a:spcPts val="0"/>
              </a:spcBef>
              <a:buSzTx/>
              <a:buNone/>
              <a:defRPr sz="2000"/>
            </a:lvl2pPr>
            <a:lvl3pPr marL="0" indent="0">
              <a:spcBef>
                <a:spcPts val="0"/>
              </a:spcBef>
              <a:buSzTx/>
              <a:buNone/>
              <a:defRPr sz="2000"/>
            </a:lvl3pPr>
            <a:lvl4pPr marL="0" indent="0">
              <a:spcBef>
                <a:spcPts val="0"/>
              </a:spcBef>
              <a:buSzTx/>
              <a:buNone/>
              <a:defRPr sz="2000"/>
            </a:lvl4pPr>
            <a:lvl5pPr marL="0" indent="0">
              <a:spcBef>
                <a:spcPts val="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"/>
          <p:cNvSpPr/>
          <p:nvPr/>
        </p:nvSpPr>
        <p:spPr>
          <a:xfrm flipH="1">
            <a:off x="44449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6" name="Line"/>
          <p:cNvSpPr/>
          <p:nvPr/>
        </p:nvSpPr>
        <p:spPr>
          <a:xfrm flipH="1">
            <a:off x="85470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7" name="Image"/>
          <p:cNvSpPr>
            <a:spLocks noGrp="1"/>
          </p:cNvSpPr>
          <p:nvPr>
            <p:ph type="pic" sz="half" idx="13"/>
          </p:nvPr>
        </p:nvSpPr>
        <p:spPr>
          <a:xfrm>
            <a:off x="-3403600" y="1612900"/>
            <a:ext cx="8082196" cy="53975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08" name="Image"/>
          <p:cNvSpPr>
            <a:spLocks noGrp="1"/>
          </p:cNvSpPr>
          <p:nvPr>
            <p:ph type="pic" idx="14"/>
          </p:nvPr>
        </p:nvSpPr>
        <p:spPr>
          <a:xfrm>
            <a:off x="7009166" y="-1035050"/>
            <a:ext cx="5998935" cy="89281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09" name="Image"/>
          <p:cNvSpPr>
            <a:spLocks noGrp="1"/>
          </p:cNvSpPr>
          <p:nvPr>
            <p:ph type="pic" sz="half" idx="15"/>
          </p:nvPr>
        </p:nvSpPr>
        <p:spPr>
          <a:xfrm>
            <a:off x="3201348" y="1263662"/>
            <a:ext cx="7806387" cy="569354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/>
            </a:lvl1pPr>
            <a:lvl2pPr marL="0" indent="0">
              <a:spcBef>
                <a:spcPts val="0"/>
              </a:spcBef>
              <a:buSzTx/>
              <a:buNone/>
              <a:defRPr sz="2000"/>
            </a:lvl2pPr>
            <a:lvl3pPr marL="0" indent="0">
              <a:spcBef>
                <a:spcPts val="0"/>
              </a:spcBef>
              <a:buSzTx/>
              <a:buNone/>
              <a:defRPr sz="2000"/>
            </a:lvl3pPr>
            <a:lvl4pPr marL="0" indent="0">
              <a:spcBef>
                <a:spcPts val="0"/>
              </a:spcBef>
              <a:buSzTx/>
              <a:buNone/>
              <a:defRPr sz="2000"/>
            </a:lvl4pPr>
            <a:lvl5pPr marL="0" indent="0">
              <a:spcBef>
                <a:spcPts val="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2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Line"/>
          <p:cNvSpPr/>
          <p:nvPr/>
        </p:nvSpPr>
        <p:spPr>
          <a:xfrm>
            <a:off x="571500" y="1841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800" cy="1282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2082800"/>
            <a:ext cx="11861800" cy="65659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Image"/>
          <p:cNvSpPr>
            <a:spLocks noGrp="1"/>
          </p:cNvSpPr>
          <p:nvPr>
            <p:ph type="pic" idx="13"/>
          </p:nvPr>
        </p:nvSpPr>
        <p:spPr>
          <a:xfrm>
            <a:off x="241300" y="305993"/>
            <a:ext cx="12522200" cy="9133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/>
            </a:lvl1pPr>
            <a:lvl2pPr marL="0" indent="0">
              <a:spcBef>
                <a:spcPts val="0"/>
              </a:spcBef>
              <a:buSzTx/>
              <a:buNone/>
              <a:defRPr sz="2000"/>
            </a:lvl2pPr>
            <a:lvl3pPr marL="0" indent="0">
              <a:spcBef>
                <a:spcPts val="0"/>
              </a:spcBef>
              <a:buSzTx/>
              <a:buNone/>
              <a:defRPr sz="2000"/>
            </a:lvl3pPr>
            <a:lvl4pPr marL="0" indent="0">
              <a:spcBef>
                <a:spcPts val="0"/>
              </a:spcBef>
              <a:buSzTx/>
              <a:buNone/>
              <a:defRPr sz="2000"/>
            </a:lvl4pPr>
            <a:lvl5pPr marL="0" indent="0">
              <a:spcBef>
                <a:spcPts val="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Line"/>
          <p:cNvSpPr/>
          <p:nvPr/>
        </p:nvSpPr>
        <p:spPr>
          <a:xfrm flipH="1">
            <a:off x="64896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8" name="Line"/>
          <p:cNvSpPr/>
          <p:nvPr/>
        </p:nvSpPr>
        <p:spPr>
          <a:xfrm>
            <a:off x="6489696" y="4476750"/>
            <a:ext cx="5994408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9" name="Image"/>
          <p:cNvSpPr>
            <a:spLocks noGrp="1"/>
          </p:cNvSpPr>
          <p:nvPr>
            <p:ph type="pic" idx="13"/>
          </p:nvPr>
        </p:nvSpPr>
        <p:spPr>
          <a:xfrm>
            <a:off x="506766" y="-234950"/>
            <a:ext cx="5998935" cy="89281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0" name="Image"/>
          <p:cNvSpPr>
            <a:spLocks noGrp="1"/>
          </p:cNvSpPr>
          <p:nvPr>
            <p:ph type="pic" sz="quarter" idx="14"/>
          </p:nvPr>
        </p:nvSpPr>
        <p:spPr>
          <a:xfrm>
            <a:off x="6634195" y="431800"/>
            <a:ext cx="5918201" cy="395232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1" name="Image"/>
          <p:cNvSpPr>
            <a:spLocks noGrp="1"/>
          </p:cNvSpPr>
          <p:nvPr>
            <p:ph type="pic" sz="half" idx="15"/>
          </p:nvPr>
        </p:nvSpPr>
        <p:spPr>
          <a:xfrm>
            <a:off x="5917141" y="4016137"/>
            <a:ext cx="6693960" cy="44704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/>
            </a:lvl1pPr>
            <a:lvl2pPr marL="0" indent="0">
              <a:spcBef>
                <a:spcPts val="0"/>
              </a:spcBef>
              <a:buSzTx/>
              <a:buNone/>
              <a:defRPr sz="2000"/>
            </a:lvl2pPr>
            <a:lvl3pPr marL="0" indent="0">
              <a:spcBef>
                <a:spcPts val="0"/>
              </a:spcBef>
              <a:buSzTx/>
              <a:buNone/>
              <a:defRPr sz="2000"/>
            </a:lvl3pPr>
            <a:lvl4pPr marL="0" indent="0">
              <a:spcBef>
                <a:spcPts val="0"/>
              </a:spcBef>
              <a:buSzTx/>
              <a:buNone/>
              <a:defRPr sz="2000"/>
            </a:lvl4pPr>
            <a:lvl5pPr marL="0" indent="0">
              <a:spcBef>
                <a:spcPts val="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Line"/>
          <p:cNvSpPr/>
          <p:nvPr/>
        </p:nvSpPr>
        <p:spPr>
          <a:xfrm flipH="1">
            <a:off x="90677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1" name="Line"/>
          <p:cNvSpPr/>
          <p:nvPr/>
        </p:nvSpPr>
        <p:spPr>
          <a:xfrm>
            <a:off x="9067796" y="30924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2" name="Line"/>
          <p:cNvSpPr/>
          <p:nvPr/>
        </p:nvSpPr>
        <p:spPr>
          <a:xfrm>
            <a:off x="9067796" y="58737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3" name="Image"/>
          <p:cNvSpPr>
            <a:spLocks noGrp="1"/>
          </p:cNvSpPr>
          <p:nvPr>
            <p:ph type="pic" idx="13"/>
          </p:nvPr>
        </p:nvSpPr>
        <p:spPr>
          <a:xfrm>
            <a:off x="-800100" y="509193"/>
            <a:ext cx="11039774" cy="80518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4" name="Image"/>
          <p:cNvSpPr>
            <a:spLocks noGrp="1"/>
          </p:cNvSpPr>
          <p:nvPr>
            <p:ph type="pic" sz="quarter" idx="14"/>
          </p:nvPr>
        </p:nvSpPr>
        <p:spPr>
          <a:xfrm>
            <a:off x="8837910" y="3187700"/>
            <a:ext cx="3803386" cy="2540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5" name="Image"/>
          <p:cNvSpPr>
            <a:spLocks noGrp="1"/>
          </p:cNvSpPr>
          <p:nvPr>
            <p:ph type="pic" sz="quarter" idx="15"/>
          </p:nvPr>
        </p:nvSpPr>
        <p:spPr>
          <a:xfrm>
            <a:off x="8877302" y="5993009"/>
            <a:ext cx="3733800" cy="249352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6" name="Image"/>
          <p:cNvSpPr>
            <a:spLocks noGrp="1"/>
          </p:cNvSpPr>
          <p:nvPr>
            <p:ph type="pic" sz="quarter" idx="16"/>
          </p:nvPr>
        </p:nvSpPr>
        <p:spPr>
          <a:xfrm>
            <a:off x="9207500" y="-107950"/>
            <a:ext cx="3365500" cy="500881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/>
            </a:lvl1pPr>
            <a:lvl2pPr marL="0" indent="0">
              <a:spcBef>
                <a:spcPts val="0"/>
              </a:spcBef>
              <a:buSzTx/>
              <a:buNone/>
              <a:defRPr sz="2000"/>
            </a:lvl2pPr>
            <a:lvl3pPr marL="0" indent="0">
              <a:spcBef>
                <a:spcPts val="0"/>
              </a:spcBef>
              <a:buSzTx/>
              <a:buNone/>
              <a:defRPr sz="2000"/>
            </a:lvl3pPr>
            <a:lvl4pPr marL="0" indent="0">
              <a:spcBef>
                <a:spcPts val="0"/>
              </a:spcBef>
              <a:buSzTx/>
              <a:buNone/>
              <a:defRPr sz="2000"/>
            </a:lvl4pPr>
            <a:lvl5pPr marL="0" indent="0">
              <a:spcBef>
                <a:spcPts val="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726474-1BA8-3847-B6EC-5A874B850F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E5C09F-B8EA-EE44-8378-A8F101F634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40DBE1-2677-2547-A51E-41B89C42FB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285261" y="9194800"/>
            <a:ext cx="294953" cy="31803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8FB16-A849-3A4D-9C95-7264B03DF0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10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863600"/>
            <a:ext cx="118618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7200"/>
              </a:spcBef>
            </a:lvl1pPr>
            <a:lvl2pPr>
              <a:spcBef>
                <a:spcPts val="7200"/>
              </a:spcBef>
            </a:lvl2pPr>
            <a:lvl3pPr>
              <a:spcBef>
                <a:spcPts val="7200"/>
              </a:spcBef>
            </a:lvl3pPr>
            <a:lvl4pPr>
              <a:spcBef>
                <a:spcPts val="7200"/>
              </a:spcBef>
            </a:lvl4pPr>
            <a:lvl5pPr>
              <a:spcBef>
                <a:spcPts val="72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" y="1701800"/>
            <a:ext cx="5156200" cy="7569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Line"/>
          <p:cNvSpPr/>
          <p:nvPr/>
        </p:nvSpPr>
        <p:spPr>
          <a:xfrm>
            <a:off x="647700" y="13716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69300" y="1828800"/>
            <a:ext cx="4064000" cy="65659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200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w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Line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2" name="Image"/>
          <p:cNvSpPr>
            <a:spLocks noGrp="1"/>
          </p:cNvSpPr>
          <p:nvPr>
            <p:ph type="pic" idx="13"/>
          </p:nvPr>
        </p:nvSpPr>
        <p:spPr>
          <a:xfrm>
            <a:off x="0" y="-1079500"/>
            <a:ext cx="13004800" cy="97536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71500" y="13589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800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1828800"/>
            <a:ext cx="11861800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266700" marR="0" indent="-2667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1pPr>
      <a:lvl2pPr marL="711200" marR="0" indent="-2667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2pPr>
      <a:lvl3pPr marL="1155700" marR="0" indent="-2667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3pPr>
      <a:lvl4pPr marL="1600200" marR="0" indent="-2667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4pPr>
      <a:lvl5pPr marL="2044700" marR="0" indent="-2667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5pPr>
      <a:lvl6pPr marL="2489200" marR="0" indent="-2667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6pPr>
      <a:lvl7pPr marL="2933700" marR="0" indent="-2667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7pPr>
      <a:lvl8pPr marL="3378200" marR="0" indent="-2667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8pPr>
      <a:lvl9pPr marL="3822700" marR="0" indent="-266700" algn="l" defTabSz="58420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Char char="•"/>
        <a:tabLst/>
        <a:defRPr sz="2600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png"/><Relationship Id="rId4" Type="http://schemas.openxmlformats.org/officeDocument/2006/relationships/image" Target="../media/image79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lase 8: Espectroscopía…"/>
          <p:cNvSpPr txBox="1">
            <a:spLocks noGrp="1"/>
          </p:cNvSpPr>
          <p:nvPr>
            <p:ph type="subTitle" sz="half" idx="1"/>
          </p:nvPr>
        </p:nvSpPr>
        <p:spPr>
          <a:xfrm>
            <a:off x="571500" y="5016500"/>
            <a:ext cx="11861800" cy="4199727"/>
          </a:xfrm>
          <a:prstGeom prst="rect">
            <a:avLst/>
          </a:prstGeom>
        </p:spPr>
        <p:txBody>
          <a:bodyPr/>
          <a:lstStyle/>
          <a:p>
            <a:pPr>
              <a:defRPr sz="2500"/>
            </a:pPr>
            <a:endParaRPr dirty="0"/>
          </a:p>
          <a:p>
            <a:pPr>
              <a:defRPr sz="2500"/>
            </a:pPr>
            <a:endParaRPr dirty="0"/>
          </a:p>
          <a:p>
            <a:endParaRPr lang="en-US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US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US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US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US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r"/>
            <a:r>
              <a:rPr lang="en-US" dirty="0"/>
              <a:t>Cecilia </a:t>
            </a:r>
            <a:r>
              <a:rPr lang="en-US" dirty="0" err="1"/>
              <a:t>Mateu</a:t>
            </a:r>
            <a:r>
              <a:rPr lang="en-US" dirty="0"/>
              <a:t> (con </a:t>
            </a:r>
            <a:r>
              <a:rPr lang="en-US" dirty="0" err="1"/>
              <a:t>aportes</a:t>
            </a:r>
            <a:r>
              <a:rPr lang="en-US" dirty="0"/>
              <a:t> de G. </a:t>
            </a:r>
            <a:r>
              <a:rPr lang="en-US" dirty="0" err="1"/>
              <a:t>Tancredi</a:t>
            </a:r>
            <a:r>
              <a:rPr lang="en-US" dirty="0"/>
              <a:t>)</a:t>
            </a:r>
          </a:p>
          <a:p>
            <a:endParaRPr lang="en-US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Técnicas Astronómica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/>
              <a:t>Espectroscopía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esolución espectr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Resolución espectral</a:t>
            </a:r>
          </a:p>
        </p:txBody>
      </p:sp>
      <p:pic>
        <p:nvPicPr>
          <p:cNvPr id="286" name="Screen Shot 2018-11-05 at 4.37.46 PM.png" descr="Screen Shot 2018-11-05 at 4.37.4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835" y="1404606"/>
            <a:ext cx="5722102" cy="776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Lena, Lebrun &amp; Mignard, Observational Astrophysics"/>
          <p:cNvSpPr txBox="1"/>
          <p:nvPr/>
        </p:nvSpPr>
        <p:spPr>
          <a:xfrm>
            <a:off x="9038292" y="8614859"/>
            <a:ext cx="3433469" cy="703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solidFill>
                  <a:srgbClr val="53585F"/>
                </a:solidFill>
              </a:defRPr>
            </a:lvl1pPr>
          </a:lstStyle>
          <a:p>
            <a:r>
              <a:t>Lena, Lebrun &amp; Mignard, Observational Astrophysics</a:t>
            </a:r>
          </a:p>
        </p:txBody>
      </p:sp>
      <p:sp>
        <p:nvSpPr>
          <p:cNvPr id="288" name="R = Poder de resolución (resolving power)…"/>
          <p:cNvSpPr txBox="1"/>
          <p:nvPr/>
        </p:nvSpPr>
        <p:spPr>
          <a:xfrm>
            <a:off x="315393" y="6098583"/>
            <a:ext cx="6664766" cy="3101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266700" indent="-266700" algn="l">
              <a:spcBef>
                <a:spcPts val="2000"/>
              </a:spcBef>
              <a:buSzPct val="100000"/>
              <a:buChar char="•"/>
              <a:defRPr sz="2600">
                <a:solidFill>
                  <a:srgbClr val="444444"/>
                </a:solidFill>
              </a:defRPr>
            </a:pPr>
            <a:r>
              <a:t>R = Poder de resolución (resolving power) </a:t>
            </a:r>
          </a:p>
          <a:p>
            <a:pPr marL="711200" lvl="1" indent="-266700" algn="l">
              <a:spcBef>
                <a:spcPts val="2000"/>
              </a:spcBef>
              <a:buSzPct val="100000"/>
              <a:buChar char="•"/>
              <a:defRPr sz="2600">
                <a:solidFill>
                  <a:srgbClr val="444444"/>
                </a:solidFill>
              </a:defRPr>
            </a:pPr>
            <a:r>
              <a:t>baja R ~ 1000 - pocos miles</a:t>
            </a:r>
          </a:p>
          <a:p>
            <a:pPr marL="711200" lvl="1" indent="-266700" algn="l">
              <a:spcBef>
                <a:spcPts val="2000"/>
              </a:spcBef>
              <a:buSzPct val="100000"/>
              <a:buChar char="•"/>
              <a:defRPr sz="2600">
                <a:solidFill>
                  <a:srgbClr val="444444"/>
                </a:solidFill>
              </a:defRPr>
            </a:pPr>
            <a:r>
              <a:t>media R ~ 10.000 - </a:t>
            </a:r>
          </a:p>
          <a:p>
            <a:pPr marL="711200" lvl="1" indent="-266700" algn="l">
              <a:spcBef>
                <a:spcPts val="2000"/>
              </a:spcBef>
              <a:buSzPct val="100000"/>
              <a:buChar char="•"/>
              <a:defRPr sz="2600">
                <a:solidFill>
                  <a:srgbClr val="444444"/>
                </a:solidFill>
              </a:defRPr>
            </a:pPr>
            <a:r>
              <a:t>alta R &gt;50.000 - 100.000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9" name="Equation"/>
              <p:cNvSpPr txBox="1"/>
              <p:nvPr/>
            </p:nvSpPr>
            <p:spPr>
              <a:xfrm>
                <a:off x="6446892" y="6447122"/>
                <a:ext cx="1757317" cy="11468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sz="4200"/>
              </a:p>
            </p:txBody>
          </p:sp>
        </mc:Choice>
        <mc:Fallback xmlns="">
          <p:sp>
            <p:nvSpPr>
              <p:cNvPr id="28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892" y="6447122"/>
                <a:ext cx="1757317" cy="1146811"/>
              </a:xfrm>
              <a:prstGeom prst="rect">
                <a:avLst/>
              </a:prstGeom>
              <a:blipFill>
                <a:blip r:embed="rId3"/>
                <a:stretch>
                  <a:fillRect l="-7194" t="-3297" r="-6475" b="-2087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0" name="Screen Shot 2018-11-06 at 12.02.30 PM.png" descr="Screen Shot 2018-11-06 at 12.02.3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214" y="1828986"/>
            <a:ext cx="4345779" cy="3101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Espectroscopía Sin Rendija (Slitless Spectroscopy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Espectroscopía Sin Rendija (Slitless Spectroscopy)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risma Objetivo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4786170" cy="865212"/>
          </a:xfrm>
          <a:prstGeom prst="rect">
            <a:avLst/>
          </a:prstGeom>
        </p:spPr>
        <p:txBody>
          <a:bodyPr/>
          <a:lstStyle/>
          <a:p>
            <a:r>
              <a:t>Prisma Objetivo</a:t>
            </a:r>
          </a:p>
        </p:txBody>
      </p:sp>
      <p:sp>
        <p:nvSpPr>
          <p:cNvPr id="295" name="Se pone un prisma antes del objetivo del telescopio…"/>
          <p:cNvSpPr txBox="1">
            <a:spLocks noGrp="1"/>
          </p:cNvSpPr>
          <p:nvPr>
            <p:ph type="body" sz="half" idx="1"/>
          </p:nvPr>
        </p:nvSpPr>
        <p:spPr>
          <a:xfrm>
            <a:off x="571500" y="1701800"/>
            <a:ext cx="11610233" cy="2665148"/>
          </a:xfrm>
          <a:prstGeom prst="rect">
            <a:avLst/>
          </a:prstGeom>
        </p:spPr>
        <p:txBody>
          <a:bodyPr/>
          <a:lstStyle/>
          <a:p>
            <a:r>
              <a:t>Se pone un prisma antes del objetivo del telescopio</a:t>
            </a:r>
          </a:p>
          <a:p>
            <a:r>
              <a:t>Se produce un espectro para cada objeto en el campo del telescopio</a:t>
            </a:r>
          </a:p>
        </p:txBody>
      </p:sp>
      <p:sp>
        <p:nvSpPr>
          <p:cNvPr id="296" name="STIS Instrument Handbook"/>
          <p:cNvSpPr txBox="1"/>
          <p:nvPr/>
        </p:nvSpPr>
        <p:spPr>
          <a:xfrm>
            <a:off x="9949832" y="9227425"/>
            <a:ext cx="2785949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53585F"/>
                </a:solidFill>
              </a:defRPr>
            </a:lvl1pPr>
          </a:lstStyle>
          <a:p>
            <a:r>
              <a:t>STIS Instrument Handbook</a:t>
            </a:r>
          </a:p>
        </p:txBody>
      </p:sp>
      <p:pic>
        <p:nvPicPr>
          <p:cNvPr id="297" name="Screen Shot 2018-11-06 at 11.24.20 AM.png" descr="Screen Shot 2018-11-06 at 11.24.2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28" y="3690441"/>
            <a:ext cx="1867204" cy="6016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c04_spectros5.1-2.jpg" descr="c04_spectros5.1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87" y="4781118"/>
            <a:ext cx="9601728" cy="429308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Imagen Directa"/>
          <p:cNvSpPr txBox="1"/>
          <p:nvPr/>
        </p:nvSpPr>
        <p:spPr>
          <a:xfrm>
            <a:off x="3885627" y="4427119"/>
            <a:ext cx="3163254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Imagen Directa</a:t>
            </a:r>
          </a:p>
        </p:txBody>
      </p:sp>
      <p:sp>
        <p:nvSpPr>
          <p:cNvPr id="300" name="Imagen con prisma objetivo"/>
          <p:cNvSpPr txBox="1"/>
          <p:nvPr/>
        </p:nvSpPr>
        <p:spPr>
          <a:xfrm>
            <a:off x="7870552" y="3871202"/>
            <a:ext cx="4675182" cy="110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Imagen con prisma objetivo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risma Objetivo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4786170" cy="865212"/>
          </a:xfrm>
          <a:prstGeom prst="rect">
            <a:avLst/>
          </a:prstGeom>
        </p:spPr>
        <p:txBody>
          <a:bodyPr/>
          <a:lstStyle/>
          <a:p>
            <a:r>
              <a:t>Prisma Objetivo</a:t>
            </a:r>
          </a:p>
        </p:txBody>
      </p:sp>
      <p:sp>
        <p:nvSpPr>
          <p:cNvPr id="303" name="Pros:…"/>
          <p:cNvSpPr txBox="1">
            <a:spLocks noGrp="1"/>
          </p:cNvSpPr>
          <p:nvPr>
            <p:ph type="body" sz="half" idx="1"/>
          </p:nvPr>
        </p:nvSpPr>
        <p:spPr>
          <a:xfrm>
            <a:off x="571500" y="1701800"/>
            <a:ext cx="5675749" cy="5070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</a:pPr>
            <a:r>
              <a:t>Pros:</a:t>
            </a:r>
          </a:p>
          <a:p>
            <a:pPr lvl="1">
              <a:spcBef>
                <a:spcPts val="1000"/>
              </a:spcBef>
            </a:pPr>
            <a:r>
              <a:t>Se produce un espectro para cada objeto en el campo, a la vez</a:t>
            </a:r>
          </a:p>
          <a:p>
            <a:pPr lvl="1">
              <a:spcBef>
                <a:spcPts val="1000"/>
              </a:spcBef>
            </a:pPr>
            <a:r>
              <a:t>Útil para sondeos de campo amplio</a:t>
            </a:r>
          </a:p>
          <a:p>
            <a:pPr>
              <a:spcBef>
                <a:spcPts val="1000"/>
              </a:spcBef>
            </a:pPr>
            <a:r>
              <a:t>Contras:</a:t>
            </a:r>
          </a:p>
          <a:p>
            <a:pPr lvl="1">
              <a:spcBef>
                <a:spcPts val="1000"/>
              </a:spcBef>
            </a:pPr>
            <a:r>
              <a:t>Solapamiento de espectros en campos densos</a:t>
            </a:r>
          </a:p>
          <a:p>
            <a:pPr lvl="1">
              <a:spcBef>
                <a:spcPts val="1000"/>
              </a:spcBef>
            </a:pPr>
            <a:r>
              <a:t>poca dispersión/baja resolución</a:t>
            </a:r>
          </a:p>
          <a:p>
            <a:pPr lvl="1">
              <a:spcBef>
                <a:spcPts val="1000"/>
              </a:spcBef>
            </a:pPr>
            <a:r>
              <a:t>poca transmisión en UV (vidrio)</a:t>
            </a:r>
          </a:p>
        </p:txBody>
      </p:sp>
      <p:pic>
        <p:nvPicPr>
          <p:cNvPr id="304" name="Screen Shot 2018-11-05 at 5.01.39 PM.png" descr="Screen Shot 2018-11-05 at 5.01.3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996" y="224880"/>
            <a:ext cx="6144208" cy="431729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05" name="Screen Shot 2018-11-05 at 5.03.32 PM.png" descr="Screen Shot 2018-11-05 at 5.03.3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96" y="4900635"/>
            <a:ext cx="6144208" cy="4165888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306" name="Imágenes tomadas con el prisma objetivo en el telescopio Schmidt 1m OAN-Venezuela"/>
          <p:cNvSpPr txBox="1"/>
          <p:nvPr/>
        </p:nvSpPr>
        <p:spPr>
          <a:xfrm>
            <a:off x="4220537" y="9248990"/>
            <a:ext cx="8680629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53585F"/>
                </a:solidFill>
              </a:defRPr>
            </a:lvl1pPr>
          </a:lstStyle>
          <a:p>
            <a:r>
              <a:t>Imágenes tomadas con el prisma objetivo en el telescopio Schmidt 1m OAN-Venezuela</a:t>
            </a:r>
          </a:p>
        </p:txBody>
      </p:sp>
      <p:sp>
        <p:nvSpPr>
          <p:cNvPr id="307" name="Dispersión angular:"/>
          <p:cNvSpPr txBox="1"/>
          <p:nvPr/>
        </p:nvSpPr>
        <p:spPr>
          <a:xfrm>
            <a:off x="-95494" y="6914732"/>
            <a:ext cx="3547009" cy="49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711200" lvl="1" indent="-266700" algn="l">
              <a:spcBef>
                <a:spcPts val="3000"/>
              </a:spcBef>
              <a:buSzPct val="100000"/>
              <a:buChar char="•"/>
              <a:defRPr sz="2600">
                <a:solidFill>
                  <a:srgbClr val="444444"/>
                </a:solidFill>
              </a:defRPr>
            </a:pPr>
            <a:r>
              <a:t>Dispersión angular: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Equation"/>
              <p:cNvSpPr txBox="1"/>
              <p:nvPr/>
            </p:nvSpPr>
            <p:spPr>
              <a:xfrm>
                <a:off x="2105107" y="7774113"/>
                <a:ext cx="2012853" cy="114947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sz="4200"/>
              </a:p>
            </p:txBody>
          </p:sp>
        </mc:Choice>
        <mc:Fallback xmlns="">
          <p:sp>
            <p:nvSpPr>
              <p:cNvPr id="30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107" y="7774113"/>
                <a:ext cx="2012853" cy="1149478"/>
              </a:xfrm>
              <a:prstGeom prst="rect">
                <a:avLst/>
              </a:prstGeom>
              <a:blipFill>
                <a:blip r:embed="rId4"/>
                <a:stretch>
                  <a:fillRect l="-9434" t="-3297" r="-9434" b="-1978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Espectroscopía con Rendija (Slit Spectroscopy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Espectroscopía con Rendija (Slit Spectroscopy)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Difracció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Difracción</a:t>
            </a:r>
          </a:p>
        </p:txBody>
      </p:sp>
      <p:pic>
        <p:nvPicPr>
          <p:cNvPr id="317" name="Screen Shot 2018-11-06 at 2.40.32 PM.png" descr="Screen Shot 2018-11-06 at 2.40.32 PM.png"/>
          <p:cNvPicPr>
            <a:picLocks noChangeAspect="1"/>
          </p:cNvPicPr>
          <p:nvPr/>
        </p:nvPicPr>
        <p:blipFill>
          <a:blip r:embed="rId2"/>
          <a:srcRect b="47740"/>
          <a:stretch>
            <a:fillRect/>
          </a:stretch>
        </p:blipFill>
        <p:spPr>
          <a:xfrm>
            <a:off x="8633804" y="5850964"/>
            <a:ext cx="3628752" cy="1440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Screen Shot 2018-11-06 at 2.41.22 PM.png" descr="Screen Shot 2018-11-06 at 2.41.2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921" y="2023782"/>
            <a:ext cx="3822701" cy="2832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" name="Group"/>
          <p:cNvGrpSpPr/>
          <p:nvPr/>
        </p:nvGrpSpPr>
        <p:grpSpPr>
          <a:xfrm>
            <a:off x="29937" y="1408874"/>
            <a:ext cx="7913259" cy="6935852"/>
            <a:chOff x="0" y="0"/>
            <a:chExt cx="7913258" cy="6935850"/>
          </a:xfrm>
        </p:grpSpPr>
        <p:pic>
          <p:nvPicPr>
            <p:cNvPr id="319" name="Screen Shot 2018-11-06 at 2.39.10 PM.png" descr="Screen Shot 2018-11-06 at 2.39.10 PM.png"/>
            <p:cNvPicPr>
              <a:picLocks noChangeAspect="1"/>
            </p:cNvPicPr>
            <p:nvPr/>
          </p:nvPicPr>
          <p:blipFill>
            <a:blip r:embed="rId4"/>
            <a:srcRect r="72302"/>
            <a:stretch>
              <a:fillRect/>
            </a:stretch>
          </p:blipFill>
          <p:spPr>
            <a:xfrm>
              <a:off x="0" y="0"/>
              <a:ext cx="2916955" cy="6935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0" name="Screen Shot 2018-11-06 at 2.41.55 PM.png" descr="Screen Shot 2018-11-06 at 2.41.55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7982" y="624359"/>
              <a:ext cx="6635277" cy="56483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Equation"/>
              <p:cNvSpPr txBox="1"/>
              <p:nvPr/>
            </p:nvSpPr>
            <p:spPr>
              <a:xfrm>
                <a:off x="9083389" y="7512354"/>
                <a:ext cx="2369281" cy="114414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sz="4200"/>
              </a:p>
            </p:txBody>
          </p:sp>
        </mc:Choice>
        <mc:Fallback xmlns="">
          <p:sp>
            <p:nvSpPr>
              <p:cNvPr id="32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3389" y="7512354"/>
                <a:ext cx="2369281" cy="1144144"/>
              </a:xfrm>
              <a:prstGeom prst="rect">
                <a:avLst/>
              </a:prstGeom>
              <a:blipFill>
                <a:blip r:embed="rId6"/>
                <a:stretch>
                  <a:fillRect l="-7447" t="-3297" r="-9574" b="-1538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3" name="máximos de interferencia"/>
          <p:cNvSpPr txBox="1"/>
          <p:nvPr/>
        </p:nvSpPr>
        <p:spPr>
          <a:xfrm>
            <a:off x="4434047" y="7853897"/>
            <a:ext cx="517239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máximos de interferencia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ADBF6-B35E-5741-B77F-93671F189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Difracción</a:t>
            </a:r>
            <a:r>
              <a:rPr lang="en-US" dirty="0"/>
              <a:t> e </a:t>
            </a:r>
            <a:r>
              <a:rPr lang="en-US" dirty="0" err="1"/>
              <a:t>interferencia</a:t>
            </a:r>
            <a:endParaRPr lang="es-ES_trad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91A53-90C0-014F-9DE3-1CCAE357A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8631" y="4653665"/>
            <a:ext cx="5448300" cy="358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E055FD-B762-1C47-B52A-C1E3F5134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4761" y="4577465"/>
            <a:ext cx="5486400" cy="3695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A8E5E1-ED44-6E4B-A8D8-AE5CA955E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4628" y="4615565"/>
            <a:ext cx="5448300" cy="365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466A3A-7192-7548-93B3-C3966279C97D}"/>
              </a:ext>
            </a:extLst>
          </p:cNvPr>
          <p:cNvSpPr txBox="1"/>
          <p:nvPr/>
        </p:nvSpPr>
        <p:spPr>
          <a:xfrm>
            <a:off x="378127" y="2798747"/>
            <a:ext cx="326531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800" b="1" dirty="0"/>
              <a:t>Single Slit Diffraction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BE5F6-9FA2-DA48-B1A1-020A7BE665EA}"/>
              </a:ext>
            </a:extLst>
          </p:cNvPr>
          <p:cNvSpPr txBox="1"/>
          <p:nvPr/>
        </p:nvSpPr>
        <p:spPr>
          <a:xfrm>
            <a:off x="4746920" y="2798747"/>
            <a:ext cx="369652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800" b="1" dirty="0"/>
              <a:t>Double Slit Interference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E0DC45-5956-E34F-B9B7-8AB1347B175F}"/>
              </a:ext>
            </a:extLst>
          </p:cNvPr>
          <p:cNvSpPr txBox="1"/>
          <p:nvPr/>
        </p:nvSpPr>
        <p:spPr>
          <a:xfrm>
            <a:off x="9321961" y="2798747"/>
            <a:ext cx="34256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800" b="1" dirty="0"/>
              <a:t>Double Slit Diffraction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A5399C-21C6-DA4F-9569-5DECAED8C2CB}"/>
              </a:ext>
            </a:extLst>
          </p:cNvPr>
          <p:cNvSpPr txBox="1"/>
          <p:nvPr/>
        </p:nvSpPr>
        <p:spPr>
          <a:xfrm>
            <a:off x="3960620" y="7329602"/>
            <a:ext cx="637996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⊗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357944-8384-4B48-A094-17982CC4B6A2}"/>
              </a:ext>
            </a:extLst>
          </p:cNvPr>
          <p:cNvSpPr txBox="1"/>
          <p:nvPr/>
        </p:nvSpPr>
        <p:spPr>
          <a:xfrm>
            <a:off x="8519695" y="7188075"/>
            <a:ext cx="42640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04791851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Interferencia: doble rendij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Interferencia: doble rendija</a:t>
            </a:r>
          </a:p>
        </p:txBody>
      </p:sp>
      <p:sp>
        <p:nvSpPr>
          <p:cNvPr id="328" name="interferencia constructiva cuando la diferencia de fase r2-r1=dsinθ es igual a mλ:"/>
          <p:cNvSpPr txBox="1">
            <a:spLocks noGrp="1"/>
          </p:cNvSpPr>
          <p:nvPr>
            <p:ph type="body" sz="quarter" idx="1"/>
          </p:nvPr>
        </p:nvSpPr>
        <p:spPr>
          <a:xfrm>
            <a:off x="424287" y="1701800"/>
            <a:ext cx="7157374" cy="2618554"/>
          </a:xfrm>
          <a:prstGeom prst="rect">
            <a:avLst/>
          </a:prstGeom>
        </p:spPr>
        <p:txBody>
          <a:bodyPr/>
          <a:lstStyle/>
          <a:p>
            <a:r>
              <a:t>interferencia constructiva cuando la diferencia de fase r2-r1=dsinθ es igual a mλ: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Equation"/>
              <p:cNvSpPr txBox="1"/>
              <p:nvPr/>
            </p:nvSpPr>
            <p:spPr>
              <a:xfrm>
                <a:off x="1625037" y="2772634"/>
                <a:ext cx="2369281" cy="11452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sz="4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sz="4200"/>
              </a:p>
            </p:txBody>
          </p:sp>
        </mc:Choice>
        <mc:Fallback xmlns="">
          <p:sp>
            <p:nvSpPr>
              <p:cNvPr id="32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037" y="2772634"/>
                <a:ext cx="2369281" cy="1145211"/>
              </a:xfrm>
              <a:prstGeom prst="rect">
                <a:avLst/>
              </a:prstGeom>
              <a:blipFill>
                <a:blip r:embed="rId2"/>
                <a:stretch>
                  <a:fillRect l="-7447" t="-1099" r="-9574" b="-2197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0" name="máximos de interferencia"/>
          <p:cNvSpPr txBox="1"/>
          <p:nvPr/>
        </p:nvSpPr>
        <p:spPr>
          <a:xfrm>
            <a:off x="4255190" y="2886366"/>
            <a:ext cx="2812596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máximos de interferencia</a:t>
            </a:r>
          </a:p>
        </p:txBody>
      </p:sp>
      <p:pic>
        <p:nvPicPr>
          <p:cNvPr id="331" name="Screen Shot 2018-11-05 at 4.14.37 PM.png" descr="Screen Shot 2018-11-05 at 4.14.37 PM.png"/>
          <p:cNvPicPr>
            <a:picLocks noChangeAspect="1"/>
          </p:cNvPicPr>
          <p:nvPr/>
        </p:nvPicPr>
        <p:blipFill>
          <a:blip r:embed="rId3"/>
          <a:srcRect r="52780"/>
          <a:stretch>
            <a:fillRect/>
          </a:stretch>
        </p:blipFill>
        <p:spPr>
          <a:xfrm>
            <a:off x="7660108" y="-30776"/>
            <a:ext cx="4497122" cy="4660880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Jenkins &amp; White, Fundamentals of Optics"/>
          <p:cNvSpPr txBox="1"/>
          <p:nvPr/>
        </p:nvSpPr>
        <p:spPr>
          <a:xfrm>
            <a:off x="9920906" y="4169264"/>
            <a:ext cx="2812596" cy="70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000">
                <a:solidFill>
                  <a:srgbClr val="53585F"/>
                </a:solidFill>
              </a:defRPr>
            </a:lvl1pPr>
          </a:lstStyle>
          <a:p>
            <a:r>
              <a:t>Jenkins &amp; White, Fundamentals of Optics</a:t>
            </a:r>
          </a:p>
        </p:txBody>
      </p:sp>
      <p:pic>
        <p:nvPicPr>
          <p:cNvPr id="333" name="doubsli.gif" descr="doubsli.gif"/>
          <p:cNvPicPr>
            <a:picLocks noChangeAspect="1"/>
          </p:cNvPicPr>
          <p:nvPr/>
        </p:nvPicPr>
        <p:blipFill>
          <a:blip r:embed="rId4"/>
          <a:srcRect r="31443"/>
          <a:stretch>
            <a:fillRect/>
          </a:stretch>
        </p:blipFill>
        <p:spPr>
          <a:xfrm>
            <a:off x="-19447" y="3480578"/>
            <a:ext cx="6261906" cy="5638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2000px-Two-Slit_Experiment_Light.svg.png" descr="2000px-Two-Slit_Experiment_Light.svg.png"/>
          <p:cNvPicPr>
            <a:picLocks noChangeAspect="1"/>
          </p:cNvPicPr>
          <p:nvPr/>
        </p:nvPicPr>
        <p:blipFill>
          <a:blip r:embed="rId5"/>
          <a:srcRect l="67878" t="17839" r="4177" b="29493"/>
          <a:stretch>
            <a:fillRect/>
          </a:stretch>
        </p:blipFill>
        <p:spPr>
          <a:xfrm>
            <a:off x="6269632" y="4747132"/>
            <a:ext cx="3001388" cy="3959840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Hyperphysics"/>
          <p:cNvSpPr txBox="1"/>
          <p:nvPr/>
        </p:nvSpPr>
        <p:spPr>
          <a:xfrm>
            <a:off x="149321" y="9149953"/>
            <a:ext cx="2812596" cy="39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solidFill>
                  <a:srgbClr val="53585F"/>
                </a:solidFill>
              </a:defRPr>
            </a:lvl1pPr>
          </a:lstStyle>
          <a:p>
            <a:r>
              <a:t>Hyperphysics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Multirendij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Multirendija</a:t>
            </a:r>
          </a:p>
        </p:txBody>
      </p:sp>
      <p:grpSp>
        <p:nvGrpSpPr>
          <p:cNvPr id="340" name="Group"/>
          <p:cNvGrpSpPr/>
          <p:nvPr/>
        </p:nvGrpSpPr>
        <p:grpSpPr>
          <a:xfrm>
            <a:off x="5929072" y="146469"/>
            <a:ext cx="7109252" cy="9290056"/>
            <a:chOff x="0" y="0"/>
            <a:chExt cx="7109250" cy="9290055"/>
          </a:xfrm>
        </p:grpSpPr>
        <p:pic>
          <p:nvPicPr>
            <p:cNvPr id="338" name="Screen Shot 2018-11-06 at 2.55.20 PM.png" descr="Screen Shot 2018-11-06 at 2.55.20 P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29" y="0"/>
              <a:ext cx="7006591" cy="470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Screen Shot 2018-11-06 at 2.55.28 PM.png" descr="Screen Shot 2018-11-06 at 2.55.28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529490"/>
              <a:ext cx="7109251" cy="47605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1" name="Screen Shot 2018-11-06 at 4.36.33 PM.png" descr="Screen Shot 2018-11-06 at 4.36.33 PM.png"/>
          <p:cNvPicPr>
            <a:picLocks noChangeAspect="1"/>
          </p:cNvPicPr>
          <p:nvPr/>
        </p:nvPicPr>
        <p:blipFill>
          <a:blip r:embed="rId4"/>
          <a:srcRect l="2149" t="30421" r="55698" b="14159"/>
          <a:stretch>
            <a:fillRect/>
          </a:stretch>
        </p:blipFill>
        <p:spPr>
          <a:xfrm>
            <a:off x="641811" y="1829631"/>
            <a:ext cx="4218385" cy="142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49" y="0"/>
                </a:moveTo>
                <a:lnTo>
                  <a:pt x="9486" y="1134"/>
                </a:lnTo>
                <a:lnTo>
                  <a:pt x="9423" y="2274"/>
                </a:lnTo>
                <a:lnTo>
                  <a:pt x="7936" y="2436"/>
                </a:lnTo>
                <a:cubicBezTo>
                  <a:pt x="6558" y="2587"/>
                  <a:pt x="6447" y="2644"/>
                  <a:pt x="6412" y="3246"/>
                </a:cubicBezTo>
                <a:cubicBezTo>
                  <a:pt x="6376" y="3847"/>
                  <a:pt x="6383" y="3851"/>
                  <a:pt x="6519" y="3336"/>
                </a:cubicBezTo>
                <a:cubicBezTo>
                  <a:pt x="6675" y="2748"/>
                  <a:pt x="7084" y="2697"/>
                  <a:pt x="11004" y="2742"/>
                </a:cubicBezTo>
                <a:cubicBezTo>
                  <a:pt x="12429" y="2758"/>
                  <a:pt x="12476" y="2780"/>
                  <a:pt x="12539" y="3480"/>
                </a:cubicBezTo>
                <a:cubicBezTo>
                  <a:pt x="12574" y="3877"/>
                  <a:pt x="12623" y="4023"/>
                  <a:pt x="12648" y="3798"/>
                </a:cubicBezTo>
                <a:cubicBezTo>
                  <a:pt x="12781" y="2624"/>
                  <a:pt x="12602" y="2457"/>
                  <a:pt x="11108" y="2364"/>
                </a:cubicBezTo>
                <a:lnTo>
                  <a:pt x="9643" y="2274"/>
                </a:lnTo>
                <a:lnTo>
                  <a:pt x="9596" y="1134"/>
                </a:lnTo>
                <a:lnTo>
                  <a:pt x="9549" y="0"/>
                </a:lnTo>
                <a:close/>
                <a:moveTo>
                  <a:pt x="17062" y="720"/>
                </a:moveTo>
                <a:lnTo>
                  <a:pt x="16932" y="1494"/>
                </a:lnTo>
                <a:cubicBezTo>
                  <a:pt x="16804" y="2251"/>
                  <a:pt x="16758" y="2278"/>
                  <a:pt x="15095" y="2436"/>
                </a:cubicBezTo>
                <a:lnTo>
                  <a:pt x="13390" y="2598"/>
                </a:lnTo>
                <a:lnTo>
                  <a:pt x="13374" y="3732"/>
                </a:lnTo>
                <a:cubicBezTo>
                  <a:pt x="13362" y="4485"/>
                  <a:pt x="13375" y="4594"/>
                  <a:pt x="13410" y="4056"/>
                </a:cubicBezTo>
                <a:cubicBezTo>
                  <a:pt x="13440" y="3609"/>
                  <a:pt x="13500" y="3132"/>
                  <a:pt x="13544" y="2994"/>
                </a:cubicBezTo>
                <a:cubicBezTo>
                  <a:pt x="13682" y="2570"/>
                  <a:pt x="20280" y="2685"/>
                  <a:pt x="20456" y="3114"/>
                </a:cubicBezTo>
                <a:cubicBezTo>
                  <a:pt x="20575" y="3404"/>
                  <a:pt x="20608" y="3374"/>
                  <a:pt x="20608" y="2970"/>
                </a:cubicBezTo>
                <a:cubicBezTo>
                  <a:pt x="20608" y="2521"/>
                  <a:pt x="20376" y="2441"/>
                  <a:pt x="18873" y="2364"/>
                </a:cubicBezTo>
                <a:lnTo>
                  <a:pt x="17137" y="2274"/>
                </a:lnTo>
                <a:lnTo>
                  <a:pt x="17099" y="1494"/>
                </a:lnTo>
                <a:lnTo>
                  <a:pt x="17062" y="720"/>
                </a:lnTo>
                <a:close/>
                <a:moveTo>
                  <a:pt x="0" y="6330"/>
                </a:moveTo>
                <a:lnTo>
                  <a:pt x="0" y="13962"/>
                </a:lnTo>
                <a:lnTo>
                  <a:pt x="0" y="21600"/>
                </a:lnTo>
                <a:lnTo>
                  <a:pt x="10801" y="21600"/>
                </a:lnTo>
                <a:lnTo>
                  <a:pt x="21600" y="21600"/>
                </a:lnTo>
                <a:lnTo>
                  <a:pt x="21600" y="13962"/>
                </a:lnTo>
                <a:lnTo>
                  <a:pt x="21600" y="6330"/>
                </a:lnTo>
                <a:lnTo>
                  <a:pt x="10801" y="6330"/>
                </a:lnTo>
                <a:lnTo>
                  <a:pt x="0" y="633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42" name="Screen Shot 2018-11-06 at 4.36.33 PM.png" descr="Screen Shot 2018-11-06 at 4.36.33 PM.png"/>
          <p:cNvPicPr>
            <a:picLocks noChangeAspect="1"/>
          </p:cNvPicPr>
          <p:nvPr/>
        </p:nvPicPr>
        <p:blipFill>
          <a:blip r:embed="rId4"/>
          <a:srcRect l="46115" t="19712" r="1018"/>
          <a:stretch>
            <a:fillRect/>
          </a:stretch>
        </p:blipFill>
        <p:spPr>
          <a:xfrm>
            <a:off x="358328" y="3841948"/>
            <a:ext cx="5290644" cy="2069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La rejilla de difracció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 rejilla de difracción</a:t>
            </a:r>
          </a:p>
        </p:txBody>
      </p:sp>
      <p:pic>
        <p:nvPicPr>
          <p:cNvPr id="345" name="Screen Shot 2018-11-06 at 2.55.28 PM.png" descr="Screen Shot 2018-11-06 at 2.55.2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533" y="2110035"/>
            <a:ext cx="10463589" cy="7006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A17FD-03ED-0047-91D6-FD4BDC72F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Espectroscopía</a:t>
            </a:r>
            <a:r>
              <a:rPr lang="es-ES_tradnl" dirty="0"/>
              <a:t> y Espectrógrafo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D99EC-B9F5-E84E-B9AE-878D0DFC84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La </a:t>
            </a:r>
            <a:r>
              <a:rPr lang="es-ES_tradnl" dirty="0" err="1"/>
              <a:t>espectroscopía</a:t>
            </a:r>
            <a:r>
              <a:rPr lang="es-ES_tradnl" dirty="0"/>
              <a:t> es el estudio de la interacción entre la materia y la radiación electromagnética en función de la longitud de onda o frecuencia de la radiación.</a:t>
            </a:r>
          </a:p>
          <a:p>
            <a:r>
              <a:rPr lang="es-ES_tradnl" dirty="0"/>
              <a:t>Un espectrógrafo (espectrómetro o espectroscopio) se utiliza en espectroscopia para producir líneas espectrales y medir sus longitudes de onda e intensidades.</a:t>
            </a:r>
          </a:p>
          <a:p>
            <a:r>
              <a:rPr lang="es-ES_tradnl" dirty="0"/>
              <a:t>El espectrofotómetro consta de dos dispositivos: un espectrómetro y un fotómetro. </a:t>
            </a:r>
          </a:p>
          <a:p>
            <a:pPr lvl="1"/>
            <a:r>
              <a:rPr lang="es-ES_tradnl" dirty="0"/>
              <a:t>Un espectrómetro es un dispositivo que produce, dispersa y mide la luz. </a:t>
            </a:r>
          </a:p>
          <a:p>
            <a:pPr lvl="1"/>
            <a:r>
              <a:rPr lang="es-ES_tradnl" dirty="0"/>
              <a:t>Un fotómetro tiene un detector fotoeléctrico que mide la intensidad de la luz.</a:t>
            </a:r>
          </a:p>
        </p:txBody>
      </p:sp>
    </p:spTree>
    <p:extLst>
      <p:ext uri="{BB962C8B-B14F-4D97-AF65-F5344CB8AC3E}">
        <p14:creationId xmlns:p14="http://schemas.microsoft.com/office/powerpoint/2010/main" val="259385257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Multiples rendijas - Rejilla de Difracción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2587110" cy="831179"/>
          </a:xfrm>
          <a:prstGeom prst="rect">
            <a:avLst/>
          </a:prstGeom>
        </p:spPr>
        <p:txBody>
          <a:bodyPr/>
          <a:lstStyle/>
          <a:p>
            <a:r>
              <a:t>Multiples rendijas - Rejilla de Difracción</a:t>
            </a:r>
          </a:p>
        </p:txBody>
      </p:sp>
      <p:sp>
        <p:nvSpPr>
          <p:cNvPr id="374" name="El número N de surcos de la rejilla controla el ancho de los pico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El número N</a:t>
            </a:r>
            <a:r>
              <a:t> de surcos de la rejilla controla el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ancho</a:t>
            </a:r>
            <a:r>
              <a:t> de los picos</a:t>
            </a:r>
          </a:p>
          <a:p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El espaciamiento</a:t>
            </a:r>
            <a:r>
              <a:t> d  controla la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separación</a:t>
            </a:r>
            <a:r>
              <a:t> de los picos</a:t>
            </a:r>
          </a:p>
          <a:p>
            <a:r>
              <a:t>El grosor de los surcos,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a,</a:t>
            </a:r>
            <a:r>
              <a:t> afecta la amplitud de los picos (controla el ancho de envolvente de difracción)</a:t>
            </a:r>
          </a:p>
        </p:txBody>
      </p:sp>
      <p:pic>
        <p:nvPicPr>
          <p:cNvPr id="375" name="36.jpg" descr="36.jpg"/>
          <p:cNvPicPr>
            <a:picLocks noChangeAspect="1"/>
          </p:cNvPicPr>
          <p:nvPr/>
        </p:nvPicPr>
        <p:blipFill>
          <a:blip r:embed="rId2"/>
          <a:srcRect l="21058" r="21058"/>
          <a:stretch>
            <a:fillRect/>
          </a:stretch>
        </p:blipFill>
        <p:spPr>
          <a:xfrm>
            <a:off x="6680253" y="1014798"/>
            <a:ext cx="6190860" cy="8839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Fuente bi-cromátic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Fuente bi-cromática</a:t>
            </a:r>
          </a:p>
        </p:txBody>
      </p:sp>
      <p:pic>
        <p:nvPicPr>
          <p:cNvPr id="378" name="Screen Shot 2018-11-05 at 6.59.16 PM.png" descr="Screen Shot 2018-11-05 at 6.59.16 PM.png"/>
          <p:cNvPicPr>
            <a:picLocks noChangeAspect="1"/>
          </p:cNvPicPr>
          <p:nvPr/>
        </p:nvPicPr>
        <p:blipFill>
          <a:blip r:embed="rId2"/>
          <a:srcRect l="5713" t="4905" r="2236" b="2910"/>
          <a:stretch>
            <a:fillRect/>
          </a:stretch>
        </p:blipFill>
        <p:spPr>
          <a:xfrm>
            <a:off x="647700" y="1689227"/>
            <a:ext cx="11709351" cy="81514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1" name="Group"/>
          <p:cNvGrpSpPr/>
          <p:nvPr/>
        </p:nvGrpSpPr>
        <p:grpSpPr>
          <a:xfrm>
            <a:off x="368602" y="7663463"/>
            <a:ext cx="4065945" cy="2198402"/>
            <a:chOff x="0" y="0"/>
            <a:chExt cx="4065943" cy="2198400"/>
          </a:xfrm>
        </p:grpSpPr>
        <p:sp>
          <p:nvSpPr>
            <p:cNvPr id="379" name="en el orden cero no hay dispersión en λ"/>
            <p:cNvSpPr txBox="1"/>
            <p:nvPr/>
          </p:nvSpPr>
          <p:spPr>
            <a:xfrm>
              <a:off x="709766" y="582009"/>
              <a:ext cx="3356178" cy="1616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500"/>
              </a:lvl1pPr>
            </a:lstStyle>
            <a:p>
              <a:r>
                <a:t>en el orden cero no hay dispersión en λ </a:t>
              </a:r>
            </a:p>
          </p:txBody>
        </p:sp>
        <p:sp>
          <p:nvSpPr>
            <p:cNvPr id="380" name="Line"/>
            <p:cNvSpPr/>
            <p:nvPr/>
          </p:nvSpPr>
          <p:spPr>
            <a:xfrm>
              <a:off x="-1" y="-1"/>
              <a:ext cx="1895818" cy="155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5" h="20753" extrusionOk="0">
                  <a:moveTo>
                    <a:pt x="6231" y="20753"/>
                  </a:moveTo>
                  <a:cubicBezTo>
                    <a:pt x="1897" y="17971"/>
                    <a:pt x="-905" y="13434"/>
                    <a:pt x="268" y="9244"/>
                  </a:cubicBezTo>
                  <a:cubicBezTo>
                    <a:pt x="1982" y="3123"/>
                    <a:pt x="11178" y="-847"/>
                    <a:pt x="20695" y="154"/>
                  </a:cubicBezTo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382" name="Rectangle"/>
          <p:cNvSpPr/>
          <p:nvPr/>
        </p:nvSpPr>
        <p:spPr>
          <a:xfrm>
            <a:off x="8218044" y="5406339"/>
            <a:ext cx="2179966" cy="6110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Equation"/>
              <p:cNvSpPr txBox="1"/>
              <p:nvPr/>
            </p:nvSpPr>
            <p:spPr>
              <a:xfrm>
                <a:off x="8401391" y="5570751"/>
                <a:ext cx="1686273" cy="38836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sz="4400"/>
              </a:p>
            </p:txBody>
          </p:sp>
        </mc:Choice>
        <mc:Fallback xmlns="">
          <p:sp>
            <p:nvSpPr>
              <p:cNvPr id="38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391" y="5570751"/>
                <a:ext cx="1686273" cy="388367"/>
              </a:xfrm>
              <a:prstGeom prst="rect">
                <a:avLst/>
              </a:prstGeom>
              <a:blipFill>
                <a:blip r:embed="rId3"/>
                <a:stretch>
                  <a:fillRect l="-11278" r="-23308" b="-13225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4" name="Rectangle"/>
          <p:cNvSpPr/>
          <p:nvPr/>
        </p:nvSpPr>
        <p:spPr>
          <a:xfrm>
            <a:off x="6361014" y="8819676"/>
            <a:ext cx="2282823" cy="8542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385" name="Rectangle"/>
          <p:cNvSpPr/>
          <p:nvPr/>
        </p:nvSpPr>
        <p:spPr>
          <a:xfrm>
            <a:off x="10995212" y="8819676"/>
            <a:ext cx="1832222" cy="8542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6" name="Equation"/>
              <p:cNvSpPr txBox="1"/>
              <p:nvPr/>
            </p:nvSpPr>
            <p:spPr>
              <a:xfrm>
                <a:off x="7609978" y="8859653"/>
                <a:ext cx="1081379" cy="77432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38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978" y="8859653"/>
                <a:ext cx="1081379" cy="774321"/>
              </a:xfrm>
              <a:prstGeom prst="rect">
                <a:avLst/>
              </a:prstGeom>
              <a:blipFill>
                <a:blip r:embed="rId4"/>
                <a:stretch>
                  <a:fillRect l="-10465" r="-11628" b="-1451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7" name="Equation"/>
              <p:cNvSpPr txBox="1"/>
              <p:nvPr/>
            </p:nvSpPr>
            <p:spPr>
              <a:xfrm>
                <a:off x="10971810" y="8859653"/>
                <a:ext cx="1089337" cy="77439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38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1810" y="8859653"/>
                <a:ext cx="1089337" cy="774394"/>
              </a:xfrm>
              <a:prstGeom prst="rect">
                <a:avLst/>
              </a:prstGeom>
              <a:blipFill>
                <a:blip r:embed="rId5"/>
                <a:stretch>
                  <a:fillRect l="-11628" r="-11628" b="-1451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3" name="Group"/>
          <p:cNvGrpSpPr/>
          <p:nvPr/>
        </p:nvGrpSpPr>
        <p:grpSpPr>
          <a:xfrm>
            <a:off x="4926965" y="6303747"/>
            <a:ext cx="7967503" cy="2512667"/>
            <a:chOff x="-38100" y="0"/>
            <a:chExt cx="7967501" cy="2512666"/>
          </a:xfrm>
        </p:grpSpPr>
        <p:sp>
          <p:nvSpPr>
            <p:cNvPr id="388" name="Mayor dispersión en los órdenes superiores, pero menor intensidad"/>
            <p:cNvSpPr txBox="1"/>
            <p:nvPr/>
          </p:nvSpPr>
          <p:spPr>
            <a:xfrm>
              <a:off x="3552929" y="0"/>
              <a:ext cx="4376473" cy="1311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spcBef>
                  <a:spcPts val="4800"/>
                </a:spcBef>
                <a:defRPr sz="2600" b="1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Mayor dispersión en los órdenes superiores, pero menor intensidad</a:t>
              </a:r>
            </a:p>
          </p:txBody>
        </p:sp>
        <p:pic>
          <p:nvPicPr>
            <p:cNvPr id="389" name="Line Line" descr="Line 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08921" y="2127676"/>
              <a:ext cx="1467110" cy="384991"/>
            </a:xfrm>
            <a:prstGeom prst="rect">
              <a:avLst/>
            </a:prstGeom>
            <a:effectLst/>
          </p:spPr>
        </p:pic>
        <p:pic>
          <p:nvPicPr>
            <p:cNvPr id="391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8100" y="2127676"/>
              <a:ext cx="799642" cy="38499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" grpId="2" animBg="1" advAuto="0"/>
      <p:bldP spid="393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Screen Shot 2018-11-06 at 5.45.25 PM.png" descr="Screen Shot 2018-11-06 at 5.45.2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214" y="1530772"/>
            <a:ext cx="9191276" cy="7927249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Fuente de luz blanc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Fuente de luz blanca</a:t>
            </a:r>
          </a:p>
        </p:txBody>
      </p:sp>
      <p:sp>
        <p:nvSpPr>
          <p:cNvPr id="397" name="(orden 0)"/>
          <p:cNvSpPr txBox="1"/>
          <p:nvPr/>
        </p:nvSpPr>
        <p:spPr>
          <a:xfrm>
            <a:off x="9477545" y="1714626"/>
            <a:ext cx="1561720" cy="54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(orden 0)</a:t>
            </a:r>
          </a:p>
        </p:txBody>
      </p:sp>
      <p:sp>
        <p:nvSpPr>
          <p:cNvPr id="398" name="(orden 1)"/>
          <p:cNvSpPr txBox="1"/>
          <p:nvPr/>
        </p:nvSpPr>
        <p:spPr>
          <a:xfrm>
            <a:off x="9765516" y="3773286"/>
            <a:ext cx="1561720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(orden 1)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Diffraction-Grating-Free-Spectral-Range-1.jpg" descr="Diffraction-Grating-Free-Spectral-Range-1.jpg"/>
          <p:cNvPicPr>
            <a:picLocks noChangeAspect="1"/>
          </p:cNvPicPr>
          <p:nvPr/>
        </p:nvPicPr>
        <p:blipFill>
          <a:blip r:embed="rId2"/>
          <a:srcRect l="8946" t="72101" r="10848" b="15666"/>
          <a:stretch>
            <a:fillRect/>
          </a:stretch>
        </p:blipFill>
        <p:spPr>
          <a:xfrm rot="5400000">
            <a:off x="4295165" y="5271693"/>
            <a:ext cx="5736816" cy="73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Grating_orders_whitelight.png" descr="Grating_orders_whitel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81634" y="2997050"/>
            <a:ext cx="8126077" cy="5232700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detector"/>
          <p:cNvSpPr/>
          <p:nvPr/>
        </p:nvSpPr>
        <p:spPr>
          <a:xfrm rot="4695685">
            <a:off x="11178692" y="4084813"/>
            <a:ext cx="1553263" cy="820925"/>
          </a:xfrm>
          <a:prstGeom prst="rect">
            <a:avLst/>
          </a:prstGeom>
          <a:solidFill>
            <a:srgbClr val="CBCBCB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900"/>
            </a:lvl1pPr>
          </a:lstStyle>
          <a:p>
            <a:r>
              <a:t>detector</a:t>
            </a:r>
          </a:p>
        </p:txBody>
      </p:sp>
      <p:sp>
        <p:nvSpPr>
          <p:cNvPr id="403" name="Cuidado: para diferentes órdenes m, distintas λ se pueden solapar…"/>
          <p:cNvSpPr txBox="1">
            <a:spLocks noGrp="1"/>
          </p:cNvSpPr>
          <p:nvPr>
            <p:ph type="body" sz="half" idx="4294967295"/>
          </p:nvPr>
        </p:nvSpPr>
        <p:spPr>
          <a:xfrm>
            <a:off x="556303" y="302092"/>
            <a:ext cx="5721791" cy="5995506"/>
          </a:xfrm>
          <a:prstGeom prst="rect">
            <a:avLst/>
          </a:prstGeom>
        </p:spPr>
        <p:txBody>
          <a:bodyPr/>
          <a:lstStyle/>
          <a:p>
            <a:r>
              <a:t>Cuidado: para diferentes órdenes m, distintas λ se pueden solapar</a:t>
            </a:r>
          </a:p>
          <a:p>
            <a:r>
              <a:t>Rango espectral libre: para un orden dado, el rango de longitud de onda para el que no hay solapamiento con órdenes contiguos</a:t>
            </a:r>
          </a:p>
          <a:p>
            <a:r>
              <a:t>Se puede utilizar filtros de bloqueo para evitar el solapamiento en un orden dado</a:t>
            </a:r>
          </a:p>
        </p:txBody>
      </p:sp>
      <p:sp>
        <p:nvSpPr>
          <p:cNvPr id="404" name="En este tipo de espectrógrafo generalmente el sistema óptico es tal que se detecta el espectro en un sólo orden (… pero, ver espectroscopía Echelle)…"/>
          <p:cNvSpPr txBox="1"/>
          <p:nvPr/>
        </p:nvSpPr>
        <p:spPr>
          <a:xfrm>
            <a:off x="442106" y="5627783"/>
            <a:ext cx="5950184" cy="3899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266700" indent="-266700" algn="l">
              <a:spcBef>
                <a:spcPts val="4800"/>
              </a:spcBef>
              <a:buSzPct val="100000"/>
              <a:buChar char="•"/>
              <a:defRPr sz="2600">
                <a:solidFill>
                  <a:srgbClr val="444444"/>
                </a:solidFill>
              </a:defRPr>
            </a:pPr>
            <a:r>
              <a:t>En este tipo de espectrógrafo generalmente el sistema óptico es tal que se detecta el espectro en un sólo orden (… pero, ver espectroscopía Echelle)</a:t>
            </a:r>
          </a:p>
          <a:p>
            <a:pPr marL="266700" indent="-266700" algn="l">
              <a:spcBef>
                <a:spcPts val="4800"/>
              </a:spcBef>
              <a:buSzPct val="100000"/>
              <a:buChar char="•"/>
              <a:defRPr sz="2600">
                <a:solidFill>
                  <a:srgbClr val="444444"/>
                </a:solidFill>
              </a:defRPr>
            </a:pPr>
            <a:r>
              <a:t>Blazing -&gt; inclinación para concentrar más luz en un orden (a una cierta λ)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Espectroscopía Echel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Espectroscopía Echelle</a:t>
            </a:r>
          </a:p>
        </p:txBody>
      </p:sp>
      <p:sp>
        <p:nvSpPr>
          <p:cNvPr id="407" name="En un espectrógrafo Echelle (escalera) se introduce un elemento dispersor adicional para separar los diferentes órdenes (que no haya solapamiento en λ)"/>
          <p:cNvSpPr txBox="1">
            <a:spLocks noGrp="1"/>
          </p:cNvSpPr>
          <p:nvPr>
            <p:ph type="body" sz="quarter" idx="1"/>
          </p:nvPr>
        </p:nvSpPr>
        <p:spPr>
          <a:xfrm>
            <a:off x="374756" y="2051292"/>
            <a:ext cx="5163282" cy="3155896"/>
          </a:xfrm>
          <a:prstGeom prst="rect">
            <a:avLst/>
          </a:prstGeom>
        </p:spPr>
        <p:txBody>
          <a:bodyPr/>
          <a:lstStyle/>
          <a:p>
            <a:r>
              <a:t>En un espectrógrafo Echelle (escalera) se introduce un elemento dispersor adicional para separar los diferentes órdenes (que no haya solapamiento en λ)</a:t>
            </a:r>
          </a:p>
        </p:txBody>
      </p:sp>
      <p:pic>
        <p:nvPicPr>
          <p:cNvPr id="408" name="fig22.gif" descr="fig22.gif"/>
          <p:cNvPicPr>
            <a:picLocks noChangeAspect="1"/>
          </p:cNvPicPr>
          <p:nvPr/>
        </p:nvPicPr>
        <p:blipFill>
          <a:blip r:embed="rId2"/>
          <a:srcRect t="4692"/>
          <a:stretch>
            <a:fillRect/>
          </a:stretch>
        </p:blipFill>
        <p:spPr>
          <a:xfrm>
            <a:off x="5848813" y="984585"/>
            <a:ext cx="7051678" cy="6031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fig1.jpg" descr="fig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12" y="5673781"/>
            <a:ext cx="7421877" cy="3539666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grpSp>
        <p:nvGrpSpPr>
          <p:cNvPr id="414" name="Group"/>
          <p:cNvGrpSpPr/>
          <p:nvPr/>
        </p:nvGrpSpPr>
        <p:grpSpPr>
          <a:xfrm>
            <a:off x="7840610" y="7194402"/>
            <a:ext cx="4191587" cy="920561"/>
            <a:chOff x="0" y="0"/>
            <a:chExt cx="4191585" cy="920559"/>
          </a:xfrm>
        </p:grpSpPr>
        <p:sp>
          <p:nvSpPr>
            <p:cNvPr id="410" name="Line"/>
            <p:cNvSpPr/>
            <p:nvPr/>
          </p:nvSpPr>
          <p:spPr>
            <a:xfrm flipH="1" flipV="1">
              <a:off x="46" y="131787"/>
              <a:ext cx="15924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11" name="Line"/>
            <p:cNvSpPr/>
            <p:nvPr/>
          </p:nvSpPr>
          <p:spPr>
            <a:xfrm flipH="1">
              <a:off x="-1" y="258786"/>
              <a:ext cx="1589760" cy="3559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12" name="Line"/>
            <p:cNvSpPr/>
            <p:nvPr/>
          </p:nvSpPr>
          <p:spPr>
            <a:xfrm flipH="1">
              <a:off x="47" y="453833"/>
              <a:ext cx="1588739" cy="46672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13" name="distintos órdenes"/>
            <p:cNvSpPr txBox="1"/>
            <p:nvPr/>
          </p:nvSpPr>
          <p:spPr>
            <a:xfrm>
              <a:off x="1649655" y="-1"/>
              <a:ext cx="2541931" cy="4984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/>
              </a:lvl1pPr>
            </a:lstStyle>
            <a:p>
              <a:r>
                <a:t>distintos órdenes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1" animBg="1" advAuto="0"/>
      <p:bldP spid="414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1">
            <a:extLst>
              <a:ext uri="{FF2B5EF4-FFF2-40B4-BE49-F238E27FC236}">
                <a16:creationId xmlns:a16="http://schemas.microsoft.com/office/drawing/2014/main" id="{A36FF9C7-D632-B345-8508-5DFE9ACDAF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C2B8AAF5-82AC-B04D-B9E1-BA66C2E59CCA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D167FB47-A62D-2F4E-8679-DEDE0721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326"/>
            <a:ext cx="13004800" cy="825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">
            <a:extLst>
              <a:ext uri="{FF2B5EF4-FFF2-40B4-BE49-F238E27FC236}">
                <a16:creationId xmlns:a16="http://schemas.microsoft.com/office/drawing/2014/main" id="{058C1291-8A0B-2947-AFAF-5A9921012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63" y="0"/>
            <a:ext cx="10047943" cy="61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13"/>
              <a:t>High-resolution spectrographs: KPNO Coude Feed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7131E259-65C7-5142-96C9-AC9687850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" y="975361"/>
            <a:ext cx="4660053" cy="316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34955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1">
            <a:extLst>
              <a:ext uri="{FF2B5EF4-FFF2-40B4-BE49-F238E27FC236}">
                <a16:creationId xmlns:a16="http://schemas.microsoft.com/office/drawing/2014/main" id="{12FCD9C6-85ED-624D-ABE8-E7DAFBC76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78" y="0"/>
            <a:ext cx="7713970" cy="61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13"/>
              <a:t>High-resolution spectrographs: Echelle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57A60ECC-0C41-1F46-88E1-E452EE6A9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87" y="758613"/>
            <a:ext cx="3467947" cy="220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3">
            <a:extLst>
              <a:ext uri="{FF2B5EF4-FFF2-40B4-BE49-F238E27FC236}">
                <a16:creationId xmlns:a16="http://schemas.microsoft.com/office/drawing/2014/main" id="{39FBA0C3-EECD-284C-B900-8F51666A4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6423" y="1842348"/>
            <a:ext cx="6449201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/>
              <a:t>Echelle grating: coarse grating (big d) used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/>
              <a:t>at high orders (m ~ 100; tan θ</a:t>
            </a:r>
            <a:r>
              <a:rPr lang="en-US" altLang="en-US" sz="2560" baseline="-25000"/>
              <a:t>B</a:t>
            </a:r>
            <a:r>
              <a:rPr lang="en-US" altLang="en-US" sz="2560"/>
              <a:t> = 2).</a:t>
            </a: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803F7B1B-9F41-1145-BF79-618F42F87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17707"/>
            <a:ext cx="7608711" cy="693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5">
            <a:extLst>
              <a:ext uri="{FF2B5EF4-FFF2-40B4-BE49-F238E27FC236}">
                <a16:creationId xmlns:a16="http://schemas.microsoft.com/office/drawing/2014/main" id="{FC00CF29-9F68-764F-BC0D-19FD0D29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0647" y="3684694"/>
            <a:ext cx="461536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/>
              <a:t>Orders are separated by </a:t>
            </a:r>
            <a:r>
              <a:rPr lang="en-US" altLang="en-US" sz="2560" i="1"/>
              <a:t>cross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 i="1"/>
              <a:t>dispersion</a:t>
            </a:r>
            <a:r>
              <a:rPr lang="en-US" altLang="en-US" sz="2560"/>
              <a:t>: using a second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/>
              <a:t>disperser to disperse λ</a:t>
            </a:r>
            <a:r>
              <a:rPr lang="en-US" altLang="en-US" sz="2560">
                <a:sym typeface="WP MathA" pitchFamily="2" charset="2"/>
              </a:rPr>
              <a:t> in a </a:t>
            </a:r>
            <a:br>
              <a:rPr lang="en-US" altLang="en-US" sz="2560">
                <a:sym typeface="WP MathA" pitchFamily="2" charset="2"/>
              </a:rPr>
            </a:br>
            <a:r>
              <a:rPr lang="en-US" altLang="en-US" sz="2560">
                <a:sym typeface="WP MathA" pitchFamily="2" charset="2"/>
              </a:rPr>
              <a:t>direction perpendicular 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>
                <a:sym typeface="WP MathA" pitchFamily="2" charset="2"/>
              </a:rPr>
              <a:t>echelle dispersion.</a:t>
            </a:r>
            <a:endParaRPr lang="en-US" altLang="en-US" sz="2560"/>
          </a:p>
        </p:txBody>
      </p:sp>
      <p:pic>
        <p:nvPicPr>
          <p:cNvPr id="35846" name="Picture 4" descr="hamspectrum72sm">
            <a:extLst>
              <a:ext uri="{FF2B5EF4-FFF2-40B4-BE49-F238E27FC236}">
                <a16:creationId xmlns:a16="http://schemas.microsoft.com/office/drawing/2014/main" id="{38FC25BD-D37F-0042-B26C-757146D86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032" y="5852160"/>
            <a:ext cx="4359768" cy="390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1">
            <a:extLst>
              <a:ext uri="{FF2B5EF4-FFF2-40B4-BE49-F238E27FC236}">
                <a16:creationId xmlns:a16="http://schemas.microsoft.com/office/drawing/2014/main" id="{50E53440-2069-8F4F-8EC9-7EBBAB494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105" y="3226366"/>
            <a:ext cx="3328155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/>
              <a:t>Kitt Peak 4-m Echelle</a:t>
            </a:r>
          </a:p>
        </p:txBody>
      </p:sp>
      <p:sp>
        <p:nvSpPr>
          <p:cNvPr id="35848" name="Slide Number Placeholder 8">
            <a:extLst>
              <a:ext uri="{FF2B5EF4-FFF2-40B4-BE49-F238E27FC236}">
                <a16:creationId xmlns:a16="http://schemas.microsoft.com/office/drawing/2014/main" id="{19853DB2-D330-1248-9848-C30A7801D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2B8AAF5-82AC-B04D-B9E1-BA66C2E59CCA}" type="slidenum">
              <a:rPr lang="en-US" altLang="en-US" smtClean="0"/>
              <a:pPr>
                <a:spcBef>
                  <a:spcPct val="0"/>
                </a:spcBef>
                <a:buFontTx/>
                <a:buNone/>
                <a:defRPr/>
              </a:pPr>
              <a:t>26</a:t>
            </a:fld>
            <a:endParaRPr lang="en-US" altLang="en-US" sz="1991"/>
          </a:p>
        </p:txBody>
      </p:sp>
    </p:spTree>
    <p:extLst>
      <p:ext uri="{BB962C8B-B14F-4D97-AF65-F5344CB8AC3E}">
        <p14:creationId xmlns:p14="http://schemas.microsoft.com/office/powerpoint/2010/main" val="128441345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¿Cómo se ve esto en la práctica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¿Cómo se ve esto en la práctica?</a:t>
            </a:r>
          </a:p>
        </p:txBody>
      </p:sp>
      <p:sp>
        <p:nvSpPr>
          <p:cNvPr id="428" name="La configuración rendija (larga o no) + rejilla de difracción es una de las más comunes en los espectrógrafos profesionales…"/>
          <p:cNvSpPr txBox="1">
            <a:spLocks noGrp="1"/>
          </p:cNvSpPr>
          <p:nvPr>
            <p:ph type="body" sz="half" idx="1"/>
          </p:nvPr>
        </p:nvSpPr>
        <p:spPr>
          <a:xfrm>
            <a:off x="571500" y="1701800"/>
            <a:ext cx="4314064" cy="7245478"/>
          </a:xfrm>
          <a:prstGeom prst="rect">
            <a:avLst/>
          </a:prstGeom>
        </p:spPr>
        <p:txBody>
          <a:bodyPr/>
          <a:lstStyle/>
          <a:p>
            <a:r>
              <a:t>La configuración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rendija (larga o no) + rejilla</a:t>
            </a:r>
            <a:r>
              <a:t> de difracción es una de las más comunes en los espectrógrafos profesionales</a:t>
            </a:r>
          </a:p>
          <a:p>
            <a:r>
              <a:t>Se suele llamar espectroscopía de rendija (slit spectroscopy)</a:t>
            </a:r>
          </a:p>
          <a:p>
            <a:r>
              <a:t>Recordar que el espectro se produce en la dirección perpendicular a la rendija -&gt; dirección de “dispersión"</a:t>
            </a:r>
          </a:p>
        </p:txBody>
      </p:sp>
      <p:sp>
        <p:nvSpPr>
          <p:cNvPr id="429" name="Rectangle"/>
          <p:cNvSpPr/>
          <p:nvPr/>
        </p:nvSpPr>
        <p:spPr>
          <a:xfrm>
            <a:off x="7180523" y="7696268"/>
            <a:ext cx="3610874" cy="218091"/>
          </a:xfrm>
          <a:prstGeom prst="rect">
            <a:avLst/>
          </a:prstGeom>
          <a:gradFill>
            <a:gsLst>
              <a:gs pos="0">
                <a:srgbClr val="FF2600"/>
              </a:gs>
              <a:gs pos="17203">
                <a:srgbClr val="FF8C00"/>
              </a:gs>
              <a:gs pos="32984">
                <a:srgbClr val="FFFB00"/>
              </a:gs>
              <a:gs pos="49578">
                <a:srgbClr val="00F900"/>
              </a:gs>
              <a:gs pos="73294">
                <a:srgbClr val="0433FF"/>
              </a:gs>
              <a:gs pos="100000">
                <a:srgbClr val="9437FF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grpSp>
        <p:nvGrpSpPr>
          <p:cNvPr id="436" name="Group"/>
          <p:cNvGrpSpPr/>
          <p:nvPr/>
        </p:nvGrpSpPr>
        <p:grpSpPr>
          <a:xfrm>
            <a:off x="7325684" y="2777517"/>
            <a:ext cx="3320553" cy="3721309"/>
            <a:chOff x="0" y="0"/>
            <a:chExt cx="3320551" cy="3721308"/>
          </a:xfrm>
        </p:grpSpPr>
        <p:sp>
          <p:nvSpPr>
            <p:cNvPr id="430" name="Rectangle"/>
            <p:cNvSpPr/>
            <p:nvPr/>
          </p:nvSpPr>
          <p:spPr>
            <a:xfrm>
              <a:off x="174939" y="775682"/>
              <a:ext cx="3145613" cy="2489201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31" name="Circle"/>
            <p:cNvSpPr/>
            <p:nvPr/>
          </p:nvSpPr>
          <p:spPr>
            <a:xfrm>
              <a:off x="843471" y="1056034"/>
              <a:ext cx="1270001" cy="1270001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32" name="Oval"/>
            <p:cNvSpPr/>
            <p:nvPr/>
          </p:nvSpPr>
          <p:spPr>
            <a:xfrm>
              <a:off x="194111" y="2466197"/>
              <a:ext cx="763211" cy="698501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33" name="Oval"/>
            <p:cNvSpPr/>
            <p:nvPr/>
          </p:nvSpPr>
          <p:spPr>
            <a:xfrm>
              <a:off x="2434534" y="2010927"/>
              <a:ext cx="515291" cy="496493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34" name="Rectangle"/>
            <p:cNvSpPr/>
            <p:nvPr/>
          </p:nvSpPr>
          <p:spPr>
            <a:xfrm>
              <a:off x="1372547" y="452199"/>
              <a:ext cx="258527" cy="3269110"/>
            </a:xfrm>
            <a:prstGeom prst="rect">
              <a:avLst/>
            </a:prstGeom>
            <a:noFill/>
            <a:ln w="381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35" name="rendija"/>
            <p:cNvSpPr txBox="1"/>
            <p:nvPr/>
          </p:nvSpPr>
          <p:spPr>
            <a:xfrm>
              <a:off x="0" y="0"/>
              <a:ext cx="1151433" cy="535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900"/>
              </a:lvl1pPr>
            </a:lstStyle>
            <a:p>
              <a:r>
                <a:t>rendija</a:t>
              </a:r>
            </a:p>
          </p:txBody>
        </p:sp>
      </p:grpSp>
      <p:pic>
        <p:nvPicPr>
          <p:cNvPr id="437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671736" y="4862091"/>
            <a:ext cx="4707975" cy="437227"/>
          </a:xfrm>
          <a:prstGeom prst="rect">
            <a:avLst/>
          </a:prstGeom>
        </p:spPr>
      </p:pic>
      <p:sp>
        <p:nvSpPr>
          <p:cNvPr id="439" name="a lo largo de la rendija (along slit)…"/>
          <p:cNvSpPr txBox="1"/>
          <p:nvPr/>
        </p:nvSpPr>
        <p:spPr>
          <a:xfrm rot="16200000">
            <a:off x="3394427" y="4129346"/>
            <a:ext cx="5422393" cy="1017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a lo largo de la rendija (along slit)</a:t>
            </a:r>
          </a:p>
          <a:p>
            <a:pPr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dirección “espacial"</a:t>
            </a:r>
          </a:p>
        </p:txBody>
      </p:sp>
      <p:sp>
        <p:nvSpPr>
          <p:cNvPr id="440" name="perpendicular a la rendija…"/>
          <p:cNvSpPr txBox="1"/>
          <p:nvPr/>
        </p:nvSpPr>
        <p:spPr>
          <a:xfrm>
            <a:off x="6881887" y="7910964"/>
            <a:ext cx="4208146" cy="1004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perpendicular a la rendija</a:t>
            </a:r>
          </a:p>
          <a:p>
            <a:pPr>
              <a:defRPr sz="3000"/>
            </a:pPr>
            <a:r>
              <a:t>dirección de "dispersión"</a:t>
            </a:r>
          </a:p>
        </p:txBody>
      </p:sp>
      <p:pic>
        <p:nvPicPr>
          <p:cNvPr id="441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06488" y="6638730"/>
            <a:ext cx="4707976" cy="4372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Screen Shot 2018-11-07 at 7.14.09 AM.png" descr="Screen Shot 2018-11-07 at 7.14.0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124" y="2771145"/>
            <a:ext cx="8216552" cy="6425528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¿Cómo se ve esto en la práctica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¿Cómo se ve esto en la práctica?</a:t>
            </a:r>
          </a:p>
        </p:txBody>
      </p:sp>
      <p:grpSp>
        <p:nvGrpSpPr>
          <p:cNvPr id="448" name="Group"/>
          <p:cNvGrpSpPr/>
          <p:nvPr/>
        </p:nvGrpSpPr>
        <p:grpSpPr>
          <a:xfrm>
            <a:off x="329853" y="6841500"/>
            <a:ext cx="2978819" cy="1644192"/>
            <a:chOff x="0" y="0"/>
            <a:chExt cx="2978817" cy="1644191"/>
          </a:xfrm>
        </p:grpSpPr>
        <p:sp>
          <p:nvSpPr>
            <p:cNvPr id="446" name="rayos cósmicos"/>
            <p:cNvSpPr txBox="1"/>
            <p:nvPr/>
          </p:nvSpPr>
          <p:spPr>
            <a:xfrm>
              <a:off x="0" y="0"/>
              <a:ext cx="1811774" cy="95488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rayos cósmicos</a:t>
              </a:r>
            </a:p>
          </p:txBody>
        </p:sp>
        <p:sp>
          <p:nvSpPr>
            <p:cNvPr id="447" name="Line"/>
            <p:cNvSpPr/>
            <p:nvPr/>
          </p:nvSpPr>
          <p:spPr>
            <a:xfrm>
              <a:off x="1451956" y="433379"/>
              <a:ext cx="1526862" cy="1210813"/>
            </a:xfrm>
            <a:prstGeom prst="line">
              <a:avLst/>
            </a:prstGeom>
            <a:noFill/>
            <a:ln w="76200" cap="flat">
              <a:solidFill>
                <a:schemeClr val="accent3">
                  <a:satOff val="18648"/>
                  <a:lumOff val="5971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grpSp>
        <p:nvGrpSpPr>
          <p:cNvPr id="451" name="Group"/>
          <p:cNvGrpSpPr/>
          <p:nvPr/>
        </p:nvGrpSpPr>
        <p:grpSpPr>
          <a:xfrm>
            <a:off x="9963901" y="5930944"/>
            <a:ext cx="2672179" cy="1115247"/>
            <a:chOff x="0" y="414679"/>
            <a:chExt cx="2672177" cy="1115246"/>
          </a:xfrm>
        </p:grpSpPr>
        <p:sp>
          <p:nvSpPr>
            <p:cNvPr id="449" name="fondo de cielo"/>
            <p:cNvSpPr/>
            <p:nvPr/>
          </p:nvSpPr>
          <p:spPr>
            <a:xfrm>
              <a:off x="960002" y="414679"/>
              <a:ext cx="171217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r>
                <a:t>fondo de cielo</a:t>
              </a:r>
            </a:p>
          </p:txBody>
        </p:sp>
        <p:sp>
          <p:nvSpPr>
            <p:cNvPr id="450" name="Line"/>
            <p:cNvSpPr/>
            <p:nvPr/>
          </p:nvSpPr>
          <p:spPr>
            <a:xfrm flipH="1">
              <a:off x="-1" y="480819"/>
              <a:ext cx="1450266" cy="1049107"/>
            </a:xfrm>
            <a:prstGeom prst="line">
              <a:avLst/>
            </a:prstGeom>
            <a:noFill/>
            <a:ln w="76200" cap="flat">
              <a:solidFill>
                <a:schemeClr val="accent3">
                  <a:satOff val="18648"/>
                  <a:lumOff val="5971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grpSp>
        <p:nvGrpSpPr>
          <p:cNvPr id="459" name="Group"/>
          <p:cNvGrpSpPr/>
          <p:nvPr/>
        </p:nvGrpSpPr>
        <p:grpSpPr>
          <a:xfrm>
            <a:off x="10455103" y="81123"/>
            <a:ext cx="2225109" cy="2455812"/>
            <a:chOff x="0" y="0"/>
            <a:chExt cx="2225108" cy="2455810"/>
          </a:xfrm>
        </p:grpSpPr>
        <p:sp>
          <p:nvSpPr>
            <p:cNvPr id="452" name="Rectangle"/>
            <p:cNvSpPr/>
            <p:nvPr/>
          </p:nvSpPr>
          <p:spPr>
            <a:xfrm>
              <a:off x="0" y="292940"/>
              <a:ext cx="2225109" cy="1869931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53" name="Oval"/>
            <p:cNvSpPr/>
            <p:nvPr/>
          </p:nvSpPr>
          <p:spPr>
            <a:xfrm>
              <a:off x="489408" y="327467"/>
              <a:ext cx="898359" cy="954047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54" name="Oval"/>
            <p:cNvSpPr/>
            <p:nvPr/>
          </p:nvSpPr>
          <p:spPr>
            <a:xfrm>
              <a:off x="13561" y="1562884"/>
              <a:ext cx="539872" cy="524726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55" name="Circle"/>
            <p:cNvSpPr/>
            <p:nvPr/>
          </p:nvSpPr>
          <p:spPr>
            <a:xfrm>
              <a:off x="1598367" y="1220878"/>
              <a:ext cx="364501" cy="372974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56" name="Circle"/>
            <p:cNvSpPr/>
            <p:nvPr/>
          </p:nvSpPr>
          <p:spPr>
            <a:xfrm>
              <a:off x="756337" y="1803148"/>
              <a:ext cx="364501" cy="372974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57" name="Circle"/>
            <p:cNvSpPr/>
            <p:nvPr/>
          </p:nvSpPr>
          <p:spPr>
            <a:xfrm>
              <a:off x="756337" y="1220878"/>
              <a:ext cx="364501" cy="372974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58" name="Rectangle"/>
            <p:cNvSpPr/>
            <p:nvPr/>
          </p:nvSpPr>
          <p:spPr>
            <a:xfrm>
              <a:off x="847150" y="0"/>
              <a:ext cx="182874" cy="2455811"/>
            </a:xfrm>
            <a:prstGeom prst="rect">
              <a:avLst/>
            </a:prstGeom>
            <a:noFill/>
            <a:ln w="381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grpSp>
        <p:nvGrpSpPr>
          <p:cNvPr id="464" name="Group"/>
          <p:cNvGrpSpPr/>
          <p:nvPr/>
        </p:nvGrpSpPr>
        <p:grpSpPr>
          <a:xfrm>
            <a:off x="435799" y="1625802"/>
            <a:ext cx="6006485" cy="5847709"/>
            <a:chOff x="0" y="0"/>
            <a:chExt cx="6006484" cy="5847708"/>
          </a:xfrm>
        </p:grpSpPr>
        <p:sp>
          <p:nvSpPr>
            <p:cNvPr id="460" name="espectros de fuentes puntuales"/>
            <p:cNvSpPr txBox="1"/>
            <p:nvPr/>
          </p:nvSpPr>
          <p:spPr>
            <a:xfrm>
              <a:off x="0" y="-1"/>
              <a:ext cx="4195210" cy="10804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3200"/>
              </a:lvl1pPr>
            </a:lstStyle>
            <a:p>
              <a:r>
                <a:t>espectros de fuentes puntuales</a:t>
              </a:r>
            </a:p>
          </p:txBody>
        </p:sp>
        <p:sp>
          <p:nvSpPr>
            <p:cNvPr id="461" name="Line"/>
            <p:cNvSpPr/>
            <p:nvPr/>
          </p:nvSpPr>
          <p:spPr>
            <a:xfrm flipH="1">
              <a:off x="2772398" y="512031"/>
              <a:ext cx="1" cy="1058373"/>
            </a:xfrm>
            <a:prstGeom prst="line">
              <a:avLst/>
            </a:prstGeom>
            <a:noFill/>
            <a:ln w="76200" cap="flat">
              <a:solidFill>
                <a:schemeClr val="accent3">
                  <a:satOff val="18648"/>
                  <a:lumOff val="5971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62" name="Line"/>
            <p:cNvSpPr/>
            <p:nvPr/>
          </p:nvSpPr>
          <p:spPr>
            <a:xfrm>
              <a:off x="2773095" y="555551"/>
              <a:ext cx="2783999" cy="3185144"/>
            </a:xfrm>
            <a:prstGeom prst="line">
              <a:avLst/>
            </a:prstGeom>
            <a:noFill/>
            <a:ln w="76200" cap="flat">
              <a:solidFill>
                <a:schemeClr val="accent3">
                  <a:satOff val="18648"/>
                  <a:lumOff val="5971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63" name="Line"/>
            <p:cNvSpPr/>
            <p:nvPr/>
          </p:nvSpPr>
          <p:spPr>
            <a:xfrm>
              <a:off x="2789367" y="674293"/>
              <a:ext cx="3217118" cy="5173416"/>
            </a:xfrm>
            <a:prstGeom prst="line">
              <a:avLst/>
            </a:prstGeom>
            <a:noFill/>
            <a:ln w="76200" cap="flat">
              <a:solidFill>
                <a:schemeClr val="accent3">
                  <a:satOff val="18648"/>
                  <a:lumOff val="5971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grpSp>
        <p:nvGrpSpPr>
          <p:cNvPr id="467" name="Group"/>
          <p:cNvGrpSpPr/>
          <p:nvPr/>
        </p:nvGrpSpPr>
        <p:grpSpPr>
          <a:xfrm>
            <a:off x="6147865" y="1981782"/>
            <a:ext cx="4327678" cy="695898"/>
            <a:chOff x="0" y="230529"/>
            <a:chExt cx="4327677" cy="695897"/>
          </a:xfrm>
        </p:grpSpPr>
        <p:sp>
          <p:nvSpPr>
            <p:cNvPr id="465" name="líneas de emisión del cielo"/>
            <p:cNvSpPr/>
            <p:nvPr/>
          </p:nvSpPr>
          <p:spPr>
            <a:xfrm>
              <a:off x="227903" y="230529"/>
              <a:ext cx="369646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r>
                <a:t>líneas de emisión del cielo</a:t>
              </a:r>
            </a:p>
          </p:txBody>
        </p:sp>
        <p:sp>
          <p:nvSpPr>
            <p:cNvPr id="466" name="Line"/>
            <p:cNvSpPr/>
            <p:nvPr/>
          </p:nvSpPr>
          <p:spPr>
            <a:xfrm>
              <a:off x="0" y="541174"/>
              <a:ext cx="4327678" cy="385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76" y="20108"/>
                    <a:pt x="574" y="18740"/>
                    <a:pt x="890" y="17507"/>
                  </a:cubicBezTo>
                  <a:cubicBezTo>
                    <a:pt x="2266" y="12147"/>
                    <a:pt x="3936" y="9510"/>
                    <a:pt x="5624" y="10033"/>
                  </a:cubicBezTo>
                  <a:lnTo>
                    <a:pt x="10760" y="10131"/>
                  </a:lnTo>
                  <a:lnTo>
                    <a:pt x="11422" y="0"/>
                  </a:lnTo>
                  <a:lnTo>
                    <a:pt x="12394" y="10337"/>
                  </a:lnTo>
                  <a:lnTo>
                    <a:pt x="18506" y="10448"/>
                  </a:lnTo>
                  <a:cubicBezTo>
                    <a:pt x="18912" y="10250"/>
                    <a:pt x="19321" y="10427"/>
                    <a:pt x="19716" y="10970"/>
                  </a:cubicBezTo>
                  <a:cubicBezTo>
                    <a:pt x="20449" y="11980"/>
                    <a:pt x="21107" y="14203"/>
                    <a:pt x="21600" y="17334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468" name="Espectro tomado con OSIRIS GranTeCan (Downes et al. 2015)"/>
          <p:cNvSpPr txBox="1"/>
          <p:nvPr/>
        </p:nvSpPr>
        <p:spPr>
          <a:xfrm>
            <a:off x="3079411" y="9290137"/>
            <a:ext cx="10464585" cy="41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100">
                <a:solidFill>
                  <a:srgbClr val="444444"/>
                </a:solidFill>
              </a:defRPr>
            </a:lvl1pPr>
          </a:lstStyle>
          <a:p>
            <a:r>
              <a:t>Espectro tomado con OSIRIS GranTeCan (Downes et al. 2015)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Corte en la dirección Espacial (along slit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Corte en la dirección Espacial (along slit)</a:t>
            </a:r>
          </a:p>
        </p:txBody>
      </p:sp>
      <p:pic>
        <p:nvPicPr>
          <p:cNvPr id="471" name="Screen Shot 2018-11-06 at 9.17.48 PM.png" descr="Screen Shot 2018-11-06 at 9.17.4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49" y="1680629"/>
            <a:ext cx="12456702" cy="4639301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espectros de fuentes puntuales"/>
          <p:cNvSpPr txBox="1"/>
          <p:nvPr/>
        </p:nvSpPr>
        <p:spPr>
          <a:xfrm>
            <a:off x="2889004" y="1749742"/>
            <a:ext cx="4915612" cy="5230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espectros de fuentes puntuales</a:t>
            </a:r>
          </a:p>
        </p:txBody>
      </p:sp>
      <p:sp>
        <p:nvSpPr>
          <p:cNvPr id="473" name="rayos cósmicos"/>
          <p:cNvSpPr txBox="1"/>
          <p:nvPr/>
        </p:nvSpPr>
        <p:spPr>
          <a:xfrm>
            <a:off x="1693100" y="5590295"/>
            <a:ext cx="2169262" cy="4610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rayos cósmicos</a:t>
            </a:r>
          </a:p>
        </p:txBody>
      </p:sp>
      <p:sp>
        <p:nvSpPr>
          <p:cNvPr id="474" name="Line"/>
          <p:cNvSpPr/>
          <p:nvPr/>
        </p:nvSpPr>
        <p:spPr>
          <a:xfrm flipH="1">
            <a:off x="2835187" y="2165121"/>
            <a:ext cx="557318" cy="683794"/>
          </a:xfrm>
          <a:prstGeom prst="line">
            <a:avLst/>
          </a:prstGeom>
          <a:ln w="76200">
            <a:solidFill>
              <a:schemeClr val="accent3">
                <a:satOff val="18648"/>
                <a:lumOff val="597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75" name="Line"/>
          <p:cNvSpPr/>
          <p:nvPr/>
        </p:nvSpPr>
        <p:spPr>
          <a:xfrm flipH="1" flipV="1">
            <a:off x="2369650" y="4306069"/>
            <a:ext cx="296341" cy="1334163"/>
          </a:xfrm>
          <a:prstGeom prst="line">
            <a:avLst/>
          </a:prstGeom>
          <a:ln w="76200">
            <a:solidFill>
              <a:schemeClr val="accent3">
                <a:satOff val="18648"/>
                <a:lumOff val="597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76" name="Line"/>
          <p:cNvSpPr/>
          <p:nvPr/>
        </p:nvSpPr>
        <p:spPr>
          <a:xfrm flipH="1" flipV="1">
            <a:off x="9268478" y="4687016"/>
            <a:ext cx="1053471" cy="1053471"/>
          </a:xfrm>
          <a:prstGeom prst="line">
            <a:avLst/>
          </a:prstGeom>
          <a:ln w="76200">
            <a:solidFill>
              <a:schemeClr val="accent3">
                <a:satOff val="18648"/>
                <a:lumOff val="597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77" name="Line"/>
          <p:cNvSpPr/>
          <p:nvPr/>
        </p:nvSpPr>
        <p:spPr>
          <a:xfrm flipV="1">
            <a:off x="2678698" y="3964987"/>
            <a:ext cx="1" cy="1720840"/>
          </a:xfrm>
          <a:prstGeom prst="line">
            <a:avLst/>
          </a:prstGeom>
          <a:ln w="76200">
            <a:solidFill>
              <a:schemeClr val="accent3">
                <a:satOff val="18648"/>
                <a:lumOff val="597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78" name="Line"/>
          <p:cNvSpPr/>
          <p:nvPr/>
        </p:nvSpPr>
        <p:spPr>
          <a:xfrm flipH="1" flipV="1">
            <a:off x="2200306" y="4628642"/>
            <a:ext cx="421606" cy="1066402"/>
          </a:xfrm>
          <a:prstGeom prst="line">
            <a:avLst/>
          </a:prstGeom>
          <a:ln w="76200">
            <a:solidFill>
              <a:schemeClr val="accent3">
                <a:satOff val="18648"/>
                <a:lumOff val="597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79" name="Line"/>
          <p:cNvSpPr/>
          <p:nvPr/>
        </p:nvSpPr>
        <p:spPr>
          <a:xfrm flipH="1">
            <a:off x="3340584" y="2235765"/>
            <a:ext cx="833027" cy="1555849"/>
          </a:xfrm>
          <a:prstGeom prst="line">
            <a:avLst/>
          </a:prstGeom>
          <a:ln w="76200">
            <a:solidFill>
              <a:schemeClr val="accent3">
                <a:satOff val="18648"/>
                <a:lumOff val="597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grpSp>
        <p:nvGrpSpPr>
          <p:cNvPr id="486" name="Group"/>
          <p:cNvGrpSpPr/>
          <p:nvPr/>
        </p:nvGrpSpPr>
        <p:grpSpPr>
          <a:xfrm>
            <a:off x="10669732" y="-70220"/>
            <a:ext cx="2225109" cy="2455812"/>
            <a:chOff x="0" y="0"/>
            <a:chExt cx="2225108" cy="2455810"/>
          </a:xfrm>
        </p:grpSpPr>
        <p:sp>
          <p:nvSpPr>
            <p:cNvPr id="480" name="Rectangle"/>
            <p:cNvSpPr/>
            <p:nvPr/>
          </p:nvSpPr>
          <p:spPr>
            <a:xfrm>
              <a:off x="0" y="292940"/>
              <a:ext cx="2225109" cy="1869931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81" name="Oval"/>
            <p:cNvSpPr/>
            <p:nvPr/>
          </p:nvSpPr>
          <p:spPr>
            <a:xfrm>
              <a:off x="489408" y="470553"/>
              <a:ext cx="898359" cy="954047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82" name="Oval"/>
            <p:cNvSpPr/>
            <p:nvPr/>
          </p:nvSpPr>
          <p:spPr>
            <a:xfrm>
              <a:off x="13561" y="1562884"/>
              <a:ext cx="539872" cy="524726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83" name="Circle"/>
            <p:cNvSpPr/>
            <p:nvPr/>
          </p:nvSpPr>
          <p:spPr>
            <a:xfrm>
              <a:off x="1598367" y="1220878"/>
              <a:ext cx="364501" cy="372974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84" name="Rectangle"/>
            <p:cNvSpPr/>
            <p:nvPr/>
          </p:nvSpPr>
          <p:spPr>
            <a:xfrm>
              <a:off x="847150" y="0"/>
              <a:ext cx="182874" cy="2455811"/>
            </a:xfrm>
            <a:prstGeom prst="rect">
              <a:avLst/>
            </a:prstGeom>
            <a:noFill/>
            <a:ln w="381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485" name="Circle"/>
            <p:cNvSpPr/>
            <p:nvPr/>
          </p:nvSpPr>
          <p:spPr>
            <a:xfrm>
              <a:off x="756337" y="1803148"/>
              <a:ext cx="364501" cy="372974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pic>
        <p:nvPicPr>
          <p:cNvPr id="487" name="Screen Shot 2018-11-07 at 7.23.29 AM.png" descr="Screen Shot 2018-11-07 at 7.23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905" y="6248817"/>
            <a:ext cx="8774990" cy="3449552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dirección espacial (along slit)"/>
          <p:cNvSpPr txBox="1"/>
          <p:nvPr/>
        </p:nvSpPr>
        <p:spPr>
          <a:xfrm>
            <a:off x="4332681" y="9257613"/>
            <a:ext cx="4339438" cy="461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dirección espacial (along slit)</a:t>
            </a:r>
          </a:p>
        </p:txBody>
      </p:sp>
      <p:sp>
        <p:nvSpPr>
          <p:cNvPr id="489" name="fondo de cielo"/>
          <p:cNvSpPr txBox="1"/>
          <p:nvPr/>
        </p:nvSpPr>
        <p:spPr>
          <a:xfrm>
            <a:off x="9142900" y="5590295"/>
            <a:ext cx="2455950" cy="4610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fondo de cielo</a:t>
            </a:r>
          </a:p>
        </p:txBody>
      </p:sp>
      <p:pic>
        <p:nvPicPr>
          <p:cNvPr id="490" name="Screen Shot 2018-11-07 at 7.23.29 AM.png" descr="Screen Shot 2018-11-07 at 7.23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680299" y="3253324"/>
            <a:ext cx="3026719" cy="1189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Line Shape" descr="Line Shap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901892" y="5427803"/>
            <a:ext cx="1738269" cy="2357294"/>
          </a:xfrm>
          <a:prstGeom prst="rect">
            <a:avLst/>
          </a:prstGeom>
        </p:spPr>
      </p:pic>
      <p:sp>
        <p:nvSpPr>
          <p:cNvPr id="493" name="Rectangle"/>
          <p:cNvSpPr/>
          <p:nvPr/>
        </p:nvSpPr>
        <p:spPr>
          <a:xfrm>
            <a:off x="8352780" y="2243053"/>
            <a:ext cx="122475" cy="3210381"/>
          </a:xfrm>
          <a:prstGeom prst="rect">
            <a:avLst/>
          </a:prstGeom>
          <a:ln w="762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94" name="Tomado de Notas de Danny Steeghs"/>
          <p:cNvSpPr txBox="1"/>
          <p:nvPr/>
        </p:nvSpPr>
        <p:spPr>
          <a:xfrm>
            <a:off x="-44723" y="9136227"/>
            <a:ext cx="2455950" cy="70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solidFill>
                  <a:srgbClr val="444444"/>
                </a:solidFill>
              </a:defRPr>
            </a:lvl1pPr>
          </a:lstStyle>
          <a:p>
            <a:r>
              <a:t>Tomado de Notas de Danny Steeghs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hape&#10;&#10;Description automatically generated">
            <a:extLst>
              <a:ext uri="{FF2B5EF4-FFF2-40B4-BE49-F238E27FC236}">
                <a16:creationId xmlns:a16="http://schemas.microsoft.com/office/drawing/2014/main" id="{AEF52D78-B3BB-B045-BBB7-49CEEFB5D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93" y="1044572"/>
            <a:ext cx="7304614" cy="3130549"/>
          </a:xfrm>
          <a:prstGeom prst="rect">
            <a:avLst/>
          </a:prstGeom>
        </p:spPr>
      </p:pic>
      <p:pic>
        <p:nvPicPr>
          <p:cNvPr id="6" name="Picture 5" descr="A picture containing object, clock, green&#10;&#10;Description automatically generated">
            <a:extLst>
              <a:ext uri="{FF2B5EF4-FFF2-40B4-BE49-F238E27FC236}">
                <a16:creationId xmlns:a16="http://schemas.microsoft.com/office/drawing/2014/main" id="{B3831116-A63C-1946-AE20-AC3913B0B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88" y="4267355"/>
            <a:ext cx="6454140" cy="4672965"/>
          </a:xfrm>
          <a:prstGeom prst="rect">
            <a:avLst/>
          </a:prstGeom>
        </p:spPr>
      </p:pic>
      <p:pic>
        <p:nvPicPr>
          <p:cNvPr id="8" name="Picture 7" descr="A picture containing green, light, traffic, sitting&#10;&#10;Description automatically generated">
            <a:extLst>
              <a:ext uri="{FF2B5EF4-FFF2-40B4-BE49-F238E27FC236}">
                <a16:creationId xmlns:a16="http://schemas.microsoft.com/office/drawing/2014/main" id="{1E9AF704-4BD0-BD41-8C96-B258C79D3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6" y="4580644"/>
            <a:ext cx="6454140" cy="46729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F21959-0BD8-424F-9E00-8D25E3CCC986}"/>
              </a:ext>
            </a:extLst>
          </p:cNvPr>
          <p:cNvSpPr/>
          <p:nvPr/>
        </p:nvSpPr>
        <p:spPr>
          <a:xfrm>
            <a:off x="323403" y="8432488"/>
            <a:ext cx="65024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2000" dirty="0">
                <a:solidFill>
                  <a:srgbClr val="333333"/>
                </a:solidFill>
                <a:latin typeface="Helvetica Neue" panose="02000503000000020004" pitchFamily="2" charset="0"/>
              </a:rPr>
              <a:t>Astronomical spectrograph incorporating a reflection grating. The slit is in the focal plane of the telescope. The detector is in the focal plane of the camera.</a:t>
            </a:r>
            <a:endParaRPr lang="es-ES_tradnl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7D242B-680C-6D41-A02C-7ADD8CCD8DBC}"/>
              </a:ext>
            </a:extLst>
          </p:cNvPr>
          <p:cNvSpPr/>
          <p:nvPr/>
        </p:nvSpPr>
        <p:spPr>
          <a:xfrm>
            <a:off x="6624582" y="8791944"/>
            <a:ext cx="6502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Helvetica Neue" panose="02000503000000020004" pitchFamily="2" charset="0"/>
              </a:rPr>
              <a:t>Spectrograph using a transmission grating</a:t>
            </a:r>
            <a:endParaRPr lang="es-ES_tradnl" sz="2400" dirty="0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072F9997-FE02-DB4A-ACDC-D2B18628D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909" y="127689"/>
            <a:ext cx="5772734" cy="70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982" dirty="0"/>
              <a:t>Schematic Spectrograph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01A0A1-D973-5D42-AF2C-1BEF205B0D6B}"/>
              </a:ext>
            </a:extLst>
          </p:cNvPr>
          <p:cNvSpPr/>
          <p:nvPr/>
        </p:nvSpPr>
        <p:spPr>
          <a:xfrm>
            <a:off x="3251200" y="4156042"/>
            <a:ext cx="6502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Helvetica Neue" panose="02000503000000020004" pitchFamily="2" charset="0"/>
              </a:rPr>
              <a:t>Spectrograph using a prism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368286225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Corte en la dirección de dispersió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Corte en la dirección de dispersión</a:t>
            </a:r>
          </a:p>
        </p:txBody>
      </p:sp>
      <p:pic>
        <p:nvPicPr>
          <p:cNvPr id="497" name="Line Shape" descr="Line Shap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892" y="4243666"/>
            <a:ext cx="813571" cy="3731115"/>
          </a:xfrm>
          <a:prstGeom prst="rect">
            <a:avLst/>
          </a:prstGeom>
        </p:spPr>
      </p:pic>
      <p:pic>
        <p:nvPicPr>
          <p:cNvPr id="499" name="Screen Shot 2018-11-07 at 7.28.17 AM.png" descr="Screen Shot 2018-11-07 at 7.28.1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39" y="1423877"/>
            <a:ext cx="12178322" cy="7851437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Rectangle"/>
          <p:cNvSpPr/>
          <p:nvPr/>
        </p:nvSpPr>
        <p:spPr>
          <a:xfrm>
            <a:off x="1996566" y="2640762"/>
            <a:ext cx="9985316" cy="327506"/>
          </a:xfrm>
          <a:prstGeom prst="rect">
            <a:avLst/>
          </a:prstGeom>
          <a:ln w="762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01" name="dirección de dispersión"/>
          <p:cNvSpPr txBox="1"/>
          <p:nvPr/>
        </p:nvSpPr>
        <p:spPr>
          <a:xfrm>
            <a:off x="5033076" y="4890108"/>
            <a:ext cx="3510992" cy="4610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dirección de dispersión</a:t>
            </a:r>
          </a:p>
        </p:txBody>
      </p:sp>
      <p:grpSp>
        <p:nvGrpSpPr>
          <p:cNvPr id="504" name="La información en longitud de onda va en la dirección de dispersión (X)"/>
          <p:cNvGrpSpPr/>
          <p:nvPr/>
        </p:nvGrpSpPr>
        <p:grpSpPr>
          <a:xfrm>
            <a:off x="281251" y="4847977"/>
            <a:ext cx="4336535" cy="2571457"/>
            <a:chOff x="0" y="0"/>
            <a:chExt cx="4336534" cy="2571456"/>
          </a:xfrm>
        </p:grpSpPr>
        <p:sp>
          <p:nvSpPr>
            <p:cNvPr id="503" name="La información en longitud de onda va en la dirección de dispersión (X)"/>
            <p:cNvSpPr/>
            <p:nvPr/>
          </p:nvSpPr>
          <p:spPr>
            <a:xfrm>
              <a:off x="12700" y="355600"/>
              <a:ext cx="4311135" cy="210155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/>
              </a:lvl1pPr>
            </a:lstStyle>
            <a:p>
              <a:r>
                <a:t>La información en longitud de onda va en la dirección de dispersión (X)</a:t>
              </a:r>
            </a:p>
          </p:txBody>
        </p:sp>
        <p:pic>
          <p:nvPicPr>
            <p:cNvPr id="502" name="La información en longitud de onda va en la dirección de dispersión (X) La información en longitud de onda va en la dirección de dispersión (X)" descr="La información en longitud de onda va en la dirección de dispersión (X) La información en longitud de onda va en la dirección de dispersión (X)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336535" cy="2571457"/>
            </a:xfrm>
            <a:prstGeom prst="rect">
              <a:avLst/>
            </a:prstGeom>
            <a:effectLst/>
          </p:spPr>
        </p:pic>
      </p:grpSp>
      <p:sp>
        <p:nvSpPr>
          <p:cNvPr id="505" name="Tomado de Notas de Danny Steeghs"/>
          <p:cNvSpPr txBox="1"/>
          <p:nvPr/>
        </p:nvSpPr>
        <p:spPr>
          <a:xfrm>
            <a:off x="8934" y="9316723"/>
            <a:ext cx="4151377" cy="39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444444"/>
                </a:solidFill>
              </a:defRPr>
            </a:lvl1pPr>
          </a:lstStyle>
          <a:p>
            <a:r>
              <a:t>Tomado de Notas de Danny Steeghs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rocesamien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Procesamiento</a:t>
            </a:r>
          </a:p>
        </p:txBody>
      </p:sp>
      <p:sp>
        <p:nvSpPr>
          <p:cNvPr id="508" name="Se extrae (i.e. se corta) el espectro del objeto en la imagen…"/>
          <p:cNvSpPr txBox="1">
            <a:spLocks noGrp="1"/>
          </p:cNvSpPr>
          <p:nvPr>
            <p:ph type="body" idx="1"/>
          </p:nvPr>
        </p:nvSpPr>
        <p:spPr>
          <a:xfrm>
            <a:off x="571500" y="1701800"/>
            <a:ext cx="11709400" cy="469105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000"/>
              </a:spcBef>
              <a:defRPr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 extrae (i.e. se corta) el espectro del objeto en la imagen</a:t>
            </a:r>
          </a:p>
          <a:p>
            <a:pPr>
              <a:spcBef>
                <a:spcPts val="2000"/>
              </a:spcBef>
            </a:pPr>
            <a:r>
              <a:t>Reducción usual por bias y dark, </a:t>
            </a:r>
          </a:p>
          <a:p>
            <a:pPr>
              <a:spcBef>
                <a:spcPts val="2000"/>
              </a:spcBef>
            </a:pPr>
            <a:r>
              <a:t>Corrección por curva de respuesta del detector: el flat debe tomar en cuenta la diferencia de respuesta del detector como función de λ -&gt;</a:t>
            </a:r>
          </a:p>
          <a:p>
            <a:pPr>
              <a:spcBef>
                <a:spcPts val="2000"/>
              </a:spcBef>
            </a:pPr>
            <a:r>
              <a:t>Se extraen espectros en </a:t>
            </a:r>
            <a:r>
              <a:rPr>
                <a:solidFill>
                  <a:schemeClr val="accent2"/>
                </a:solidFill>
              </a:rPr>
              <a:t>ventanas</a:t>
            </a:r>
            <a:r>
              <a:t> arriba y abajo del espectro del objeto para sustraer la </a:t>
            </a:r>
            <a:r>
              <a:rPr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contribución del fondo de cielo al espectro</a:t>
            </a:r>
          </a:p>
          <a:p>
            <a:pPr>
              <a:spcBef>
                <a:spcPts val="2000"/>
              </a:spcBef>
              <a:defRPr>
                <a:solidFill>
                  <a:srgbClr val="000000"/>
                </a:solidFill>
              </a:defRPr>
            </a:pPr>
            <a:r>
              <a:t>Se deben obtener espectros de una lámpara de comparación (e.g. HeArNe) para hacer la calibración el longitud de onda (X -&gt; λ) </a:t>
            </a:r>
          </a:p>
        </p:txBody>
      </p:sp>
      <p:pic>
        <p:nvPicPr>
          <p:cNvPr id="509" name="Screen Shot 2018-11-07 at 7.28.17 AM.png" descr="Screen Shot 2018-11-07 at 7.28.17 AM.png"/>
          <p:cNvPicPr>
            <a:picLocks noChangeAspect="1"/>
          </p:cNvPicPr>
          <p:nvPr/>
        </p:nvPicPr>
        <p:blipFill>
          <a:blip r:embed="rId2"/>
          <a:srcRect b="58899"/>
          <a:stretch>
            <a:fillRect/>
          </a:stretch>
        </p:blipFill>
        <p:spPr>
          <a:xfrm>
            <a:off x="630880" y="6729279"/>
            <a:ext cx="11322017" cy="3000093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Rectangle"/>
          <p:cNvSpPr/>
          <p:nvPr/>
        </p:nvSpPr>
        <p:spPr>
          <a:xfrm>
            <a:off x="1855280" y="7505682"/>
            <a:ext cx="9985315" cy="242836"/>
          </a:xfrm>
          <a:prstGeom prst="rect">
            <a:avLst/>
          </a:prstGeom>
          <a:ln w="508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11" name="Rectangle"/>
          <p:cNvSpPr/>
          <p:nvPr/>
        </p:nvSpPr>
        <p:spPr>
          <a:xfrm>
            <a:off x="1873166" y="7901497"/>
            <a:ext cx="9985315" cy="327507"/>
          </a:xfrm>
          <a:prstGeom prst="rect">
            <a:avLst/>
          </a:prstGeom>
          <a:ln w="762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12" name="Rectangle"/>
          <p:cNvSpPr/>
          <p:nvPr/>
        </p:nvSpPr>
        <p:spPr>
          <a:xfrm>
            <a:off x="1906080" y="8559782"/>
            <a:ext cx="9985315" cy="198045"/>
          </a:xfrm>
          <a:prstGeom prst="rect">
            <a:avLst/>
          </a:prstGeom>
          <a:ln w="508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Objetos extendid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Objetos extendidos</a:t>
            </a:r>
          </a:p>
        </p:txBody>
      </p:sp>
      <p:sp>
        <p:nvSpPr>
          <p:cNvPr id="515" name="La espectroscopía de rendija larga da información espacial en la dirección a lo largo de la rendija:…"/>
          <p:cNvSpPr txBox="1">
            <a:spLocks noGrp="1"/>
          </p:cNvSpPr>
          <p:nvPr>
            <p:ph type="body" sz="half" idx="1"/>
          </p:nvPr>
        </p:nvSpPr>
        <p:spPr>
          <a:xfrm>
            <a:off x="533400" y="1521671"/>
            <a:ext cx="12108303" cy="3642373"/>
          </a:xfrm>
          <a:prstGeom prst="rect">
            <a:avLst/>
          </a:prstGeom>
        </p:spPr>
        <p:txBody>
          <a:bodyPr/>
          <a:lstStyle>
            <a:lvl1pPr>
              <a:spcBef>
                <a:spcPts val="2000"/>
              </a:spcBef>
            </a:lvl1pPr>
            <a:lvl2pPr>
              <a:spcBef>
                <a:spcPts val="2000"/>
              </a:spcBef>
            </a:lvl2pPr>
          </a:lstStyle>
          <a:p>
            <a:r>
              <a:t>La espectroscopía de rendija larga da información espacial en la dirección a lo largo de la rendija:</a:t>
            </a:r>
          </a:p>
          <a:p>
            <a:pPr lvl="1"/>
            <a:r>
              <a:t>se obtiene un espectro de cada objeto que caiga en la rendija, a un Y diferente en la dirección espacial en el CCD</a:t>
            </a:r>
          </a:p>
        </p:txBody>
      </p:sp>
      <p:grpSp>
        <p:nvGrpSpPr>
          <p:cNvPr id="523" name="Group"/>
          <p:cNvGrpSpPr/>
          <p:nvPr/>
        </p:nvGrpSpPr>
        <p:grpSpPr>
          <a:xfrm>
            <a:off x="8785630" y="4042380"/>
            <a:ext cx="2225109" cy="2455812"/>
            <a:chOff x="0" y="0"/>
            <a:chExt cx="2225108" cy="2455810"/>
          </a:xfrm>
        </p:grpSpPr>
        <p:sp>
          <p:nvSpPr>
            <p:cNvPr id="516" name="Rectangle"/>
            <p:cNvSpPr/>
            <p:nvPr/>
          </p:nvSpPr>
          <p:spPr>
            <a:xfrm>
              <a:off x="0" y="292940"/>
              <a:ext cx="2225109" cy="1869931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517" name="Oval"/>
            <p:cNvSpPr/>
            <p:nvPr/>
          </p:nvSpPr>
          <p:spPr>
            <a:xfrm>
              <a:off x="489408" y="327467"/>
              <a:ext cx="898359" cy="954047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518" name="Oval"/>
            <p:cNvSpPr/>
            <p:nvPr/>
          </p:nvSpPr>
          <p:spPr>
            <a:xfrm>
              <a:off x="13561" y="1562884"/>
              <a:ext cx="539872" cy="524726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519" name="Circle"/>
            <p:cNvSpPr/>
            <p:nvPr/>
          </p:nvSpPr>
          <p:spPr>
            <a:xfrm>
              <a:off x="1598367" y="1220878"/>
              <a:ext cx="364501" cy="372974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520" name="Circle"/>
            <p:cNvSpPr/>
            <p:nvPr/>
          </p:nvSpPr>
          <p:spPr>
            <a:xfrm>
              <a:off x="756337" y="1803148"/>
              <a:ext cx="364501" cy="372974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521" name="Circle"/>
            <p:cNvSpPr/>
            <p:nvPr/>
          </p:nvSpPr>
          <p:spPr>
            <a:xfrm>
              <a:off x="756337" y="1220878"/>
              <a:ext cx="364501" cy="372974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522" name="Rectangle"/>
            <p:cNvSpPr/>
            <p:nvPr/>
          </p:nvSpPr>
          <p:spPr>
            <a:xfrm>
              <a:off x="847150" y="0"/>
              <a:ext cx="182874" cy="2455811"/>
            </a:xfrm>
            <a:prstGeom prst="rect">
              <a:avLst/>
            </a:prstGeom>
            <a:noFill/>
            <a:ln w="381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pic>
        <p:nvPicPr>
          <p:cNvPr id="524" name="Screen Shot 2018-11-07 at 7.14.09 AM.png" descr="Screen Shot 2018-11-07 at 7.14.0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061" y="4328121"/>
            <a:ext cx="5585198" cy="436775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25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1274391">
            <a:off x="7608783" y="4505090"/>
            <a:ext cx="1836101" cy="457904"/>
          </a:xfrm>
          <a:prstGeom prst="rect">
            <a:avLst/>
          </a:prstGeom>
        </p:spPr>
      </p:pic>
      <p:pic>
        <p:nvPicPr>
          <p:cNvPr id="527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9643074">
            <a:off x="7393231" y="5584498"/>
            <a:ext cx="2267069" cy="457905"/>
          </a:xfrm>
          <a:prstGeom prst="rect">
            <a:avLst/>
          </a:prstGeom>
        </p:spPr>
      </p:pic>
      <p:pic>
        <p:nvPicPr>
          <p:cNvPr id="529" name="Line Line" descr="Line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8671931">
            <a:off x="7147029" y="6653835"/>
            <a:ext cx="2766763" cy="45790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La utilidad de la información espacial es más evidente para objetos extendidos: se obtiene espectroscopía de 1D del objeto (e.g. galaxia) a lo largo de la rendija"/>
          <p:cNvSpPr txBox="1">
            <a:spLocks noGrp="1"/>
          </p:cNvSpPr>
          <p:nvPr>
            <p:ph type="body" sz="half" idx="1"/>
          </p:nvPr>
        </p:nvSpPr>
        <p:spPr>
          <a:xfrm>
            <a:off x="571500" y="1701800"/>
            <a:ext cx="12079169" cy="3439132"/>
          </a:xfrm>
          <a:prstGeom prst="rect">
            <a:avLst/>
          </a:prstGeom>
        </p:spPr>
        <p:txBody>
          <a:bodyPr/>
          <a:lstStyle/>
          <a:p>
            <a:r>
              <a:t>La utilidad de la información espacial es más evidente para objetos extendidos: se obtiene espectroscopía de 1D del objeto (e.g. galaxia) a lo largo de la rendija</a:t>
            </a:r>
          </a:p>
        </p:txBody>
      </p:sp>
      <p:sp>
        <p:nvSpPr>
          <p:cNvPr id="533" name="Objetos extendid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Objetos extendidos</a:t>
            </a:r>
          </a:p>
        </p:txBody>
      </p:sp>
      <p:pic>
        <p:nvPicPr>
          <p:cNvPr id="534" name="Screen Shot 2018-11-07 at 10.22.44 AM.png" descr="Screen Shot 2018-11-07 at 10.22.4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97" y="3144214"/>
            <a:ext cx="11958006" cy="3768504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Vera Rubin (1983, SciAm)"/>
          <p:cNvSpPr txBox="1"/>
          <p:nvPr/>
        </p:nvSpPr>
        <p:spPr>
          <a:xfrm>
            <a:off x="9471432" y="2726994"/>
            <a:ext cx="3410563" cy="41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100"/>
            </a:lvl1pPr>
          </a:lstStyle>
          <a:p>
            <a:r>
              <a:t>Vera Rubin (1983, SciAm)</a:t>
            </a:r>
          </a:p>
        </p:txBody>
      </p:sp>
      <p:pic>
        <p:nvPicPr>
          <p:cNvPr id="536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51224" y="4977665"/>
            <a:ext cx="2951823" cy="101601"/>
          </a:xfrm>
          <a:prstGeom prst="rect">
            <a:avLst/>
          </a:prstGeom>
        </p:spPr>
      </p:pic>
      <p:sp>
        <p:nvSpPr>
          <p:cNvPr id="538" name="NGC7541"/>
          <p:cNvSpPr txBox="1"/>
          <p:nvPr/>
        </p:nvSpPr>
        <p:spPr>
          <a:xfrm>
            <a:off x="635878" y="3278697"/>
            <a:ext cx="3410562" cy="41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100"/>
            </a:lvl1pPr>
          </a:lstStyle>
          <a:p>
            <a:r>
              <a:t>NGC7541</a:t>
            </a:r>
          </a:p>
        </p:txBody>
      </p:sp>
      <p:sp>
        <p:nvSpPr>
          <p:cNvPr id="539" name="Line"/>
          <p:cNvSpPr/>
          <p:nvPr/>
        </p:nvSpPr>
        <p:spPr>
          <a:xfrm>
            <a:off x="1948619" y="4990366"/>
            <a:ext cx="1729014" cy="1"/>
          </a:xfrm>
          <a:prstGeom prst="line">
            <a:avLst/>
          </a:prstGeom>
          <a:ln w="76200">
            <a:solidFill>
              <a:schemeClr val="accent3">
                <a:satOff val="18648"/>
                <a:lumOff val="5971"/>
              </a:schemeClr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40" name="Line"/>
          <p:cNvSpPr/>
          <p:nvPr/>
        </p:nvSpPr>
        <p:spPr>
          <a:xfrm>
            <a:off x="1948618" y="5295694"/>
            <a:ext cx="1729015" cy="1"/>
          </a:xfrm>
          <a:prstGeom prst="line">
            <a:avLst/>
          </a:prstGeom>
          <a:ln w="76200">
            <a:solidFill>
              <a:schemeClr val="accent3">
                <a:satOff val="18648"/>
                <a:lumOff val="5971"/>
              </a:schemeClr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41" name="Line"/>
          <p:cNvSpPr/>
          <p:nvPr/>
        </p:nvSpPr>
        <p:spPr>
          <a:xfrm>
            <a:off x="1948618" y="5619438"/>
            <a:ext cx="1729015" cy="1"/>
          </a:xfrm>
          <a:prstGeom prst="line">
            <a:avLst/>
          </a:prstGeom>
          <a:ln w="76200">
            <a:solidFill>
              <a:schemeClr val="accent3">
                <a:satOff val="18648"/>
                <a:lumOff val="5971"/>
              </a:schemeClr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42" name="Line"/>
          <p:cNvSpPr/>
          <p:nvPr/>
        </p:nvSpPr>
        <p:spPr>
          <a:xfrm>
            <a:off x="1948618" y="5978952"/>
            <a:ext cx="1729015" cy="1"/>
          </a:xfrm>
          <a:prstGeom prst="line">
            <a:avLst/>
          </a:prstGeom>
          <a:ln w="76200">
            <a:solidFill>
              <a:schemeClr val="accent3">
                <a:satOff val="18648"/>
                <a:lumOff val="5971"/>
              </a:schemeClr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43" name="Line"/>
          <p:cNvSpPr/>
          <p:nvPr/>
        </p:nvSpPr>
        <p:spPr>
          <a:xfrm>
            <a:off x="1948618" y="4252922"/>
            <a:ext cx="1729015" cy="1"/>
          </a:xfrm>
          <a:prstGeom prst="line">
            <a:avLst/>
          </a:prstGeom>
          <a:ln w="76200">
            <a:solidFill>
              <a:schemeClr val="accent3">
                <a:satOff val="18648"/>
                <a:lumOff val="5971"/>
              </a:schemeClr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44" name="Line"/>
          <p:cNvSpPr/>
          <p:nvPr/>
        </p:nvSpPr>
        <p:spPr>
          <a:xfrm>
            <a:off x="1948618" y="4612437"/>
            <a:ext cx="1729015" cy="1"/>
          </a:xfrm>
          <a:prstGeom prst="line">
            <a:avLst/>
          </a:prstGeom>
          <a:ln w="76200">
            <a:solidFill>
              <a:schemeClr val="accent3">
                <a:satOff val="18648"/>
                <a:lumOff val="5971"/>
              </a:schemeClr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545" name="ngc7541.jpg" descr="ngc754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546164" y="7023820"/>
            <a:ext cx="2444370" cy="2444370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rendija"/>
          <p:cNvSpPr txBox="1"/>
          <p:nvPr/>
        </p:nvSpPr>
        <p:spPr>
          <a:xfrm>
            <a:off x="1204387" y="6388239"/>
            <a:ext cx="924724" cy="41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1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lvl1pPr>
          </a:lstStyle>
          <a:p>
            <a:r>
              <a:t>rendija</a:t>
            </a:r>
          </a:p>
        </p:txBody>
      </p:sp>
      <p:sp>
        <p:nvSpPr>
          <p:cNvPr id="547" name="HST"/>
          <p:cNvSpPr txBox="1"/>
          <p:nvPr/>
        </p:nvSpPr>
        <p:spPr>
          <a:xfrm>
            <a:off x="601378" y="9028231"/>
            <a:ext cx="924724" cy="41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100">
                <a:solidFill>
                  <a:srgbClr val="FFFFFF"/>
                </a:solidFill>
              </a:defRPr>
            </a:lvl1pPr>
          </a:lstStyle>
          <a:p>
            <a:r>
              <a:t>HST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Screen Shot 2018-11-07 at 10.35.37 AM.png" descr="Screen Shot 2018-11-07 at 10.35.3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85" y="4268012"/>
            <a:ext cx="12174430" cy="5460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Screen Shot 2018-11-07 at 10.22.44 AM.png" descr="Screen Shot 2018-11-07 at 10.22.4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85" y="694429"/>
            <a:ext cx="12174430" cy="3836708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Vera Rubin (1983, SciAm)"/>
          <p:cNvSpPr txBox="1"/>
          <p:nvPr/>
        </p:nvSpPr>
        <p:spPr>
          <a:xfrm>
            <a:off x="9739718" y="240877"/>
            <a:ext cx="3079048" cy="41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100"/>
            </a:lvl1pPr>
          </a:lstStyle>
          <a:p>
            <a:r>
              <a:t>Vera Rubin (1983, SciAm)</a:t>
            </a:r>
          </a:p>
        </p:txBody>
      </p:sp>
      <p:grpSp>
        <p:nvGrpSpPr>
          <p:cNvPr id="555" name="Group"/>
          <p:cNvGrpSpPr/>
          <p:nvPr/>
        </p:nvGrpSpPr>
        <p:grpSpPr>
          <a:xfrm>
            <a:off x="7912340" y="890165"/>
            <a:ext cx="560412" cy="3445236"/>
            <a:chOff x="0" y="0"/>
            <a:chExt cx="560411" cy="3445234"/>
          </a:xfrm>
        </p:grpSpPr>
        <p:sp>
          <p:nvSpPr>
            <p:cNvPr id="552" name="Line"/>
            <p:cNvSpPr/>
            <p:nvPr/>
          </p:nvSpPr>
          <p:spPr>
            <a:xfrm flipV="1">
              <a:off x="280205" y="-1"/>
              <a:ext cx="1" cy="3445236"/>
            </a:xfrm>
            <a:prstGeom prst="line">
              <a:avLst/>
            </a:prstGeom>
            <a:noFill/>
            <a:ln w="38100" cap="flat">
              <a:solidFill>
                <a:schemeClr val="accent3">
                  <a:satOff val="18648"/>
                  <a:lumOff val="5971"/>
                </a:schemeClr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553" name="Line"/>
            <p:cNvSpPr/>
            <p:nvPr/>
          </p:nvSpPr>
          <p:spPr>
            <a:xfrm>
              <a:off x="280205" y="414918"/>
              <a:ext cx="280207" cy="1"/>
            </a:xfrm>
            <a:prstGeom prst="line">
              <a:avLst/>
            </a:prstGeom>
            <a:noFill/>
            <a:ln w="38100" cap="flat">
              <a:solidFill>
                <a:schemeClr val="accent3">
                  <a:satOff val="18648"/>
                  <a:lumOff val="5971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554" name="Line"/>
            <p:cNvSpPr/>
            <p:nvPr/>
          </p:nvSpPr>
          <p:spPr>
            <a:xfrm flipH="1">
              <a:off x="-1" y="2881564"/>
              <a:ext cx="280207" cy="1"/>
            </a:xfrm>
            <a:prstGeom prst="line">
              <a:avLst/>
            </a:prstGeom>
            <a:noFill/>
            <a:ln w="38100" cap="flat">
              <a:solidFill>
                <a:schemeClr val="accent3">
                  <a:satOff val="18648"/>
                  <a:lumOff val="5971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556" name="corrimiento Doppler"/>
          <p:cNvSpPr txBox="1"/>
          <p:nvPr/>
        </p:nvSpPr>
        <p:spPr>
          <a:xfrm>
            <a:off x="8173887" y="3419629"/>
            <a:ext cx="1522296" cy="70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 b="1">
                <a:solidFill>
                  <a:schemeClr val="accent3">
                    <a:satOff val="18648"/>
                    <a:lumOff val="5971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corrimiento Doppler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" grpId="1" animBg="1" advAuto="0"/>
      <p:bldP spid="555" grpId="2" animBg="1" advAuto="0"/>
      <p:bldP spid="556" grpId="3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Breve desvío: curva de rotación de galaxi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Breve desvío: curva de rotación de galaxias</a:t>
            </a:r>
          </a:p>
        </p:txBody>
      </p:sp>
      <p:sp>
        <p:nvSpPr>
          <p:cNvPr id="559" name="Vera Rubin (1983, SciAm)"/>
          <p:cNvSpPr txBox="1"/>
          <p:nvPr/>
        </p:nvSpPr>
        <p:spPr>
          <a:xfrm>
            <a:off x="1083021" y="8861802"/>
            <a:ext cx="3079048" cy="41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100"/>
            </a:lvl1pPr>
          </a:lstStyle>
          <a:p>
            <a:r>
              <a:t>Vera Rubin (1983, SciAm)</a:t>
            </a:r>
          </a:p>
        </p:txBody>
      </p:sp>
      <p:pic>
        <p:nvPicPr>
          <p:cNvPr id="560" name="Screen Shot 2018-11-07 at 10.58.35 AM.png" descr="Screen Shot 2018-11-07 at 10.58.3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889" y="1689226"/>
            <a:ext cx="5814554" cy="55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Screen Shot 2018-11-07 at 10.22.44 AM.png" descr="Screen Shot 2018-11-07 at 10.22.44 AM.png"/>
          <p:cNvPicPr>
            <a:picLocks noChangeAspect="1"/>
          </p:cNvPicPr>
          <p:nvPr/>
        </p:nvPicPr>
        <p:blipFill>
          <a:blip r:embed="rId3"/>
          <a:srcRect l="5356" t="22354" r="84530" b="15236"/>
          <a:stretch>
            <a:fillRect/>
          </a:stretch>
        </p:blipFill>
        <p:spPr>
          <a:xfrm rot="16200000">
            <a:off x="11151700" y="1430077"/>
            <a:ext cx="883750" cy="1718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Screen Shot 2018-11-07 at 10.54.37 AM.png" descr="Screen Shot 2018-11-07 at 10.54.37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86847" y="2081870"/>
            <a:ext cx="7082689" cy="6657269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NGC2998"/>
          <p:cNvSpPr txBox="1"/>
          <p:nvPr/>
        </p:nvSpPr>
        <p:spPr>
          <a:xfrm>
            <a:off x="611706" y="3839366"/>
            <a:ext cx="1336117" cy="43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NGC2998</a:t>
            </a:r>
          </a:p>
        </p:txBody>
      </p:sp>
      <p:pic>
        <p:nvPicPr>
          <p:cNvPr id="564" name="Screen Shot 2018-11-07 at 10.54.37 AM.png" descr="Screen Shot 2018-11-07 at 10.54.37 AM.png"/>
          <p:cNvPicPr>
            <a:picLocks noChangeAspect="1"/>
          </p:cNvPicPr>
          <p:nvPr/>
        </p:nvPicPr>
        <p:blipFill>
          <a:blip r:embed="rId4"/>
          <a:srcRect l="28734" t="1796" r="15620" b="67948"/>
          <a:stretch>
            <a:fillRect/>
          </a:stretch>
        </p:blipFill>
        <p:spPr>
          <a:xfrm>
            <a:off x="11244652" y="3213387"/>
            <a:ext cx="1335926" cy="682740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Line"/>
          <p:cNvSpPr/>
          <p:nvPr/>
        </p:nvSpPr>
        <p:spPr>
          <a:xfrm>
            <a:off x="9339612" y="5709882"/>
            <a:ext cx="2397391" cy="1006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33" extrusionOk="0">
                <a:moveTo>
                  <a:pt x="0" y="0"/>
                </a:moveTo>
                <a:cubicBezTo>
                  <a:pt x="1561" y="4327"/>
                  <a:pt x="3399" y="8097"/>
                  <a:pt x="5451" y="11185"/>
                </a:cubicBezTo>
                <a:cubicBezTo>
                  <a:pt x="10215" y="18354"/>
                  <a:pt x="15913" y="21600"/>
                  <a:pt x="21600" y="20382"/>
                </a:cubicBezTo>
              </a:path>
            </a:pathLst>
          </a:custGeom>
          <a:ln w="63500">
            <a:solidFill>
              <a:schemeClr val="accent5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66" name="Mov. Kepleriano"/>
          <p:cNvSpPr txBox="1"/>
          <p:nvPr/>
        </p:nvSpPr>
        <p:spPr>
          <a:xfrm>
            <a:off x="7739656" y="6219969"/>
            <a:ext cx="2036293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chemeClr val="accent5"/>
                </a:solidFill>
              </a:defRPr>
            </a:lvl1pPr>
          </a:lstStyle>
          <a:p>
            <a:r>
              <a:t>Mov. Kepleriano</a:t>
            </a:r>
          </a:p>
        </p:txBody>
      </p:sp>
      <p:grpSp>
        <p:nvGrpSpPr>
          <p:cNvPr id="569" name="Las curvas de rotación planas fueron la primera evidencia que llevó a la postulación de la existencia de la materia oscura"/>
          <p:cNvGrpSpPr/>
          <p:nvPr/>
        </p:nvGrpSpPr>
        <p:grpSpPr>
          <a:xfrm>
            <a:off x="7215614" y="7316209"/>
            <a:ext cx="5381104" cy="2208712"/>
            <a:chOff x="0" y="0"/>
            <a:chExt cx="5381103" cy="2208711"/>
          </a:xfrm>
        </p:grpSpPr>
        <p:sp>
          <p:nvSpPr>
            <p:cNvPr id="568" name="Las curvas de rotación planas fueron la primera evidencia que llevó a la postulación de la existencia de la materia oscura"/>
            <p:cNvSpPr/>
            <p:nvPr/>
          </p:nvSpPr>
          <p:spPr>
            <a:xfrm>
              <a:off x="12700" y="355600"/>
              <a:ext cx="5355704" cy="1738812"/>
            </a:xfrm>
            <a:prstGeom prst="rect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/>
              </a:lvl1pPr>
            </a:lstStyle>
            <a:p>
              <a:r>
                <a:t>Las curvas de rotación planas fueron la primera evidencia que llevó a la postulación de la existencia de la materia oscura</a:t>
              </a:r>
            </a:p>
          </p:txBody>
        </p:sp>
        <p:pic>
          <p:nvPicPr>
            <p:cNvPr id="567" name="Las curvas de rotación planas fueron la primera evidencia que llevó a la postulación de la existencia de la materia oscura Las curvas de rotación planas fueron la primera evidencia que llevó a la postulación de la existencia de la materia oscura" descr="Las curvas de rotación planas fueron la primera evidencia que llevó a la postulación de la existencia de la materia oscura Las curvas de rotación planas fueron la primera evidencia que llevó a la postulación de la existencia de la materia oscura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381104" cy="220871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Espectroscopía MultiObjeto (MOS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Espectroscopía MultiObjeto (MOS)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machine3.jpg" descr="machin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26" y="915929"/>
            <a:ext cx="6037148" cy="4527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machine4.jpg" descr="machine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00" y="6091926"/>
            <a:ext cx="6350001" cy="3543301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cortado de máscaras para OSIRIS GranTeCan"/>
          <p:cNvSpPr txBox="1"/>
          <p:nvPr/>
        </p:nvSpPr>
        <p:spPr>
          <a:xfrm>
            <a:off x="412122" y="5549659"/>
            <a:ext cx="6182340" cy="43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cortado de máscaras para OSIRIS GranTeCan</a:t>
            </a:r>
          </a:p>
        </p:txBody>
      </p:sp>
      <p:pic>
        <p:nvPicPr>
          <p:cNvPr id="576" name="telescope.jpg" descr="telescop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786" y="723762"/>
            <a:ext cx="5622315" cy="8447528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GranTeCan 10m, Roque de Los Muchachos, La Palma"/>
          <p:cNvSpPr txBox="1"/>
          <p:nvPr/>
        </p:nvSpPr>
        <p:spPr>
          <a:xfrm>
            <a:off x="6993786" y="9280246"/>
            <a:ext cx="5622315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GranTeCan 10m, Roque de Los Muchachos, La Palma</a:t>
            </a:r>
          </a:p>
        </p:txBody>
      </p:sp>
      <p:sp>
        <p:nvSpPr>
          <p:cNvPr id="578" name="Espectroscopía MultiObjeto (MOS) - Multirendija"/>
          <p:cNvSpPr txBox="1">
            <a:spLocks noGrp="1"/>
          </p:cNvSpPr>
          <p:nvPr>
            <p:ph type="title" idx="4294967295"/>
          </p:nvPr>
        </p:nvSpPr>
        <p:spPr>
          <a:xfrm>
            <a:off x="571500" y="-9630"/>
            <a:ext cx="11861800" cy="698501"/>
          </a:xfrm>
          <a:prstGeom prst="rect">
            <a:avLst/>
          </a:prstGeom>
        </p:spPr>
        <p:txBody>
          <a:bodyPr/>
          <a:lstStyle/>
          <a:p>
            <a:r>
              <a:t>Espectroscopía MultiObjeto (MOS) - Multirendija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e cortan rendijas pequeñas (narrow slit) sobre la posición de cada objeto en el plano focal…"/>
          <p:cNvSpPr txBox="1">
            <a:spLocks noGrp="1"/>
          </p:cNvSpPr>
          <p:nvPr>
            <p:ph type="body" sz="quarter" idx="1"/>
          </p:nvPr>
        </p:nvSpPr>
        <p:spPr>
          <a:xfrm>
            <a:off x="571500" y="1406685"/>
            <a:ext cx="12275875" cy="153404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000"/>
              </a:spcBef>
            </a:pPr>
            <a:r>
              <a:t>Se cortan rendijas pequeñas (narrow slit) sobre la posición de cada objeto en el plano focal</a:t>
            </a:r>
          </a:p>
          <a:p>
            <a:pPr>
              <a:spcBef>
                <a:spcPts val="2000"/>
              </a:spcBef>
            </a:pPr>
            <a:r>
              <a:t>Los espectros se producen en diferentes Y según la ubicación de cada rendija</a:t>
            </a:r>
          </a:p>
        </p:txBody>
      </p:sp>
      <p:pic>
        <p:nvPicPr>
          <p:cNvPr id="581" name="MOS-acquisition.jpg" descr="MOS-acquisition.jpg"/>
          <p:cNvPicPr>
            <a:picLocks noChangeAspect="1"/>
          </p:cNvPicPr>
          <p:nvPr/>
        </p:nvPicPr>
        <p:blipFill>
          <a:blip r:embed="rId2"/>
          <a:srcRect l="4136" r="4136"/>
          <a:stretch>
            <a:fillRect/>
          </a:stretch>
        </p:blipFill>
        <p:spPr>
          <a:xfrm rot="16200000">
            <a:off x="-830769" y="4248982"/>
            <a:ext cx="5972317" cy="3751568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582" name="Slit mask (máscara de rendijas)"/>
          <p:cNvSpPr txBox="1"/>
          <p:nvPr/>
        </p:nvSpPr>
        <p:spPr>
          <a:xfrm>
            <a:off x="296049" y="9308945"/>
            <a:ext cx="3899207" cy="41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100"/>
            </a:lvl1pPr>
          </a:lstStyle>
          <a:p>
            <a:r>
              <a:t>Slit mask (máscara de rendijas)</a:t>
            </a:r>
          </a:p>
        </p:txBody>
      </p:sp>
      <p:sp>
        <p:nvSpPr>
          <p:cNvPr id="583" name="Espectroscopía MultiObjeto (MOS) - Multirendij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Espectroscopía MultiObjeto (MOS) - Multirendija</a:t>
            </a:r>
          </a:p>
        </p:txBody>
      </p:sp>
      <p:grpSp>
        <p:nvGrpSpPr>
          <p:cNvPr id="586" name="Group"/>
          <p:cNvGrpSpPr/>
          <p:nvPr/>
        </p:nvGrpSpPr>
        <p:grpSpPr>
          <a:xfrm>
            <a:off x="4115471" y="2924701"/>
            <a:ext cx="4239223" cy="6795609"/>
            <a:chOff x="0" y="0"/>
            <a:chExt cx="4239222" cy="6795608"/>
          </a:xfrm>
        </p:grpSpPr>
        <p:pic>
          <p:nvPicPr>
            <p:cNvPr id="584" name="MOS2.png" descr="MOS2.png"/>
            <p:cNvPicPr>
              <a:picLocks noChangeAspect="1"/>
            </p:cNvPicPr>
            <p:nvPr/>
          </p:nvPicPr>
          <p:blipFill>
            <a:blip r:embed="rId3"/>
            <a:srcRect l="623" r="46330" b="16319"/>
            <a:stretch>
              <a:fillRect/>
            </a:stretch>
          </p:blipFill>
          <p:spPr>
            <a:xfrm rot="16200000">
              <a:off x="-1080557" y="1080557"/>
              <a:ext cx="6400337" cy="42392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5" name="Imagen"/>
            <p:cNvSpPr txBox="1"/>
            <p:nvPr/>
          </p:nvSpPr>
          <p:spPr>
            <a:xfrm>
              <a:off x="1705515" y="6384244"/>
              <a:ext cx="1043707" cy="4113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100"/>
              </a:lvl1pPr>
            </a:lstStyle>
            <a:p>
              <a:r>
                <a:t>Imagen</a:t>
              </a:r>
            </a:p>
          </p:txBody>
        </p:sp>
      </p:grpSp>
      <p:sp>
        <p:nvSpPr>
          <p:cNvPr id="587" name="Los espectros tienen offsets (corrimientos) diferentes en la dirección de dispersión según la posición X de cada rendija…"/>
          <p:cNvSpPr txBox="1"/>
          <p:nvPr/>
        </p:nvSpPr>
        <p:spPr>
          <a:xfrm>
            <a:off x="8487336" y="3138749"/>
            <a:ext cx="4360039" cy="608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266700" indent="-266700" algn="l">
              <a:spcBef>
                <a:spcPts val="2000"/>
              </a:spcBef>
              <a:buSzPct val="100000"/>
              <a:buChar char="•"/>
              <a:defRPr sz="2600">
                <a:solidFill>
                  <a:srgbClr val="444444"/>
                </a:solidFill>
              </a:defRPr>
            </a:pPr>
            <a:r>
              <a:t>Los espectros tienen offsets (corrimientos) diferentes en la dirección de dispersión según la posición X de cada rendija </a:t>
            </a:r>
          </a:p>
          <a:p>
            <a:pPr marL="266700" indent="-266700" algn="l">
              <a:spcBef>
                <a:spcPts val="2000"/>
              </a:spcBef>
              <a:buSzPct val="100000"/>
              <a:buChar char="•"/>
              <a:defRPr sz="2600">
                <a:solidFill>
                  <a:srgbClr val="444444"/>
                </a:solidFill>
              </a:defRPr>
            </a:pPr>
            <a:r>
              <a:t>No pueden coincidir dos rendijas en el mismo Y     —-&gt; si no los espectros quedarían solapados</a:t>
            </a:r>
          </a:p>
        </p:txBody>
      </p:sp>
      <p:grpSp>
        <p:nvGrpSpPr>
          <p:cNvPr id="591" name="Group"/>
          <p:cNvGrpSpPr/>
          <p:nvPr/>
        </p:nvGrpSpPr>
        <p:grpSpPr>
          <a:xfrm>
            <a:off x="678556" y="7433503"/>
            <a:ext cx="3165668" cy="1515392"/>
            <a:chOff x="0" y="0"/>
            <a:chExt cx="3165667" cy="1515391"/>
          </a:xfrm>
        </p:grpSpPr>
        <p:sp>
          <p:nvSpPr>
            <p:cNvPr id="588" name="ventanas en * de ref…"/>
            <p:cNvSpPr txBox="1"/>
            <p:nvPr/>
          </p:nvSpPr>
          <p:spPr>
            <a:xfrm>
              <a:off x="216479" y="355464"/>
              <a:ext cx="2949189" cy="11599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300">
                  <a:solidFill>
                    <a:srgbClr val="FFFFFF"/>
                  </a:solidFill>
                </a:defRPr>
              </a:pPr>
              <a:r>
                <a:t>ventanas en * de ref</a:t>
              </a:r>
            </a:p>
            <a:p>
              <a:pPr algn="l">
                <a:defRPr sz="2300">
                  <a:solidFill>
                    <a:srgbClr val="FFFFFF"/>
                  </a:solidFill>
                </a:defRPr>
              </a:pPr>
              <a:r>
                <a:t>para orientación de la máscara</a:t>
              </a:r>
            </a:p>
          </p:txBody>
        </p:sp>
        <p:sp>
          <p:nvSpPr>
            <p:cNvPr id="589" name="Line"/>
            <p:cNvSpPr/>
            <p:nvPr/>
          </p:nvSpPr>
          <p:spPr>
            <a:xfrm flipH="1" flipV="1">
              <a:off x="-1" y="928258"/>
              <a:ext cx="150248" cy="437092"/>
            </a:xfrm>
            <a:prstGeom prst="line">
              <a:avLst/>
            </a:prstGeom>
            <a:noFill/>
            <a:ln w="38100" cap="flat">
              <a:solidFill>
                <a:schemeClr val="accent3">
                  <a:satOff val="18648"/>
                  <a:lumOff val="5971"/>
                </a:schemeClr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590" name="Line"/>
            <p:cNvSpPr/>
            <p:nvPr/>
          </p:nvSpPr>
          <p:spPr>
            <a:xfrm flipH="1" flipV="1">
              <a:off x="592029" y="-1"/>
              <a:ext cx="150247" cy="437092"/>
            </a:xfrm>
            <a:prstGeom prst="line">
              <a:avLst/>
            </a:prstGeom>
            <a:noFill/>
            <a:ln w="38100" cap="flat">
              <a:solidFill>
                <a:schemeClr val="accent3">
                  <a:satOff val="18648"/>
                  <a:lumOff val="5971"/>
                </a:schemeClr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grpSp>
        <p:nvGrpSpPr>
          <p:cNvPr id="595" name="Group"/>
          <p:cNvGrpSpPr/>
          <p:nvPr/>
        </p:nvGrpSpPr>
        <p:grpSpPr>
          <a:xfrm>
            <a:off x="580116" y="3138748"/>
            <a:ext cx="1433218" cy="1295696"/>
            <a:chOff x="0" y="0"/>
            <a:chExt cx="1433217" cy="1295694"/>
          </a:xfrm>
        </p:grpSpPr>
        <p:sp>
          <p:nvSpPr>
            <p:cNvPr id="592" name="rendijas"/>
            <p:cNvSpPr txBox="1"/>
            <p:nvPr/>
          </p:nvSpPr>
          <p:spPr>
            <a:xfrm>
              <a:off x="0" y="-1"/>
              <a:ext cx="1077354" cy="448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FFFFFF"/>
                  </a:solidFill>
                </a:defRPr>
              </a:lvl1pPr>
            </a:lstStyle>
            <a:p>
              <a:r>
                <a:t>rendijas</a:t>
              </a:r>
            </a:p>
          </p:txBody>
        </p:sp>
        <p:sp>
          <p:nvSpPr>
            <p:cNvPr id="593" name="Line"/>
            <p:cNvSpPr/>
            <p:nvPr/>
          </p:nvSpPr>
          <p:spPr>
            <a:xfrm>
              <a:off x="592115" y="436411"/>
              <a:ext cx="218123" cy="859284"/>
            </a:xfrm>
            <a:prstGeom prst="line">
              <a:avLst/>
            </a:prstGeom>
            <a:noFill/>
            <a:ln w="381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594" name="Line"/>
            <p:cNvSpPr/>
            <p:nvPr/>
          </p:nvSpPr>
          <p:spPr>
            <a:xfrm>
              <a:off x="754886" y="436411"/>
              <a:ext cx="678332" cy="345757"/>
            </a:xfrm>
            <a:prstGeom prst="line">
              <a:avLst/>
            </a:prstGeom>
            <a:noFill/>
            <a:ln w="381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596" name="Line"/>
          <p:cNvSpPr/>
          <p:nvPr/>
        </p:nvSpPr>
        <p:spPr>
          <a:xfrm>
            <a:off x="7950982" y="9481317"/>
            <a:ext cx="143321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97" name="Line"/>
          <p:cNvSpPr/>
          <p:nvPr/>
        </p:nvSpPr>
        <p:spPr>
          <a:xfrm flipV="1">
            <a:off x="8500055" y="8740396"/>
            <a:ext cx="1" cy="8332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98" name="X"/>
          <p:cNvSpPr txBox="1"/>
          <p:nvPr/>
        </p:nvSpPr>
        <p:spPr>
          <a:xfrm>
            <a:off x="9406144" y="9308945"/>
            <a:ext cx="1043707" cy="41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100"/>
            </a:lvl1pPr>
          </a:lstStyle>
          <a:p>
            <a:r>
              <a:t>X</a:t>
            </a:r>
          </a:p>
        </p:txBody>
      </p:sp>
      <p:sp>
        <p:nvSpPr>
          <p:cNvPr id="599" name="Y"/>
          <p:cNvSpPr txBox="1"/>
          <p:nvPr/>
        </p:nvSpPr>
        <p:spPr>
          <a:xfrm>
            <a:off x="8490422" y="8951347"/>
            <a:ext cx="354338" cy="41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100"/>
            </a:lvl1pPr>
          </a:lstStyle>
          <a:p>
            <a:r>
              <a:t>Y</a:t>
            </a:r>
          </a:p>
        </p:txBody>
      </p:sp>
      <p:grpSp>
        <p:nvGrpSpPr>
          <p:cNvPr id="603" name="Group"/>
          <p:cNvGrpSpPr/>
          <p:nvPr/>
        </p:nvGrpSpPr>
        <p:grpSpPr>
          <a:xfrm>
            <a:off x="1519935" y="3335684"/>
            <a:ext cx="2817071" cy="1130402"/>
            <a:chOff x="0" y="0"/>
            <a:chExt cx="2817069" cy="1130401"/>
          </a:xfrm>
        </p:grpSpPr>
        <p:sp>
          <p:nvSpPr>
            <p:cNvPr id="600" name="Line"/>
            <p:cNvSpPr/>
            <p:nvPr/>
          </p:nvSpPr>
          <p:spPr>
            <a:xfrm>
              <a:off x="300457" y="0"/>
              <a:ext cx="2212778" cy="0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601" name="Line"/>
            <p:cNvSpPr/>
            <p:nvPr/>
          </p:nvSpPr>
          <p:spPr>
            <a:xfrm flipV="1">
              <a:off x="713070" y="273065"/>
              <a:ext cx="2038868" cy="261253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602" name="Line"/>
            <p:cNvSpPr/>
            <p:nvPr/>
          </p:nvSpPr>
          <p:spPr>
            <a:xfrm flipV="1">
              <a:off x="0" y="518558"/>
              <a:ext cx="2817070" cy="611844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604" name="OSIRIS MOS GranTeCan"/>
          <p:cNvSpPr txBox="1"/>
          <p:nvPr/>
        </p:nvSpPr>
        <p:spPr>
          <a:xfrm rot="16200000">
            <a:off x="-1794982" y="6395370"/>
            <a:ext cx="3899207" cy="41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100"/>
            </a:lvl1pPr>
          </a:lstStyle>
          <a:p>
            <a:r>
              <a:t>OSIRIS MOS GranTeCan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" grpId="4" animBg="1" advAuto="0"/>
      <p:bldP spid="591" grpId="2" animBg="1" advAuto="0"/>
      <p:bldP spid="595" grpId="1" animBg="1" advAuto="0"/>
      <p:bldP spid="603" grpId="3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Espectrógrafos Multi-fibra (Fiber fed Spectrograph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Espectrógrafos Multi-fibra (Fiber fed Spectrograph)</a:t>
            </a:r>
          </a:p>
        </p:txBody>
      </p:sp>
      <p:pic>
        <p:nvPicPr>
          <p:cNvPr id="607" name="getImage.xqy.jpeg" descr="getImage.xqy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43" y="4239478"/>
            <a:ext cx="9802597" cy="3842619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Se posiciona una fibra óptica en cada objeto (cientos a pocos miles de fibras)…"/>
          <p:cNvSpPr txBox="1">
            <a:spLocks noGrp="1"/>
          </p:cNvSpPr>
          <p:nvPr>
            <p:ph type="body" sz="half" idx="4294967295"/>
          </p:nvPr>
        </p:nvSpPr>
        <p:spPr>
          <a:xfrm>
            <a:off x="571500" y="1406685"/>
            <a:ext cx="11768857" cy="245480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000"/>
              </a:spcBef>
            </a:pPr>
            <a:r>
              <a:t>Se posiciona una fibra óptica en cada objeto (cientos a pocos miles de fibras)</a:t>
            </a:r>
          </a:p>
          <a:p>
            <a:pPr>
              <a:spcBef>
                <a:spcPts val="2000"/>
              </a:spcBef>
            </a:pPr>
            <a:r>
              <a:t>Las fibras llevan la luz de cada objeto al espectrógrafo : se.g. (simplificación) se alinean sobre una rendija + rejilla -&gt;&gt;&gt; los espectros salen alineados</a:t>
            </a:r>
          </a:p>
          <a:p>
            <a:pPr>
              <a:spcBef>
                <a:spcPts val="2000"/>
              </a:spcBef>
            </a:pPr>
            <a:r>
              <a:t>Sólo hay restricción en la distancia mínima a la que pueden estar dos fibras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EA9FD25E-8D6B-104E-B738-5C001115E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0220" y="73729"/>
            <a:ext cx="7044267" cy="1235004"/>
          </a:xfrm>
        </p:spPr>
        <p:txBody>
          <a:bodyPr/>
          <a:lstStyle/>
          <a:p>
            <a:pPr eaLnBrk="1" hangingPunct="1"/>
            <a:r>
              <a:rPr lang="en-US" altLang="en-US" dirty="0"/>
              <a:t>Slit Spectrographs</a:t>
            </a:r>
          </a:p>
        </p:txBody>
      </p:sp>
      <p:pic>
        <p:nvPicPr>
          <p:cNvPr id="17410" name="Picture 5" descr="Schematic diagram of a slit spectrograph">
            <a:extLst>
              <a:ext uri="{FF2B5EF4-FFF2-40B4-BE49-F238E27FC236}">
                <a16:creationId xmlns:a16="http://schemas.microsoft.com/office/drawing/2014/main" id="{3B91517A-27ED-3941-ACAA-1F1AB55FA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73" y="1842347"/>
            <a:ext cx="5933440" cy="719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7">
            <a:extLst>
              <a:ext uri="{FF2B5EF4-FFF2-40B4-BE49-F238E27FC236}">
                <a16:creationId xmlns:a16="http://schemas.microsoft.com/office/drawing/2014/main" id="{CF890005-750D-2A44-864E-229AFDC662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0587" y="2032555"/>
            <a:ext cx="5852160" cy="7152640"/>
          </a:xfrm>
          <a:noFill/>
        </p:spPr>
        <p:txBody>
          <a:bodyPr/>
          <a:lstStyle/>
          <a:p>
            <a:pPr marL="492188" indent="-492188">
              <a:lnSpc>
                <a:spcPct val="80000"/>
              </a:lnSpc>
            </a:pPr>
            <a:r>
              <a:rPr lang="en-US" altLang="en-US" sz="2800" b="1" dirty="0"/>
              <a:t>Entrance Aperture</a:t>
            </a:r>
            <a:r>
              <a:rPr lang="en-US" altLang="en-US" sz="2800" dirty="0"/>
              <a:t>: A slit, usually smaller than that of the seeing disk</a:t>
            </a:r>
          </a:p>
          <a:p>
            <a:pPr marL="492188" indent="-492188">
              <a:lnSpc>
                <a:spcPct val="80000"/>
              </a:lnSpc>
            </a:pPr>
            <a:r>
              <a:rPr lang="en-US" altLang="en-US" sz="2800" b="1" dirty="0"/>
              <a:t>Collimator</a:t>
            </a:r>
            <a:r>
              <a:rPr lang="en-US" altLang="en-US" sz="2800" dirty="0"/>
              <a:t>: converts a diverging beam to a parallel beam</a:t>
            </a:r>
          </a:p>
          <a:p>
            <a:pPr marL="492188" indent="-492188">
              <a:lnSpc>
                <a:spcPct val="80000"/>
              </a:lnSpc>
            </a:pPr>
            <a:r>
              <a:rPr lang="en-US" altLang="en-US" sz="2800" b="1" dirty="0"/>
              <a:t>Dispersing Element</a:t>
            </a:r>
            <a:r>
              <a:rPr lang="en-US" altLang="en-US" sz="2800" dirty="0"/>
              <a:t>: sends light of different colors into different directions</a:t>
            </a:r>
          </a:p>
          <a:p>
            <a:pPr marL="492188" indent="-492188">
              <a:lnSpc>
                <a:spcPct val="80000"/>
              </a:lnSpc>
            </a:pPr>
            <a:r>
              <a:rPr lang="en-US" altLang="en-US" sz="2800" b="1" dirty="0"/>
              <a:t>Camera</a:t>
            </a:r>
            <a:r>
              <a:rPr lang="en-US" altLang="en-US" sz="2800" dirty="0"/>
              <a:t>: converts a parallel beam into a converging beam</a:t>
            </a:r>
          </a:p>
          <a:p>
            <a:pPr marL="492188" indent="-492188">
              <a:lnSpc>
                <a:spcPct val="80000"/>
              </a:lnSpc>
            </a:pPr>
            <a:r>
              <a:rPr lang="en-US" altLang="en-US" sz="2800" b="1" dirty="0"/>
              <a:t>Detector</a:t>
            </a:r>
            <a:r>
              <a:rPr lang="en-US" altLang="en-US" sz="2800" dirty="0"/>
              <a:t>: CCD, IR array, photographic plate, etc. </a:t>
            </a:r>
          </a:p>
        </p:txBody>
      </p:sp>
      <p:sp>
        <p:nvSpPr>
          <p:cNvPr id="17412" name="Slide Number Placeholder 4">
            <a:extLst>
              <a:ext uri="{FF2B5EF4-FFF2-40B4-BE49-F238E27FC236}">
                <a16:creationId xmlns:a16="http://schemas.microsoft.com/office/drawing/2014/main" id="{ABBDDA65-7170-A54D-8AE2-113CF0FF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646600" y="13077049"/>
            <a:ext cx="245260" cy="4089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55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206400" indent="-51206400">
              <a:spcBef>
                <a:spcPct val="20000"/>
              </a:spcBef>
              <a:buChar char="–"/>
              <a:defRPr sz="398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25575" indent="-325115">
              <a:spcBef>
                <a:spcPct val="20000"/>
              </a:spcBef>
              <a:buChar char="•"/>
              <a:defRPr sz="341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275804" indent="-325115">
              <a:spcBef>
                <a:spcPct val="20000"/>
              </a:spcBef>
              <a:buChar char="–"/>
              <a:defRPr sz="284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926034" indent="-325115">
              <a:spcBef>
                <a:spcPct val="20000"/>
              </a:spcBef>
              <a:buChar char="»"/>
              <a:defRPr sz="284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576264" indent="-32511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4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226494" indent="-32511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4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876724" indent="-32511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4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5526954" indent="-32511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4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95AAEA-1D59-FD40-8B85-CD91AFDF3398}" type="slidenum">
              <a:rPr lang="en-US" altLang="en-US" sz="1991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991"/>
          </a:p>
        </p:txBody>
      </p:sp>
    </p:spTree>
    <p:extLst>
      <p:ext uri="{BB962C8B-B14F-4D97-AF65-F5344CB8AC3E}">
        <p14:creationId xmlns:p14="http://schemas.microsoft.com/office/powerpoint/2010/main" val="3546322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Screen Shot 2018-11-07 at 12.47.54 PM.png" descr="Screen Shot 2018-11-07 at 12.47.5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88" y="1520747"/>
            <a:ext cx="13094028" cy="6921594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Espectrógrafos Multi-fibra (Fiber fed Spectrograph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Espectrógrafos Multi-fibra (Fiber fed Spectrograph)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Screen Shot 2018-11-07 at 12.48.39 PM.png" descr="Screen Shot 2018-11-07 at 12.48.3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22" y="4016661"/>
            <a:ext cx="7215081" cy="5411310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Espectrógrafos Multi-fibra (Fiber fed Spectrograph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Espectrógrafos Multi-fibra (Fiber fed Spectrograph)</a:t>
            </a:r>
          </a:p>
        </p:txBody>
      </p:sp>
      <p:sp>
        <p:nvSpPr>
          <p:cNvPr id="615" name="En APOGEE - SDSS 2.5m Apache point, las fibras se posicionan manualmente"/>
          <p:cNvSpPr txBox="1">
            <a:spLocks noGrp="1"/>
          </p:cNvSpPr>
          <p:nvPr>
            <p:ph type="body" sz="quarter" idx="1"/>
          </p:nvPr>
        </p:nvSpPr>
        <p:spPr>
          <a:xfrm>
            <a:off x="267442" y="1689226"/>
            <a:ext cx="5792333" cy="1465414"/>
          </a:xfrm>
          <a:prstGeom prst="rect">
            <a:avLst/>
          </a:prstGeom>
        </p:spPr>
        <p:txBody>
          <a:bodyPr/>
          <a:lstStyle/>
          <a:p>
            <a:r>
              <a:t>En APOGEE - SDSS 2.5m Apache point, las fibras se posicionan manualmente</a:t>
            </a:r>
          </a:p>
        </p:txBody>
      </p:sp>
      <p:pic>
        <p:nvPicPr>
          <p:cNvPr id="616" name="Screen Shot 2018-11-07 at 1.47.02 PM.png" descr="Screen Shot 2018-11-07 at 1.47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206" y="1486483"/>
            <a:ext cx="6341788" cy="4320575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En otros, e.g. HectoSpec en MMT unas varillas llevan las fibras y se posicionan robóticamente"/>
          <p:cNvSpPr txBox="1"/>
          <p:nvPr/>
        </p:nvSpPr>
        <p:spPr>
          <a:xfrm>
            <a:off x="7937675" y="6879707"/>
            <a:ext cx="4826115" cy="1717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66700" indent="-266700" algn="l">
              <a:spcBef>
                <a:spcPts val="4800"/>
              </a:spcBef>
              <a:buSzPct val="100000"/>
              <a:buChar char="•"/>
              <a:defRPr sz="2600">
                <a:solidFill>
                  <a:srgbClr val="444444"/>
                </a:solidFill>
              </a:defRPr>
            </a:lvl1pPr>
          </a:lstStyle>
          <a:p>
            <a:r>
              <a:t>En otros, e.g. HectoSpec en MMT unas varillas llevan las fibras y se posicionan robóticamente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IFUs: Integral Field Uni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IFUs: Integral Field Units</a:t>
            </a:r>
          </a:p>
        </p:txBody>
      </p:sp>
      <p:pic>
        <p:nvPicPr>
          <p:cNvPr id="620" name="ex_IFU_galaxy.jpg" descr="ex_IFU_galax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110" y="1689226"/>
            <a:ext cx="5609906" cy="5002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Bundle_ferrule_new.png" descr="Bundle_ferrule_new.png"/>
          <p:cNvPicPr>
            <a:picLocks noChangeAspect="1"/>
          </p:cNvPicPr>
          <p:nvPr/>
        </p:nvPicPr>
        <p:blipFill>
          <a:blip r:embed="rId3"/>
          <a:srcRect r="47721"/>
          <a:stretch>
            <a:fillRect/>
          </a:stretch>
        </p:blipFill>
        <p:spPr>
          <a:xfrm>
            <a:off x="1233272" y="1492483"/>
            <a:ext cx="4231797" cy="3769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22" name="385196_1_En_2_Fig1_HTML.gif" descr="385196_1_En_2_Fig1_HTM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31" y="5567966"/>
            <a:ext cx="5477761" cy="3846516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MaNGA - SDSS"/>
          <p:cNvSpPr txBox="1"/>
          <p:nvPr/>
        </p:nvSpPr>
        <p:spPr>
          <a:xfrm>
            <a:off x="10186861" y="1314021"/>
            <a:ext cx="3899207" cy="41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100"/>
            </a:lvl1pPr>
          </a:lstStyle>
          <a:p>
            <a:r>
              <a:t>MaNGA - SDSS</a:t>
            </a:r>
          </a:p>
        </p:txBody>
      </p:sp>
      <p:pic>
        <p:nvPicPr>
          <p:cNvPr id="624" name="Screen Shot 2018-11-07 at 2.03.56 PM.png" descr="Screen Shot 2018-11-07 at 2.03.5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7227" y="6837151"/>
            <a:ext cx="6005746" cy="3181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Bibliografí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Bibliografía</a:t>
            </a:r>
          </a:p>
        </p:txBody>
      </p:sp>
      <p:sp>
        <p:nvSpPr>
          <p:cNvPr id="627" name="Frei &amp; Gunn, 1994, AJ, 108, 476…"/>
          <p:cNvSpPr txBox="1">
            <a:spLocks noGrp="1"/>
          </p:cNvSpPr>
          <p:nvPr>
            <p:ph type="body" idx="1"/>
          </p:nvPr>
        </p:nvSpPr>
        <p:spPr>
          <a:xfrm>
            <a:off x="571500" y="1701800"/>
            <a:ext cx="11709400" cy="546554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000"/>
              </a:spcBef>
            </a:pPr>
            <a:r>
              <a:rPr lang="en-US" dirty="0"/>
              <a:t>Massey &amp; Hanson (2013) Astronomical Spectroscopy. In: Oswalt T.D., Bond H.E. (eds) Planets, Stars and Stellar Systems. Springer, Dordrecht, pp 35-98</a:t>
            </a:r>
          </a:p>
          <a:p>
            <a:pPr>
              <a:spcBef>
                <a:spcPts val="2000"/>
              </a:spcBef>
            </a:pPr>
            <a:r>
              <a:rPr dirty="0"/>
              <a:t>Frei &amp; Gunn, 1994, AJ, 108, 476</a:t>
            </a:r>
          </a:p>
          <a:p>
            <a:pPr>
              <a:spcBef>
                <a:spcPts val="2000"/>
              </a:spcBef>
            </a:pPr>
            <a:r>
              <a:rPr dirty="0"/>
              <a:t>Bessel, 2005, Annual Reviews in Astronomy &amp; Astrophysics, 43, 293</a:t>
            </a:r>
          </a:p>
          <a:p>
            <a:pPr>
              <a:spcBef>
                <a:spcPts val="2000"/>
              </a:spcBef>
            </a:pPr>
            <a:r>
              <a:rPr dirty="0" err="1"/>
              <a:t>Chomey</a:t>
            </a:r>
            <a:r>
              <a:rPr dirty="0"/>
              <a:t>, To Measure the Sky: An Introduction to Observational Astronomy</a:t>
            </a:r>
          </a:p>
          <a:p>
            <a:pPr>
              <a:spcBef>
                <a:spcPts val="2000"/>
              </a:spcBef>
            </a:pPr>
            <a:r>
              <a:rPr dirty="0"/>
              <a:t>Lena, </a:t>
            </a:r>
            <a:r>
              <a:rPr dirty="0" err="1"/>
              <a:t>Mignard</a:t>
            </a:r>
            <a:r>
              <a:rPr dirty="0"/>
              <a:t> &amp; Lebrun, Observational Astrophysics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3316" y="442508"/>
            <a:ext cx="8781852" cy="788612"/>
          </a:xfrm>
          <a:prstGeom prst="rect">
            <a:avLst/>
          </a:prstGeom>
        </p:spPr>
        <p:txBody>
          <a:bodyPr vert="horz" wrap="square" lIns="0" tIns="15937" rIns="0" bIns="0" rtlCol="0" anchor="b">
            <a:spAutoFit/>
          </a:bodyPr>
          <a:lstStyle/>
          <a:p>
            <a:pPr marL="15937">
              <a:spcBef>
                <a:spcPts val="125"/>
              </a:spcBef>
            </a:pPr>
            <a:r>
              <a:rPr sz="5020" spc="-6" dirty="0"/>
              <a:t>Types </a:t>
            </a:r>
            <a:r>
              <a:rPr sz="5020" dirty="0"/>
              <a:t>of</a:t>
            </a:r>
            <a:r>
              <a:rPr sz="5020" spc="-38" dirty="0"/>
              <a:t> </a:t>
            </a:r>
            <a:r>
              <a:rPr sz="5020" spc="-6" dirty="0"/>
              <a:t>Spectrographs</a:t>
            </a:r>
            <a:endParaRPr sz="5020" dirty="0"/>
          </a:p>
        </p:txBody>
      </p:sp>
      <p:sp>
        <p:nvSpPr>
          <p:cNvPr id="3" name="object 3"/>
          <p:cNvSpPr txBox="1"/>
          <p:nvPr/>
        </p:nvSpPr>
        <p:spPr>
          <a:xfrm>
            <a:off x="1150670" y="1756286"/>
            <a:ext cx="9850019" cy="7306102"/>
          </a:xfrm>
          <a:prstGeom prst="rect">
            <a:avLst/>
          </a:prstGeom>
        </p:spPr>
        <p:txBody>
          <a:bodyPr vert="horz" wrap="square" lIns="0" tIns="15937" rIns="0" bIns="0" rtlCol="0">
            <a:spAutoFit/>
          </a:bodyPr>
          <a:lstStyle/>
          <a:p>
            <a:pPr marL="446242" indent="-430305" algn="l">
              <a:lnSpc>
                <a:spcPts val="4762"/>
              </a:lnSpc>
              <a:spcBef>
                <a:spcPts val="125"/>
              </a:spcBef>
              <a:buChar char="•"/>
              <a:tabLst>
                <a:tab pos="445446" algn="l"/>
                <a:tab pos="446242" algn="l"/>
              </a:tabLst>
            </a:pPr>
            <a:r>
              <a:rPr sz="4016" dirty="0">
                <a:latin typeface="Times New Roman"/>
                <a:cs typeface="Times New Roman"/>
              </a:rPr>
              <a:t>By </a:t>
            </a:r>
            <a:r>
              <a:rPr sz="4016" spc="-6" dirty="0">
                <a:latin typeface="Times New Roman"/>
                <a:cs typeface="Times New Roman"/>
              </a:rPr>
              <a:t>type </a:t>
            </a:r>
            <a:r>
              <a:rPr sz="4016" dirty="0">
                <a:latin typeface="Times New Roman"/>
                <a:cs typeface="Times New Roman"/>
              </a:rPr>
              <a:t>of </a:t>
            </a:r>
            <a:r>
              <a:rPr sz="4016" spc="-6" dirty="0">
                <a:latin typeface="Times New Roman"/>
                <a:cs typeface="Times New Roman"/>
              </a:rPr>
              <a:t>dispersing</a:t>
            </a:r>
            <a:r>
              <a:rPr sz="4016" spc="-13" dirty="0">
                <a:latin typeface="Times New Roman"/>
                <a:cs typeface="Times New Roman"/>
              </a:rPr>
              <a:t> </a:t>
            </a:r>
            <a:r>
              <a:rPr sz="4016" spc="-6" dirty="0">
                <a:latin typeface="Times New Roman"/>
                <a:cs typeface="Times New Roman"/>
              </a:rPr>
              <a:t>element:</a:t>
            </a:r>
            <a:endParaRPr sz="4016" dirty="0">
              <a:latin typeface="Times New Roman"/>
              <a:cs typeface="Times New Roman"/>
            </a:endParaRPr>
          </a:p>
          <a:p>
            <a:pPr marL="948265" lvl="1" indent="-358588" algn="l">
              <a:lnSpc>
                <a:spcPts val="4160"/>
              </a:lnSpc>
              <a:buChar char="–"/>
              <a:tabLst>
                <a:tab pos="948265" algn="l"/>
              </a:tabLst>
            </a:pPr>
            <a:r>
              <a:rPr sz="3514" spc="-6" dirty="0">
                <a:latin typeface="Times New Roman"/>
                <a:cs typeface="Times New Roman"/>
              </a:rPr>
              <a:t>Grating (transmission </a:t>
            </a:r>
            <a:r>
              <a:rPr sz="3514" dirty="0">
                <a:latin typeface="Times New Roman"/>
                <a:cs typeface="Times New Roman"/>
              </a:rPr>
              <a:t>or</a:t>
            </a:r>
            <a:r>
              <a:rPr sz="3514" spc="13" dirty="0">
                <a:latin typeface="Times New Roman"/>
                <a:cs typeface="Times New Roman"/>
              </a:rPr>
              <a:t> </a:t>
            </a:r>
            <a:r>
              <a:rPr sz="3514" spc="-25" dirty="0">
                <a:latin typeface="Times New Roman"/>
                <a:cs typeface="Times New Roman"/>
              </a:rPr>
              <a:t>reflection)</a:t>
            </a:r>
            <a:endParaRPr sz="3514" dirty="0">
              <a:latin typeface="Times New Roman"/>
              <a:cs typeface="Times New Roman"/>
            </a:endParaRPr>
          </a:p>
          <a:p>
            <a:pPr marL="948265" lvl="1" indent="-358588" algn="l">
              <a:lnSpc>
                <a:spcPts val="4178"/>
              </a:lnSpc>
              <a:spcBef>
                <a:spcPts val="50"/>
              </a:spcBef>
              <a:buChar char="–"/>
              <a:tabLst>
                <a:tab pos="948265" algn="l"/>
              </a:tabLst>
            </a:pPr>
            <a:r>
              <a:rPr sz="3514" spc="-6" dirty="0">
                <a:latin typeface="Times New Roman"/>
                <a:cs typeface="Times New Roman"/>
              </a:rPr>
              <a:t>Prism (rare, except as </a:t>
            </a:r>
            <a:r>
              <a:rPr sz="3514" dirty="0">
                <a:latin typeface="Times New Roman"/>
                <a:cs typeface="Times New Roman"/>
              </a:rPr>
              <a:t>a</a:t>
            </a:r>
            <a:r>
              <a:rPr sz="3514" spc="13" dirty="0">
                <a:latin typeface="Times New Roman"/>
                <a:cs typeface="Times New Roman"/>
              </a:rPr>
              <a:t> </a:t>
            </a:r>
            <a:r>
              <a:rPr sz="3514" spc="-6" dirty="0">
                <a:latin typeface="Times New Roman"/>
                <a:cs typeface="Times New Roman"/>
              </a:rPr>
              <a:t>cross-dispersor)</a:t>
            </a:r>
            <a:endParaRPr sz="3514" dirty="0">
              <a:latin typeface="Times New Roman"/>
              <a:cs typeface="Times New Roman"/>
            </a:endParaRPr>
          </a:p>
          <a:p>
            <a:pPr marL="948265" lvl="1" indent="-358588" algn="l">
              <a:lnSpc>
                <a:spcPts val="4178"/>
              </a:lnSpc>
              <a:buChar char="–"/>
              <a:tabLst>
                <a:tab pos="948265" algn="l"/>
              </a:tabLst>
            </a:pPr>
            <a:r>
              <a:rPr sz="3514" spc="-6" dirty="0">
                <a:latin typeface="Times New Roman"/>
                <a:cs typeface="Times New Roman"/>
              </a:rPr>
              <a:t>Grism </a:t>
            </a:r>
            <a:r>
              <a:rPr sz="3514" dirty="0">
                <a:latin typeface="Times New Roman"/>
                <a:cs typeface="Times New Roman"/>
              </a:rPr>
              <a:t>= </a:t>
            </a:r>
            <a:r>
              <a:rPr sz="3514" spc="-6" dirty="0">
                <a:latin typeface="Times New Roman"/>
                <a:cs typeface="Times New Roman"/>
              </a:rPr>
              <a:t>grating </a:t>
            </a:r>
            <a:r>
              <a:rPr sz="3514" dirty="0">
                <a:latin typeface="Times New Roman"/>
                <a:cs typeface="Times New Roman"/>
              </a:rPr>
              <a:t>on a</a:t>
            </a:r>
            <a:r>
              <a:rPr sz="3514" spc="-6" dirty="0">
                <a:latin typeface="Times New Roman"/>
                <a:cs typeface="Times New Roman"/>
              </a:rPr>
              <a:t> prism</a:t>
            </a:r>
            <a:endParaRPr sz="3514" dirty="0">
              <a:latin typeface="Times New Roman"/>
              <a:cs typeface="Times New Roman"/>
            </a:endParaRPr>
          </a:p>
          <a:p>
            <a:pPr marL="948265" lvl="1" indent="-358588" algn="l">
              <a:spcBef>
                <a:spcPts val="50"/>
              </a:spcBef>
              <a:buChar char="–"/>
              <a:tabLst>
                <a:tab pos="948265" algn="l"/>
              </a:tabLst>
            </a:pPr>
            <a:r>
              <a:rPr sz="3514" spc="-6" dirty="0">
                <a:latin typeface="Times New Roman"/>
                <a:cs typeface="Times New Roman"/>
              </a:rPr>
              <a:t>Narrow-band imaging</a:t>
            </a:r>
            <a:endParaRPr sz="3514" dirty="0">
              <a:latin typeface="Times New Roman"/>
              <a:cs typeface="Times New Roman"/>
            </a:endParaRPr>
          </a:p>
          <a:p>
            <a:pPr marL="948265" lvl="1" indent="-358588" algn="l">
              <a:spcBef>
                <a:spcPts val="50"/>
              </a:spcBef>
              <a:buChar char="–"/>
              <a:tabLst>
                <a:tab pos="948265" algn="l"/>
              </a:tabLst>
            </a:pPr>
            <a:r>
              <a:rPr sz="3514" spc="-6" dirty="0">
                <a:latin typeface="Times New Roman"/>
                <a:cs typeface="Times New Roman"/>
              </a:rPr>
              <a:t>Interferometry</a:t>
            </a:r>
            <a:endParaRPr sz="3514" dirty="0">
              <a:latin typeface="Times New Roman"/>
              <a:cs typeface="Times New Roman"/>
            </a:endParaRPr>
          </a:p>
          <a:p>
            <a:pPr lvl="1" algn="l">
              <a:lnSpc>
                <a:spcPct val="100000"/>
              </a:lnSpc>
              <a:buFont typeface="Times New Roman"/>
              <a:buChar char="–"/>
            </a:pPr>
            <a:endParaRPr sz="3514" dirty="0">
              <a:latin typeface="Times New Roman"/>
              <a:cs typeface="Times New Roman"/>
            </a:endParaRPr>
          </a:p>
          <a:p>
            <a:pPr lvl="1" algn="l">
              <a:spcBef>
                <a:spcPts val="50"/>
              </a:spcBef>
              <a:buFont typeface="Times New Roman"/>
              <a:buChar char="–"/>
            </a:pPr>
            <a:endParaRPr sz="3702" dirty="0">
              <a:latin typeface="Times New Roman"/>
              <a:cs typeface="Times New Roman"/>
            </a:endParaRPr>
          </a:p>
          <a:p>
            <a:pPr marL="446242" indent="-430305" algn="l">
              <a:spcBef>
                <a:spcPts val="6"/>
              </a:spcBef>
              <a:buChar char="•"/>
              <a:tabLst>
                <a:tab pos="445446" algn="l"/>
                <a:tab pos="446242" algn="l"/>
              </a:tabLst>
            </a:pPr>
            <a:r>
              <a:rPr sz="4016" dirty="0">
                <a:latin typeface="Times New Roman"/>
                <a:cs typeface="Times New Roman"/>
              </a:rPr>
              <a:t>By</a:t>
            </a:r>
            <a:r>
              <a:rPr sz="4016" spc="-6" dirty="0">
                <a:latin typeface="Times New Roman"/>
                <a:cs typeface="Times New Roman"/>
              </a:rPr>
              <a:t> geometry:</a:t>
            </a:r>
            <a:endParaRPr sz="4016" dirty="0">
              <a:latin typeface="Times New Roman"/>
              <a:cs typeface="Times New Roman"/>
            </a:endParaRPr>
          </a:p>
          <a:p>
            <a:pPr marL="948265" lvl="1" indent="-358588" algn="l">
              <a:lnSpc>
                <a:spcPts val="4178"/>
              </a:lnSpc>
              <a:spcBef>
                <a:spcPts val="50"/>
              </a:spcBef>
              <a:buChar char="–"/>
              <a:tabLst>
                <a:tab pos="948265" algn="l"/>
              </a:tabLst>
            </a:pPr>
            <a:r>
              <a:rPr sz="3514" spc="-6" dirty="0">
                <a:latin typeface="Times New Roman"/>
                <a:cs typeface="Times New Roman"/>
              </a:rPr>
              <a:t>Long-slit </a:t>
            </a:r>
            <a:r>
              <a:rPr sz="3514" dirty="0">
                <a:latin typeface="Times New Roman"/>
                <a:cs typeface="Times New Roman"/>
              </a:rPr>
              <a:t>or</a:t>
            </a:r>
            <a:r>
              <a:rPr sz="3514" spc="-6" dirty="0">
                <a:latin typeface="Times New Roman"/>
                <a:cs typeface="Times New Roman"/>
              </a:rPr>
              <a:t> multislit</a:t>
            </a:r>
            <a:endParaRPr sz="3514" dirty="0">
              <a:latin typeface="Times New Roman"/>
              <a:cs typeface="Times New Roman"/>
            </a:endParaRPr>
          </a:p>
          <a:p>
            <a:pPr marL="948265" lvl="1" indent="-358588" algn="l">
              <a:lnSpc>
                <a:spcPts val="4178"/>
              </a:lnSpc>
              <a:buChar char="–"/>
              <a:tabLst>
                <a:tab pos="948265" algn="l"/>
              </a:tabLst>
            </a:pPr>
            <a:r>
              <a:rPr sz="3514" spc="-6" dirty="0">
                <a:latin typeface="Times New Roman"/>
                <a:cs typeface="Times New Roman"/>
              </a:rPr>
              <a:t>Aperture </a:t>
            </a:r>
            <a:r>
              <a:rPr sz="3514" dirty="0">
                <a:latin typeface="Times New Roman"/>
                <a:cs typeface="Times New Roman"/>
              </a:rPr>
              <a:t>of</a:t>
            </a:r>
            <a:r>
              <a:rPr sz="3514" spc="-6" dirty="0">
                <a:latin typeface="Times New Roman"/>
                <a:cs typeface="Times New Roman"/>
              </a:rPr>
              <a:t> </a:t>
            </a:r>
            <a:r>
              <a:rPr sz="3514" spc="-25" dirty="0">
                <a:latin typeface="Times New Roman"/>
                <a:cs typeface="Times New Roman"/>
              </a:rPr>
              <a:t>multi-fiber</a:t>
            </a:r>
            <a:endParaRPr sz="3514" dirty="0">
              <a:latin typeface="Times New Roman"/>
              <a:cs typeface="Times New Roman"/>
            </a:endParaRPr>
          </a:p>
          <a:p>
            <a:pPr marL="948265" lvl="1" indent="-358588" algn="l">
              <a:spcBef>
                <a:spcPts val="50"/>
              </a:spcBef>
              <a:buChar char="–"/>
              <a:tabLst>
                <a:tab pos="948265" algn="l"/>
              </a:tabLst>
            </a:pPr>
            <a:r>
              <a:rPr sz="3514" spc="-6" dirty="0">
                <a:latin typeface="Times New Roman"/>
                <a:cs typeface="Times New Roman"/>
              </a:rPr>
              <a:t>Integral </a:t>
            </a:r>
            <a:r>
              <a:rPr sz="3514" spc="-44" dirty="0">
                <a:latin typeface="Times New Roman"/>
                <a:cs typeface="Times New Roman"/>
              </a:rPr>
              <a:t>field </a:t>
            </a:r>
            <a:r>
              <a:rPr sz="3514" spc="-6" dirty="0">
                <a:latin typeface="Times New Roman"/>
                <a:cs typeface="Times New Roman"/>
              </a:rPr>
              <a:t>units </a:t>
            </a:r>
            <a:r>
              <a:rPr sz="3514" dirty="0">
                <a:latin typeface="Times New Roman"/>
                <a:cs typeface="Times New Roman"/>
              </a:rPr>
              <a:t>(IFU): </a:t>
            </a:r>
            <a:r>
              <a:rPr sz="3514" spc="-6" dirty="0">
                <a:latin typeface="Times New Roman"/>
                <a:cs typeface="Times New Roman"/>
              </a:rPr>
              <a:t>lenslets </a:t>
            </a:r>
            <a:r>
              <a:rPr sz="3514" dirty="0">
                <a:latin typeface="Times New Roman"/>
                <a:cs typeface="Times New Roman"/>
              </a:rPr>
              <a:t>or </a:t>
            </a:r>
            <a:r>
              <a:rPr sz="3514" spc="-44" dirty="0">
                <a:latin typeface="Times New Roman"/>
                <a:cs typeface="Times New Roman"/>
              </a:rPr>
              <a:t>fiber</a:t>
            </a:r>
            <a:r>
              <a:rPr sz="3514" spc="56" dirty="0">
                <a:latin typeface="Times New Roman"/>
                <a:cs typeface="Times New Roman"/>
              </a:rPr>
              <a:t> </a:t>
            </a:r>
            <a:r>
              <a:rPr sz="3514" spc="-6" dirty="0">
                <a:latin typeface="Times New Roman"/>
                <a:cs typeface="Times New Roman"/>
              </a:rPr>
              <a:t>bundles</a:t>
            </a:r>
            <a:endParaRPr sz="3514" dirty="0">
              <a:latin typeface="Times New Roman"/>
              <a:cs typeface="Times New Roman"/>
            </a:endParaRPr>
          </a:p>
          <a:p>
            <a:pPr marL="948265" lvl="1" indent="-358588" algn="l">
              <a:spcBef>
                <a:spcPts val="50"/>
              </a:spcBef>
              <a:buChar char="–"/>
              <a:tabLst>
                <a:tab pos="948265" algn="l"/>
              </a:tabLst>
            </a:pPr>
            <a:r>
              <a:rPr sz="3514" spc="-6" dirty="0">
                <a:latin typeface="Times New Roman"/>
                <a:cs typeface="Times New Roman"/>
              </a:rPr>
              <a:t>Tunable imagers (e.g.,</a:t>
            </a:r>
            <a:r>
              <a:rPr sz="3514" spc="6" dirty="0">
                <a:latin typeface="Times New Roman"/>
                <a:cs typeface="Times New Roman"/>
              </a:rPr>
              <a:t> </a:t>
            </a:r>
            <a:r>
              <a:rPr sz="3514" spc="-6" dirty="0">
                <a:latin typeface="Times New Roman"/>
                <a:cs typeface="Times New Roman"/>
              </a:rPr>
              <a:t>Fabry-Perot)</a:t>
            </a:r>
            <a:endParaRPr sz="3514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39860" y="4328172"/>
            <a:ext cx="6263341" cy="2794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271"/>
          </a:p>
        </p:txBody>
      </p:sp>
    </p:spTree>
    <p:extLst>
      <p:ext uri="{BB962C8B-B14F-4D97-AF65-F5344CB8AC3E}">
        <p14:creationId xmlns:p14="http://schemas.microsoft.com/office/powerpoint/2010/main" val="957977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Espectroscopí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Espectroscopía</a:t>
            </a:r>
          </a:p>
        </p:txBody>
      </p:sp>
      <p:sp>
        <p:nvSpPr>
          <p:cNvPr id="261" name="Distintos Elementos Dispersores…"/>
          <p:cNvSpPr txBox="1">
            <a:spLocks noGrp="1"/>
          </p:cNvSpPr>
          <p:nvPr>
            <p:ph type="body" idx="1"/>
          </p:nvPr>
        </p:nvSpPr>
        <p:spPr>
          <a:xfrm>
            <a:off x="571500" y="1701800"/>
            <a:ext cx="6921603" cy="7569200"/>
          </a:xfrm>
          <a:prstGeom prst="rect">
            <a:avLst/>
          </a:prstGeom>
        </p:spPr>
        <p:txBody>
          <a:bodyPr/>
          <a:lstStyle/>
          <a:p>
            <a:r>
              <a:t>Distintos Elementos Dispersores</a:t>
            </a:r>
          </a:p>
          <a:p>
            <a:pPr lvl="1"/>
            <a:r>
              <a:t>Prisma Objetivo</a:t>
            </a:r>
          </a:p>
          <a:p>
            <a:pPr lvl="1"/>
            <a:r>
              <a:t>Rendija-larga (Long-slit)</a:t>
            </a:r>
          </a:p>
          <a:p>
            <a:pPr lvl="1"/>
            <a:r>
              <a:t>Grisma (</a:t>
            </a:r>
            <a:r>
              <a:rPr u="sng"/>
              <a:t>Gr</a:t>
            </a:r>
            <a:r>
              <a:t>ating+Pr</a:t>
            </a:r>
            <a:r>
              <a:rPr u="sng"/>
              <a:t>ism</a:t>
            </a:r>
            <a:r>
              <a:t>)</a:t>
            </a:r>
          </a:p>
          <a:p>
            <a:pPr lvl="1"/>
            <a:r>
              <a:t>Espectrógrafos Echelle</a:t>
            </a:r>
          </a:p>
          <a:p>
            <a:pPr lvl="1"/>
            <a:r>
              <a:t>Espectrógrafos Multi-Objeto (MOS=Multi-Object Spectrographs)</a:t>
            </a:r>
          </a:p>
          <a:p>
            <a:pPr lvl="1"/>
            <a:r>
              <a:t>IFUs: Integral Field Unit Spectrographs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>
            <a:extLst>
              <a:ext uri="{FF2B5EF4-FFF2-40B4-BE49-F238E27FC236}">
                <a16:creationId xmlns:a16="http://schemas.microsoft.com/office/drawing/2014/main" id="{D1F06CE0-5BA2-9145-9580-D070B6606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5466" y="433494"/>
            <a:ext cx="2279791" cy="61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13"/>
              <a:t>Dispersers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B8335A3E-D74C-E14C-BE11-5B3D7C30E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87" y="1517227"/>
            <a:ext cx="3901440" cy="272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>
            <a:extLst>
              <a:ext uri="{FF2B5EF4-FFF2-40B4-BE49-F238E27FC236}">
                <a16:creationId xmlns:a16="http://schemas.microsoft.com/office/drawing/2014/main" id="{BA11646D-F5C4-A24C-8171-9DB0A0E4B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4476" y="1950721"/>
            <a:ext cx="5735866" cy="1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/>
              <a:t>Prisms:  disperse light into a spectrum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/>
              <a:t>because the index of refraction is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/>
              <a:t>function of the wavelength.  Usually: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/>
              <a:t>n(blue) &gt; n(red).</a:t>
            </a:r>
          </a:p>
        </p:txBody>
      </p:sp>
      <p:pic>
        <p:nvPicPr>
          <p:cNvPr id="22532" name="Picture 5">
            <a:extLst>
              <a:ext uri="{FF2B5EF4-FFF2-40B4-BE49-F238E27FC236}">
                <a16:creationId xmlns:a16="http://schemas.microsoft.com/office/drawing/2014/main" id="{A2B9ADE4-869B-4A44-95A6-5BF1EE523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" y="4768427"/>
            <a:ext cx="5445760" cy="363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6">
            <a:extLst>
              <a:ext uri="{FF2B5EF4-FFF2-40B4-BE49-F238E27FC236}">
                <a16:creationId xmlns:a16="http://schemas.microsoft.com/office/drawing/2014/main" id="{84F7949F-6AED-5741-85EE-1B4AFE105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060" y="4768427"/>
            <a:ext cx="6229589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 dirty="0"/>
              <a:t>Diffraction gratings: work through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 dirty="0"/>
              <a:t>the interference of light.  Most modern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 dirty="0"/>
              <a:t>spectrographs use diffraction gratings.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 dirty="0"/>
              <a:t>Most astronomical spectrographs 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 i="1" dirty="0"/>
              <a:t>reflection</a:t>
            </a:r>
            <a:r>
              <a:rPr lang="en-US" altLang="en-US" sz="2560" dirty="0"/>
              <a:t> gratings instead of </a:t>
            </a:r>
            <a:r>
              <a:rPr lang="en-US" altLang="en-US" sz="2560" i="1" dirty="0"/>
              <a:t>transmission</a:t>
            </a:r>
            <a:endParaRPr lang="en-US" altLang="en-US" sz="256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 dirty="0"/>
              <a:t>gratings.</a:t>
            </a:r>
          </a:p>
        </p:txBody>
      </p:sp>
      <p:sp>
        <p:nvSpPr>
          <p:cNvPr id="22534" name="TextBox 7">
            <a:extLst>
              <a:ext uri="{FF2B5EF4-FFF2-40B4-BE49-F238E27FC236}">
                <a16:creationId xmlns:a16="http://schemas.microsoft.com/office/drawing/2014/main" id="{01933A29-7DFC-4347-9076-7985B80E4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276" y="8128001"/>
            <a:ext cx="5338321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/>
              <a:t>A combination of the two is called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60" i="1"/>
              <a:t>Grism.</a:t>
            </a:r>
          </a:p>
        </p:txBody>
      </p:sp>
    </p:spTree>
    <p:extLst>
      <p:ext uri="{BB962C8B-B14F-4D97-AF65-F5344CB8AC3E}">
        <p14:creationId xmlns:p14="http://schemas.microsoft.com/office/powerpoint/2010/main" val="98765327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>
            <a:extLst>
              <a:ext uri="{FF2B5EF4-FFF2-40B4-BE49-F238E27FC236}">
                <a16:creationId xmlns:a16="http://schemas.microsoft.com/office/drawing/2014/main" id="{4D29CCFD-A7B3-0C4C-994E-B185BA504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279" y="648626"/>
            <a:ext cx="3935693" cy="61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13" dirty="0"/>
              <a:t>Diffraction Gratings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BF17A804-E2E3-444E-B941-BF03359E4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07" y="1741703"/>
            <a:ext cx="6123093" cy="409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3">
            <a:extLst>
              <a:ext uri="{FF2B5EF4-FFF2-40B4-BE49-F238E27FC236}">
                <a16:creationId xmlns:a16="http://schemas.microsoft.com/office/drawing/2014/main" id="{2858D269-6CA6-A547-8A0E-B1B91DFB7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307" y="6783868"/>
            <a:ext cx="8210511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560" dirty="0"/>
              <a:t>Diffraction gratings are made up of very narrow grooves which have widths comparable to a wavelength of light.  </a:t>
            </a:r>
            <a:br>
              <a:rPr lang="en-US" altLang="en-US" sz="2560" dirty="0"/>
            </a:br>
            <a:r>
              <a:rPr lang="en-US" altLang="en-US" sz="2560" dirty="0"/>
              <a:t>For instance, a 1200g/mm grating has a groove width of about 833nm.  The wavelength of red light is about 650nm. Light reflecting off these grooves will interfere.  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560" dirty="0"/>
              <a:t>This leads to dispersion.</a:t>
            </a:r>
          </a:p>
        </p:txBody>
      </p:sp>
      <p:sp>
        <p:nvSpPr>
          <p:cNvPr id="23556" name="Slide Number Placeholder 4">
            <a:extLst>
              <a:ext uri="{FF2B5EF4-FFF2-40B4-BE49-F238E27FC236}">
                <a16:creationId xmlns:a16="http://schemas.microsoft.com/office/drawing/2014/main" id="{6361681E-C986-E945-8DCA-595D3D341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2B8AAF5-82AC-B04D-B9E1-BA66C2E59CCA}" type="slidenum">
              <a:rPr lang="en-US" altLang="en-US" smtClean="0"/>
              <a:pPr>
                <a:spcBef>
                  <a:spcPct val="0"/>
                </a:spcBef>
                <a:buFontTx/>
                <a:buNone/>
                <a:defRPr/>
              </a:pPr>
              <a:t>8</a:t>
            </a:fld>
            <a:endParaRPr lang="en-US" altLang="en-US" sz="1991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6B27245-F02F-6A45-9EF4-8A1460B55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357" y="801026"/>
            <a:ext cx="4868640" cy="61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13" dirty="0" err="1"/>
              <a:t>Grism</a:t>
            </a:r>
            <a:r>
              <a:rPr lang="en-US" altLang="en-US" sz="3413" dirty="0"/>
              <a:t>: Gratings + Prism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093B7EF-F621-4441-95B9-6070A9E96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800" y="2369639"/>
            <a:ext cx="5479733" cy="293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5189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Espectroscopí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Espectroscopía </a:t>
            </a:r>
          </a:p>
        </p:txBody>
      </p:sp>
      <p:sp>
        <p:nvSpPr>
          <p:cNvPr id="264" name="Elemento Dispersor: separa el haz incidente de manera que cada haz monocromático λ tiene un ángulo de salida θ diferente"/>
          <p:cNvSpPr txBox="1">
            <a:spLocks noGrp="1"/>
          </p:cNvSpPr>
          <p:nvPr>
            <p:ph type="body" sz="quarter" idx="1"/>
          </p:nvPr>
        </p:nvSpPr>
        <p:spPr>
          <a:xfrm>
            <a:off x="6756400" y="1714626"/>
            <a:ext cx="5676900" cy="199101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800"/>
            </a:lvl1pPr>
          </a:lstStyle>
          <a:p>
            <a:r>
              <a:t>Elemento Dispersor: separa el haz incidente de manera que cada haz monocromático λ tiene un ángulo de salida θ diferente</a:t>
            </a:r>
          </a:p>
        </p:txBody>
      </p:sp>
      <p:pic>
        <p:nvPicPr>
          <p:cNvPr id="265" name="Screen Shot 2018-11-06 at 12.02.21 PM.png" descr="Screen Shot 2018-11-06 at 12.02.21 PM.png"/>
          <p:cNvPicPr>
            <a:picLocks noChangeAspect="1"/>
          </p:cNvPicPr>
          <p:nvPr/>
        </p:nvPicPr>
        <p:blipFill>
          <a:blip r:embed="rId2"/>
          <a:srcRect t="7653"/>
          <a:stretch>
            <a:fillRect/>
          </a:stretch>
        </p:blipFill>
        <p:spPr>
          <a:xfrm>
            <a:off x="141337" y="1473614"/>
            <a:ext cx="6237120" cy="4464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Screen Shot 2018-11-06 at 12.02.30 PM.png" descr="Screen Shot 2018-11-06 at 12.02.3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84" y="5075395"/>
            <a:ext cx="6664766" cy="4756287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Chomey (2006)"/>
          <p:cNvSpPr txBox="1"/>
          <p:nvPr/>
        </p:nvSpPr>
        <p:spPr>
          <a:xfrm>
            <a:off x="86778" y="9162917"/>
            <a:ext cx="1789685" cy="39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Chomey (2006)</a:t>
            </a:r>
          </a:p>
        </p:txBody>
      </p:sp>
      <p:grpSp>
        <p:nvGrpSpPr>
          <p:cNvPr id="271" name="Group"/>
          <p:cNvGrpSpPr/>
          <p:nvPr/>
        </p:nvGrpSpPr>
        <p:grpSpPr>
          <a:xfrm>
            <a:off x="6864772" y="3757041"/>
            <a:ext cx="4988825" cy="2449189"/>
            <a:chOff x="0" y="0"/>
            <a:chExt cx="4988824" cy="2449188"/>
          </a:xfrm>
        </p:grpSpPr>
        <p:sp>
          <p:nvSpPr>
            <p:cNvPr id="268" name="La dispersión angular es :"/>
            <p:cNvSpPr txBox="1"/>
            <p:nvPr/>
          </p:nvSpPr>
          <p:spPr>
            <a:xfrm>
              <a:off x="0" y="0"/>
              <a:ext cx="4988825" cy="618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spcBef>
                  <a:spcPts val="4800"/>
                </a:spcBef>
                <a:defRPr sz="2800">
                  <a:solidFill>
                    <a:srgbClr val="444444"/>
                  </a:solidFill>
                </a:defRPr>
              </a:pPr>
              <a:r>
                <a:t>La </a:t>
              </a:r>
              <a:r>
                <a:rPr b="1" i="1">
                  <a:latin typeface="Helvetica Neue"/>
                  <a:ea typeface="Helvetica Neue"/>
                  <a:cs typeface="Helvetica Neue"/>
                  <a:sym typeface="Helvetica Neue"/>
                </a:rPr>
                <a:t>dispersión angular </a:t>
              </a:r>
              <a:r>
                <a:t>es 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9" name="Equation"/>
                <p:cNvSpPr txBox="1"/>
                <p:nvPr/>
              </p:nvSpPr>
              <p:spPr>
                <a:xfrm>
                  <a:off x="293371" y="754794"/>
                  <a:ext cx="629413" cy="11494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</m:oMath>
                    </m:oMathPara>
                  </a14:m>
                  <a:endParaRPr sz="4200"/>
                </a:p>
              </p:txBody>
            </p:sp>
          </mc:Choice>
          <mc:Fallback xmlns="">
            <p:sp>
              <p:nvSpPr>
                <p:cNvPr id="269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371" y="754794"/>
                  <a:ext cx="629413" cy="1149478"/>
                </a:xfrm>
                <a:prstGeom prst="rect">
                  <a:avLst/>
                </a:prstGeom>
                <a:blipFill>
                  <a:blip r:embed="rId4"/>
                  <a:stretch>
                    <a:fillRect l="-32653" t="-2174" r="-26531" b="-2065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s-ES_trad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0" name="indica la separación angular resultante por intervalo de λ"/>
            <p:cNvSpPr txBox="1"/>
            <p:nvPr/>
          </p:nvSpPr>
          <p:spPr>
            <a:xfrm>
              <a:off x="1377801" y="671097"/>
              <a:ext cx="3214553" cy="17780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spcBef>
                  <a:spcPts val="4800"/>
                </a:spcBef>
                <a:defRPr sz="2800">
                  <a:solidFill>
                    <a:srgbClr val="444444"/>
                  </a:solidFill>
                </a:defRPr>
              </a:lvl1pPr>
            </a:lstStyle>
            <a:p>
              <a:r>
                <a:t>indica la separación angular resultante por intervalo de λ</a:t>
              </a:r>
            </a:p>
          </p:txBody>
        </p:sp>
      </p:grpSp>
      <p:sp>
        <p:nvSpPr>
          <p:cNvPr id="272" name="El espectrógrafo además debe enfocar diferentes haces incidentes de la misma λ en el mismo punto"/>
          <p:cNvSpPr txBox="1"/>
          <p:nvPr/>
        </p:nvSpPr>
        <p:spPr>
          <a:xfrm>
            <a:off x="7097206" y="6150988"/>
            <a:ext cx="5535208" cy="1541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spcBef>
                <a:spcPts val="4800"/>
              </a:spcBef>
              <a:defRPr sz="2800">
                <a:solidFill>
                  <a:srgbClr val="444444"/>
                </a:solidFill>
              </a:defRPr>
            </a:lvl1pPr>
          </a:lstStyle>
          <a:p>
            <a:r>
              <a:t>El espectrógrafo además debe enfocar diferentes haces incidentes de la misma λ en el mismo punto</a:t>
            </a:r>
          </a:p>
        </p:txBody>
      </p:sp>
      <p:grpSp>
        <p:nvGrpSpPr>
          <p:cNvPr id="275" name="Group"/>
          <p:cNvGrpSpPr/>
          <p:nvPr/>
        </p:nvGrpSpPr>
        <p:grpSpPr>
          <a:xfrm>
            <a:off x="7374624" y="7809141"/>
            <a:ext cx="5257790" cy="1541209"/>
            <a:chOff x="0" y="0"/>
            <a:chExt cx="5257789" cy="1541207"/>
          </a:xfrm>
        </p:grpSpPr>
        <p:sp>
          <p:nvSpPr>
            <p:cNvPr id="273" name="es la dispersión lineal, i.e. en el plano del detector (plano focal)"/>
            <p:cNvSpPr txBox="1"/>
            <p:nvPr/>
          </p:nvSpPr>
          <p:spPr>
            <a:xfrm>
              <a:off x="1128386" y="0"/>
              <a:ext cx="4129404" cy="1541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spcBef>
                  <a:spcPts val="4800"/>
                </a:spcBef>
                <a:defRPr sz="2800">
                  <a:solidFill>
                    <a:srgbClr val="444444"/>
                  </a:solidFill>
                </a:defRPr>
              </a:pPr>
              <a:r>
                <a:t>es la </a:t>
              </a:r>
              <a:r>
                <a:rPr b="1" i="1">
                  <a:latin typeface="Helvetica Neue"/>
                  <a:ea typeface="Helvetica Neue"/>
                  <a:cs typeface="Helvetica Neue"/>
                  <a:sym typeface="Helvetica Neue"/>
                </a:rPr>
                <a:t>dispersión lineal</a:t>
              </a:r>
              <a:r>
                <a:t>, i.e. en el plano del detector (plano focal)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Equation"/>
                <p:cNvSpPr txBox="1"/>
                <p:nvPr/>
              </p:nvSpPr>
              <p:spPr>
                <a:xfrm>
                  <a:off x="0" y="195865"/>
                  <a:ext cx="631997" cy="11478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sz="4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</m:oMath>
                    </m:oMathPara>
                  </a14:m>
                  <a:endParaRPr sz="4200"/>
                </a:p>
              </p:txBody>
            </p:sp>
          </mc:Choice>
          <mc:Fallback xmlns="">
            <p:sp>
              <p:nvSpPr>
                <p:cNvPr id="274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195865"/>
                  <a:ext cx="631997" cy="1147878"/>
                </a:xfrm>
                <a:prstGeom prst="rect">
                  <a:avLst/>
                </a:prstGeom>
                <a:blipFill>
                  <a:blip r:embed="rId5"/>
                  <a:stretch>
                    <a:fillRect l="-28000" t="-2174" r="-26000" b="-2065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s-ES_trad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8" name="Group"/>
          <p:cNvGrpSpPr/>
          <p:nvPr/>
        </p:nvGrpSpPr>
        <p:grpSpPr>
          <a:xfrm>
            <a:off x="2750815" y="5838981"/>
            <a:ext cx="1946715" cy="2455500"/>
            <a:chOff x="0" y="0"/>
            <a:chExt cx="1946714" cy="2455499"/>
          </a:xfrm>
        </p:grpSpPr>
        <p:sp>
          <p:nvSpPr>
            <p:cNvPr id="276" name="Line"/>
            <p:cNvSpPr/>
            <p:nvPr/>
          </p:nvSpPr>
          <p:spPr>
            <a:xfrm>
              <a:off x="0" y="0"/>
              <a:ext cx="1946715" cy="24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635"/>
                  </a:moveTo>
                  <a:lnTo>
                    <a:pt x="4525" y="13874"/>
                  </a:lnTo>
                  <a:lnTo>
                    <a:pt x="21600" y="21600"/>
                  </a:lnTo>
                  <a:lnTo>
                    <a:pt x="10890" y="8082"/>
                  </a:lnTo>
                  <a:lnTo>
                    <a:pt x="131" y="0"/>
                  </a:lnTo>
                </a:path>
              </a:pathLst>
            </a:custGeom>
            <a:noFill/>
            <a:ln w="635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277" name="Line"/>
            <p:cNvSpPr/>
            <p:nvPr/>
          </p:nvSpPr>
          <p:spPr>
            <a:xfrm>
              <a:off x="29315" y="597080"/>
              <a:ext cx="1894989" cy="1843349"/>
            </a:xfrm>
            <a:prstGeom prst="line">
              <a:avLst/>
            </a:prstGeom>
            <a:noFill/>
            <a:ln w="762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grpSp>
        <p:nvGrpSpPr>
          <p:cNvPr id="283" name="Group"/>
          <p:cNvGrpSpPr/>
          <p:nvPr/>
        </p:nvGrpSpPr>
        <p:grpSpPr>
          <a:xfrm>
            <a:off x="2771464" y="5831497"/>
            <a:ext cx="2342283" cy="2458283"/>
            <a:chOff x="-43934" y="-43934"/>
            <a:chExt cx="2342281" cy="2458281"/>
          </a:xfrm>
        </p:grpSpPr>
        <p:pic>
          <p:nvPicPr>
            <p:cNvPr id="279" name="Line Shape" descr="Line Shap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3935" y="-43935"/>
              <a:ext cx="2342283" cy="2458283"/>
            </a:xfrm>
            <a:prstGeom prst="rect">
              <a:avLst/>
            </a:prstGeom>
            <a:effectLst/>
          </p:spPr>
        </p:pic>
        <p:pic>
          <p:nvPicPr>
            <p:cNvPr id="281" name="Line Shape" descr="Line Shap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2843" y="450271"/>
              <a:ext cx="2315641" cy="192454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2" animBg="1" advAuto="0"/>
      <p:bldP spid="271" grpId="1" animBg="1" advAuto="0"/>
      <p:bldP spid="272" grpId="3" animBg="1" advAuto="0"/>
      <p:bldP spid="275" grpId="6" animBg="1" advAuto="0"/>
      <p:bldP spid="278" grpId="4" animBg="1" advAuto="0"/>
      <p:bldP spid="283" grpId="5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BCBCB"/>
        </a:solid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BCBCB"/>
        </a:solid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1751</Words>
  <Application>Microsoft Macintosh PowerPoint</Application>
  <PresentationFormat>Custom</PresentationFormat>
  <Paragraphs>231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Cambria Math</vt:lpstr>
      <vt:lpstr>Helvetica</vt:lpstr>
      <vt:lpstr>Helvetica Neue</vt:lpstr>
      <vt:lpstr>Helvetica Neue Light</vt:lpstr>
      <vt:lpstr>Lucida Grande</vt:lpstr>
      <vt:lpstr>Times New Roman</vt:lpstr>
      <vt:lpstr>White</vt:lpstr>
      <vt:lpstr>Espectroscopía</vt:lpstr>
      <vt:lpstr>Espectroscopía y Espectrógrafo</vt:lpstr>
      <vt:lpstr>PowerPoint Presentation</vt:lpstr>
      <vt:lpstr>Slit Spectrographs</vt:lpstr>
      <vt:lpstr>Types of Spectrographs</vt:lpstr>
      <vt:lpstr>Espectroscopía</vt:lpstr>
      <vt:lpstr>PowerPoint Presentation</vt:lpstr>
      <vt:lpstr>PowerPoint Presentation</vt:lpstr>
      <vt:lpstr>Espectroscopía </vt:lpstr>
      <vt:lpstr>Resolución espectral</vt:lpstr>
      <vt:lpstr>Espectroscopía Sin Rendija (Slitless Spectroscopy)</vt:lpstr>
      <vt:lpstr>Prisma Objetivo</vt:lpstr>
      <vt:lpstr>Prisma Objetivo</vt:lpstr>
      <vt:lpstr>Espectroscopía con Rendija (Slit Spectroscopy)</vt:lpstr>
      <vt:lpstr>Difracción</vt:lpstr>
      <vt:lpstr>Difracción e interferencia</vt:lpstr>
      <vt:lpstr>Interferencia: doble rendija</vt:lpstr>
      <vt:lpstr>Multirendija</vt:lpstr>
      <vt:lpstr>La rejilla de difracción</vt:lpstr>
      <vt:lpstr>Multiples rendijas - Rejilla de Difracción</vt:lpstr>
      <vt:lpstr>Fuente bi-cromática</vt:lpstr>
      <vt:lpstr>Fuente de luz blanca</vt:lpstr>
      <vt:lpstr>PowerPoint Presentation</vt:lpstr>
      <vt:lpstr>Espectroscopía Echelle</vt:lpstr>
      <vt:lpstr>PowerPoint Presentation</vt:lpstr>
      <vt:lpstr>PowerPoint Presentation</vt:lpstr>
      <vt:lpstr>¿Cómo se ve esto en la práctica?</vt:lpstr>
      <vt:lpstr>¿Cómo se ve esto en la práctica?</vt:lpstr>
      <vt:lpstr>Corte en la dirección Espacial (along slit)</vt:lpstr>
      <vt:lpstr>Corte en la dirección de dispersión</vt:lpstr>
      <vt:lpstr>Procesamiento</vt:lpstr>
      <vt:lpstr>Objetos extendidos</vt:lpstr>
      <vt:lpstr>Objetos extendidos</vt:lpstr>
      <vt:lpstr>PowerPoint Presentation</vt:lpstr>
      <vt:lpstr>Breve desvío: curva de rotación de galaxias</vt:lpstr>
      <vt:lpstr>Espectroscopía MultiObjeto (MOS)</vt:lpstr>
      <vt:lpstr>Espectroscopía MultiObjeto (MOS) - Multirendija</vt:lpstr>
      <vt:lpstr>Espectroscopía MultiObjeto (MOS) - Multirendija</vt:lpstr>
      <vt:lpstr>Espectrógrafos Multi-fibra (Fiber fed Spectrograph)</vt:lpstr>
      <vt:lpstr>Espectrógrafos Multi-fibra (Fiber fed Spectrograph)</vt:lpstr>
      <vt:lpstr>Espectrógrafos Multi-fibra (Fiber fed Spectrograph)</vt:lpstr>
      <vt:lpstr>IFUs: Integral Field Units</vt:lpstr>
      <vt:lpstr>Bibliografía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Técnicas Astronómicas</dc:title>
  <cp:lastModifiedBy>Microsoft Office User</cp:lastModifiedBy>
  <cp:revision>24</cp:revision>
  <dcterms:modified xsi:type="dcterms:W3CDTF">2020-11-16T17:36:24Z</dcterms:modified>
</cp:coreProperties>
</file>